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2" r:id="rId3"/>
    <p:sldId id="270" r:id="rId4"/>
    <p:sldId id="257" r:id="rId5"/>
    <p:sldId id="258" r:id="rId6"/>
    <p:sldId id="259" r:id="rId7"/>
    <p:sldId id="260" r:id="rId8"/>
    <p:sldId id="261" r:id="rId9"/>
    <p:sldId id="262" r:id="rId10"/>
    <p:sldId id="263" r:id="rId11"/>
    <p:sldId id="293" r:id="rId12"/>
    <p:sldId id="265" r:id="rId13"/>
    <p:sldId id="266" r:id="rId14"/>
    <p:sldId id="267" r:id="rId15"/>
    <p:sldId id="268" r:id="rId16"/>
    <p:sldId id="269" r:id="rId17"/>
    <p:sldId id="294"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 orient="horz" pos="22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C27C37-8EB3-43D6-A85D-0967A55CDEC6}" type="datetimeFigureOut">
              <a:rPr lang="it-IT" smtClean="0"/>
              <a:t>06/07/2022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77BD9-4945-4558-BFC2-1A3B8AF6FD76}" type="slidenum">
              <a:rPr lang="it-IT" smtClean="0"/>
              <a:t>‹N›</a:t>
            </a:fld>
            <a:endParaRPr lang="it-IT"/>
          </a:p>
        </p:txBody>
      </p:sp>
    </p:spTree>
    <p:extLst>
      <p:ext uri="{BB962C8B-B14F-4D97-AF65-F5344CB8AC3E}">
        <p14:creationId xmlns:p14="http://schemas.microsoft.com/office/powerpoint/2010/main" val="400188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8250C5B-F1B3-4055-9C0A-417E2618F427}" type="datetimeFigureOut">
              <a:rPr lang="it-IT" smtClean="0"/>
              <a:t>06/07/2022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1895F1-9E60-4654-A5FB-8E6CCA51082F}" type="slidenum">
              <a:rPr lang="it-IT" smtClean="0"/>
              <a:t>‹N›</a:t>
            </a:fld>
            <a:endParaRPr lang="it-IT"/>
          </a:p>
        </p:txBody>
      </p:sp>
    </p:spTree>
    <p:extLst>
      <p:ext uri="{BB962C8B-B14F-4D97-AF65-F5344CB8AC3E}">
        <p14:creationId xmlns:p14="http://schemas.microsoft.com/office/powerpoint/2010/main" val="130302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8250C5B-F1B3-4055-9C0A-417E2618F427}" type="datetimeFigureOut">
              <a:rPr lang="it-IT" smtClean="0"/>
              <a:t>06/07/2022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1895F1-9E60-4654-A5FB-8E6CCA51082F}" type="slidenum">
              <a:rPr lang="it-IT" smtClean="0"/>
              <a:t>‹N›</a:t>
            </a:fld>
            <a:endParaRPr lang="it-IT"/>
          </a:p>
        </p:txBody>
      </p:sp>
    </p:spTree>
    <p:extLst>
      <p:ext uri="{BB962C8B-B14F-4D97-AF65-F5344CB8AC3E}">
        <p14:creationId xmlns:p14="http://schemas.microsoft.com/office/powerpoint/2010/main" val="172581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8250C5B-F1B3-4055-9C0A-417E2618F427}" type="datetimeFigureOut">
              <a:rPr lang="it-IT" smtClean="0"/>
              <a:t>06/07/2022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1895F1-9E60-4654-A5FB-8E6CCA51082F}" type="slidenum">
              <a:rPr lang="it-IT" smtClean="0"/>
              <a:t>‹N›</a:t>
            </a:fld>
            <a:endParaRPr lang="it-IT"/>
          </a:p>
        </p:txBody>
      </p:sp>
    </p:spTree>
    <p:extLst>
      <p:ext uri="{BB962C8B-B14F-4D97-AF65-F5344CB8AC3E}">
        <p14:creationId xmlns:p14="http://schemas.microsoft.com/office/powerpoint/2010/main" val="6023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8250C5B-F1B3-4055-9C0A-417E2618F427}" type="datetimeFigureOut">
              <a:rPr lang="it-IT" smtClean="0"/>
              <a:t>06/07/2022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1895F1-9E60-4654-A5FB-8E6CCA51082F}" type="slidenum">
              <a:rPr lang="it-IT" smtClean="0"/>
              <a:t>‹N›</a:t>
            </a:fld>
            <a:endParaRPr lang="it-IT"/>
          </a:p>
        </p:txBody>
      </p:sp>
    </p:spTree>
    <p:extLst>
      <p:ext uri="{BB962C8B-B14F-4D97-AF65-F5344CB8AC3E}">
        <p14:creationId xmlns:p14="http://schemas.microsoft.com/office/powerpoint/2010/main" val="87557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8250C5B-F1B3-4055-9C0A-417E2618F427}" type="datetimeFigureOut">
              <a:rPr lang="it-IT" smtClean="0"/>
              <a:t>06/07/2022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A1895F1-9E60-4654-A5FB-8E6CCA51082F}" type="slidenum">
              <a:rPr lang="it-IT" smtClean="0"/>
              <a:t>‹N›</a:t>
            </a:fld>
            <a:endParaRPr lang="it-IT"/>
          </a:p>
        </p:txBody>
      </p:sp>
    </p:spTree>
    <p:extLst>
      <p:ext uri="{BB962C8B-B14F-4D97-AF65-F5344CB8AC3E}">
        <p14:creationId xmlns:p14="http://schemas.microsoft.com/office/powerpoint/2010/main" val="54808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8250C5B-F1B3-4055-9C0A-417E2618F427}" type="datetimeFigureOut">
              <a:rPr lang="it-IT" smtClean="0"/>
              <a:t>06/07/2022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1895F1-9E60-4654-A5FB-8E6CCA51082F}" type="slidenum">
              <a:rPr lang="it-IT" smtClean="0"/>
              <a:t>‹N›</a:t>
            </a:fld>
            <a:endParaRPr lang="it-IT"/>
          </a:p>
        </p:txBody>
      </p:sp>
    </p:spTree>
    <p:extLst>
      <p:ext uri="{BB962C8B-B14F-4D97-AF65-F5344CB8AC3E}">
        <p14:creationId xmlns:p14="http://schemas.microsoft.com/office/powerpoint/2010/main" val="379068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8250C5B-F1B3-4055-9C0A-417E2618F427}" type="datetimeFigureOut">
              <a:rPr lang="it-IT" smtClean="0"/>
              <a:t>06/07/2022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A1895F1-9E60-4654-A5FB-8E6CCA51082F}" type="slidenum">
              <a:rPr lang="it-IT" smtClean="0"/>
              <a:t>‹N›</a:t>
            </a:fld>
            <a:endParaRPr lang="it-IT"/>
          </a:p>
        </p:txBody>
      </p:sp>
    </p:spTree>
    <p:extLst>
      <p:ext uri="{BB962C8B-B14F-4D97-AF65-F5344CB8AC3E}">
        <p14:creationId xmlns:p14="http://schemas.microsoft.com/office/powerpoint/2010/main" val="309678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8250C5B-F1B3-4055-9C0A-417E2618F427}" type="datetimeFigureOut">
              <a:rPr lang="it-IT" smtClean="0"/>
              <a:t>06/07/2022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A1895F1-9E60-4654-A5FB-8E6CCA51082F}" type="slidenum">
              <a:rPr lang="it-IT" smtClean="0"/>
              <a:t>‹N›</a:t>
            </a:fld>
            <a:endParaRPr lang="it-IT"/>
          </a:p>
        </p:txBody>
      </p:sp>
    </p:spTree>
    <p:extLst>
      <p:ext uri="{BB962C8B-B14F-4D97-AF65-F5344CB8AC3E}">
        <p14:creationId xmlns:p14="http://schemas.microsoft.com/office/powerpoint/2010/main" val="158457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8250C5B-F1B3-4055-9C0A-417E2618F427}" type="datetimeFigureOut">
              <a:rPr lang="it-IT" smtClean="0"/>
              <a:t>06/07/2022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A1895F1-9E60-4654-A5FB-8E6CCA51082F}" type="slidenum">
              <a:rPr lang="it-IT" smtClean="0"/>
              <a:t>‹N›</a:t>
            </a:fld>
            <a:endParaRPr lang="it-IT"/>
          </a:p>
        </p:txBody>
      </p:sp>
    </p:spTree>
    <p:extLst>
      <p:ext uri="{BB962C8B-B14F-4D97-AF65-F5344CB8AC3E}">
        <p14:creationId xmlns:p14="http://schemas.microsoft.com/office/powerpoint/2010/main" val="243377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8250C5B-F1B3-4055-9C0A-417E2618F427}" type="datetimeFigureOut">
              <a:rPr lang="it-IT" smtClean="0"/>
              <a:t>06/07/2022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1895F1-9E60-4654-A5FB-8E6CCA51082F}" type="slidenum">
              <a:rPr lang="it-IT" smtClean="0"/>
              <a:t>‹N›</a:t>
            </a:fld>
            <a:endParaRPr lang="it-IT"/>
          </a:p>
        </p:txBody>
      </p:sp>
    </p:spTree>
    <p:extLst>
      <p:ext uri="{BB962C8B-B14F-4D97-AF65-F5344CB8AC3E}">
        <p14:creationId xmlns:p14="http://schemas.microsoft.com/office/powerpoint/2010/main" val="2659947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8250C5B-F1B3-4055-9C0A-417E2618F427}" type="datetimeFigureOut">
              <a:rPr lang="it-IT" smtClean="0"/>
              <a:t>06/07/2022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A1895F1-9E60-4654-A5FB-8E6CCA51082F}" type="slidenum">
              <a:rPr lang="it-IT" smtClean="0"/>
              <a:t>‹N›</a:t>
            </a:fld>
            <a:endParaRPr lang="it-IT"/>
          </a:p>
        </p:txBody>
      </p:sp>
    </p:spTree>
    <p:extLst>
      <p:ext uri="{BB962C8B-B14F-4D97-AF65-F5344CB8AC3E}">
        <p14:creationId xmlns:p14="http://schemas.microsoft.com/office/powerpoint/2010/main" val="427598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50C5B-F1B3-4055-9C0A-417E2618F427}" type="datetimeFigureOut">
              <a:rPr lang="it-IT" smtClean="0"/>
              <a:t>06/07/2022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895F1-9E60-4654-A5FB-8E6CCA51082F}" type="slidenum">
              <a:rPr lang="it-IT" smtClean="0"/>
              <a:t>‹N›</a:t>
            </a:fld>
            <a:endParaRPr lang="it-IT"/>
          </a:p>
        </p:txBody>
      </p:sp>
    </p:spTree>
    <p:extLst>
      <p:ext uri="{BB962C8B-B14F-4D97-AF65-F5344CB8AC3E}">
        <p14:creationId xmlns:p14="http://schemas.microsoft.com/office/powerpoint/2010/main" val="3370963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404664"/>
            <a:ext cx="7772400" cy="1470025"/>
          </a:xfrm>
        </p:spPr>
        <p:txBody>
          <a:bodyPr>
            <a:normAutofit/>
          </a:bodyPr>
          <a:lstStyle/>
          <a:p>
            <a:r>
              <a:rPr lang="it-IT" sz="1400" dirty="0">
                <a:latin typeface="Algerian" panose="04020705040A02060702" pitchFamily="82" charset="0"/>
              </a:rPr>
              <a:t>CORSO PER  AMMINISTRATORE DI SOSTEGNO</a:t>
            </a:r>
            <a:br>
              <a:rPr lang="it-IT" sz="1400" dirty="0">
                <a:latin typeface="Algerian" panose="04020705040A02060702" pitchFamily="82" charset="0"/>
              </a:rPr>
            </a:br>
            <a:r>
              <a:rPr lang="it-IT" sz="1400" dirty="0">
                <a:latin typeface="Algerian" panose="04020705040A02060702" pitchFamily="82" charset="0"/>
              </a:rPr>
              <a:t>LEZIONE DEL 07.LUGLIO 2022</a:t>
            </a:r>
            <a:br>
              <a:rPr lang="it-IT" sz="1400" dirty="0">
                <a:latin typeface="Algerian" panose="04020705040A02060702" pitchFamily="82" charset="0"/>
              </a:rPr>
            </a:br>
            <a:r>
              <a:rPr lang="it-IT" sz="1400" dirty="0">
                <a:latin typeface="Algerian" panose="04020705040A02060702" pitchFamily="82" charset="0"/>
              </a:rPr>
              <a:t>X INCONTRO</a:t>
            </a:r>
          </a:p>
        </p:txBody>
      </p:sp>
      <p:sp>
        <p:nvSpPr>
          <p:cNvPr id="3" name="Sottotitolo 2"/>
          <p:cNvSpPr>
            <a:spLocks noGrp="1"/>
          </p:cNvSpPr>
          <p:nvPr>
            <p:ph type="subTitle" idx="1"/>
          </p:nvPr>
        </p:nvSpPr>
        <p:spPr>
          <a:xfrm>
            <a:off x="1403648" y="2276872"/>
            <a:ext cx="6336704" cy="1512168"/>
          </a:xfrm>
        </p:spPr>
        <p:style>
          <a:lnRef idx="2">
            <a:schemeClr val="dk1"/>
          </a:lnRef>
          <a:fillRef idx="1003">
            <a:schemeClr val="lt1"/>
          </a:fillRef>
          <a:effectRef idx="0">
            <a:schemeClr val="dk1"/>
          </a:effectRef>
          <a:fontRef idx="minor">
            <a:schemeClr val="dk1"/>
          </a:fontRef>
        </p:style>
        <p:txBody>
          <a:bodyPr>
            <a:normAutofit fontScale="85000" lnSpcReduction="20000"/>
          </a:bodyPr>
          <a:lstStyle/>
          <a:p>
            <a:pPr algn="l"/>
            <a:r>
              <a:rPr lang="it-IT" dirty="0">
                <a:solidFill>
                  <a:srgbClr val="0070C0"/>
                </a:solidFill>
                <a:latin typeface="Algerian" panose="04020705040A02060702" pitchFamily="82" charset="0"/>
              </a:rPr>
              <a:t>Il compenso all’amministratore di sostegno professionista, parametri e liquidazioni. </a:t>
            </a:r>
          </a:p>
          <a:p>
            <a:pPr algn="l"/>
            <a:r>
              <a:rPr lang="it-IT" dirty="0">
                <a:solidFill>
                  <a:srgbClr val="0070C0"/>
                </a:solidFill>
                <a:latin typeface="Algerian" panose="04020705040A02060702" pitchFamily="82" charset="0"/>
              </a:rPr>
              <a:t>I protocolli esistenti</a:t>
            </a:r>
          </a:p>
          <a:p>
            <a:endParaRPr lang="it-IT" dirty="0">
              <a:latin typeface="Algerian" panose="04020705040A02060702"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93296"/>
            <a:ext cx="5046087"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55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testo 2"/>
          <p:cNvSpPr>
            <a:spLocks noGrp="1"/>
          </p:cNvSpPr>
          <p:nvPr>
            <p:ph type="body" idx="1"/>
          </p:nvPr>
        </p:nvSpPr>
        <p:spPr>
          <a:xfrm>
            <a:off x="668815" y="620688"/>
            <a:ext cx="7772400" cy="1500187"/>
          </a:xfrm>
        </p:spPr>
        <p:txBody>
          <a:bodyPr/>
          <a:lstStyle/>
          <a:p>
            <a:endParaRPr lang="it-IT"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48680"/>
            <a:ext cx="828170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50" y="4365104"/>
            <a:ext cx="7422042" cy="141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98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840ABE-0BA9-4E67-8682-2FF771FD0859}"/>
              </a:ext>
            </a:extLst>
          </p:cNvPr>
          <p:cNvSpPr>
            <a:spLocks noGrp="1"/>
          </p:cNvSpPr>
          <p:nvPr>
            <p:ph type="ctrTitle"/>
          </p:nvPr>
        </p:nvSpPr>
        <p:spPr>
          <a:xfrm>
            <a:off x="1259632" y="260649"/>
            <a:ext cx="7198568" cy="3339802"/>
          </a:xfrm>
        </p:spPr>
        <p:txBody>
          <a:bodyPr/>
          <a:lstStyle/>
          <a:p>
            <a:r>
              <a:rPr lang="it-IT" dirty="0"/>
              <a:t>	</a:t>
            </a:r>
            <a:r>
              <a:rPr lang="it-IT" dirty="0">
                <a:solidFill>
                  <a:srgbClr val="0070C0"/>
                </a:solidFill>
              </a:rPr>
              <a:t>TRIBUNALE DI PADOVA</a:t>
            </a:r>
            <a:r>
              <a:rPr lang="it-IT" dirty="0"/>
              <a:t> </a:t>
            </a:r>
          </a:p>
        </p:txBody>
      </p:sp>
      <p:sp>
        <p:nvSpPr>
          <p:cNvPr id="3" name="Sottotitolo 2">
            <a:extLst>
              <a:ext uri="{FF2B5EF4-FFF2-40B4-BE49-F238E27FC236}">
                <a16:creationId xmlns:a16="http://schemas.microsoft.com/office/drawing/2014/main" id="{EE044A5C-92EC-459C-AFED-7215FC62410C}"/>
              </a:ext>
            </a:extLst>
          </p:cNvPr>
          <p:cNvSpPr>
            <a:spLocks noGrp="1"/>
          </p:cNvSpPr>
          <p:nvPr>
            <p:ph type="subTitle" idx="1"/>
          </p:nvPr>
        </p:nvSpPr>
        <p:spPr/>
        <p:txBody>
          <a:bodyPr/>
          <a:lstStyle/>
          <a:p>
            <a:r>
              <a:rPr lang="it-IT" dirty="0"/>
              <a:t>SOTTOSCRITTO IL 26 SETTEMBRE 2019</a:t>
            </a:r>
          </a:p>
        </p:txBody>
      </p:sp>
    </p:spTree>
    <p:extLst>
      <p:ext uri="{BB962C8B-B14F-4D97-AF65-F5344CB8AC3E}">
        <p14:creationId xmlns:p14="http://schemas.microsoft.com/office/powerpoint/2010/main" val="596814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548680"/>
            <a:ext cx="7772400" cy="1470025"/>
          </a:xfrm>
        </p:spPr>
        <p:txBody>
          <a:bodyPr>
            <a:normAutofit/>
          </a:bodyPr>
          <a:lstStyle/>
          <a:p>
            <a:r>
              <a:rPr lang="it-IT" sz="2800" dirty="0"/>
              <a:t>Il protocollo ha la finalità di stabilire i criteri uniformi di liquidazione dell’indennità dovuta agli amministratori di sostegno</a:t>
            </a:r>
          </a:p>
        </p:txBody>
      </p:sp>
      <p:sp>
        <p:nvSpPr>
          <p:cNvPr id="3" name="Sottotitolo 2"/>
          <p:cNvSpPr>
            <a:spLocks noGrp="1"/>
          </p:cNvSpPr>
          <p:nvPr>
            <p:ph type="subTitle" idx="1"/>
          </p:nvPr>
        </p:nvSpPr>
        <p:spPr>
          <a:xfrm>
            <a:off x="1371600" y="3140968"/>
            <a:ext cx="6400800" cy="1752600"/>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it-IT" dirty="0"/>
              <a:t>tale indennità non può non tener conto dell’entità del patrimonio amministrato e della difficoltà incontrate nella cura della persona e del suo patrimonio</a:t>
            </a:r>
          </a:p>
        </p:txBody>
      </p:sp>
    </p:spTree>
    <p:extLst>
      <p:ext uri="{BB962C8B-B14F-4D97-AF65-F5344CB8AC3E}">
        <p14:creationId xmlns:p14="http://schemas.microsoft.com/office/powerpoint/2010/main" val="176433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8373616" cy="6192688"/>
          </a:xfrm>
        </p:spPr>
        <p:style>
          <a:lnRef idx="2">
            <a:schemeClr val="accent5"/>
          </a:lnRef>
          <a:fillRef idx="1">
            <a:schemeClr val="lt1"/>
          </a:fillRef>
          <a:effectRef idx="0">
            <a:schemeClr val="accent5"/>
          </a:effectRef>
          <a:fontRef idx="minor">
            <a:schemeClr val="dk1"/>
          </a:fontRef>
        </p:style>
        <p:txBody>
          <a:bodyPr/>
          <a:lstStyle/>
          <a:p>
            <a:r>
              <a:rPr lang="it-IT" dirty="0"/>
              <a:t>All’allegato 1 del protocollo troviamo una simulazione di calcolo per il compenso dell’amministratore di sostegno, che parte dall’importo «liquido» di cui gode l’amministrato. Per liquido si intende il denaro in giacenza sul conto corrente o variamente investito</a:t>
            </a:r>
          </a:p>
        </p:txBody>
      </p:sp>
    </p:spTree>
    <p:extLst>
      <p:ext uri="{BB962C8B-B14F-4D97-AF65-F5344CB8AC3E}">
        <p14:creationId xmlns:p14="http://schemas.microsoft.com/office/powerpoint/2010/main" val="303864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651100935"/>
              </p:ext>
            </p:extLst>
          </p:nvPr>
        </p:nvGraphicFramePr>
        <p:xfrm>
          <a:off x="1524000" y="1397000"/>
          <a:ext cx="6096000" cy="2966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it-IT" dirty="0"/>
                        <a:t>liquidità</a:t>
                      </a:r>
                    </a:p>
                  </a:txBody>
                  <a:tcPr/>
                </a:tc>
                <a:tc>
                  <a:txBody>
                    <a:bodyPr/>
                    <a:lstStyle/>
                    <a:p>
                      <a:r>
                        <a:rPr lang="it-IT" dirty="0"/>
                        <a:t>indennità</a:t>
                      </a:r>
                    </a:p>
                  </a:txBody>
                  <a:tcPr/>
                </a:tc>
                <a:extLst>
                  <a:ext uri="{0D108BD9-81ED-4DB2-BD59-A6C34878D82A}">
                    <a16:rowId xmlns:a16="http://schemas.microsoft.com/office/drawing/2014/main" val="10000"/>
                  </a:ext>
                </a:extLst>
              </a:tr>
              <a:tr h="370840">
                <a:tc>
                  <a:txBody>
                    <a:bodyPr/>
                    <a:lstStyle/>
                    <a:p>
                      <a:r>
                        <a:rPr lang="it-IT" dirty="0"/>
                        <a:t>1.000 – 3.000</a:t>
                      </a:r>
                    </a:p>
                  </a:txBody>
                  <a:tcPr/>
                </a:tc>
                <a:tc>
                  <a:txBody>
                    <a:bodyPr/>
                    <a:lstStyle/>
                    <a:p>
                      <a:r>
                        <a:rPr lang="it-IT" dirty="0"/>
                        <a:t>Fino al 15%</a:t>
                      </a:r>
                    </a:p>
                  </a:txBody>
                  <a:tcPr/>
                </a:tc>
                <a:extLst>
                  <a:ext uri="{0D108BD9-81ED-4DB2-BD59-A6C34878D82A}">
                    <a16:rowId xmlns:a16="http://schemas.microsoft.com/office/drawing/2014/main" val="10001"/>
                  </a:ext>
                </a:extLst>
              </a:tr>
              <a:tr h="370840">
                <a:tc>
                  <a:txBody>
                    <a:bodyPr/>
                    <a:lstStyle/>
                    <a:p>
                      <a:r>
                        <a:rPr lang="it-IT" dirty="0"/>
                        <a:t>3.001 – 20.000</a:t>
                      </a:r>
                    </a:p>
                  </a:txBody>
                  <a:tcPr/>
                </a:tc>
                <a:tc>
                  <a:txBody>
                    <a:bodyPr/>
                    <a:lstStyle/>
                    <a:p>
                      <a:r>
                        <a:rPr lang="it-IT" dirty="0"/>
                        <a:t>Fino al 10%</a:t>
                      </a:r>
                    </a:p>
                  </a:txBody>
                  <a:tcPr/>
                </a:tc>
                <a:extLst>
                  <a:ext uri="{0D108BD9-81ED-4DB2-BD59-A6C34878D82A}">
                    <a16:rowId xmlns:a16="http://schemas.microsoft.com/office/drawing/2014/main" val="10002"/>
                  </a:ext>
                </a:extLst>
              </a:tr>
              <a:tr h="370840">
                <a:tc>
                  <a:txBody>
                    <a:bodyPr/>
                    <a:lstStyle/>
                    <a:p>
                      <a:r>
                        <a:rPr lang="it-IT" dirty="0"/>
                        <a:t>20.001</a:t>
                      </a:r>
                      <a:r>
                        <a:rPr lang="it-IT" baseline="0" dirty="0"/>
                        <a:t> – 50.000</a:t>
                      </a:r>
                      <a:endParaRPr lang="it-IT" dirty="0"/>
                    </a:p>
                  </a:txBody>
                  <a:tcPr/>
                </a:tc>
                <a:tc>
                  <a:txBody>
                    <a:bodyPr/>
                    <a:lstStyle/>
                    <a:p>
                      <a:r>
                        <a:rPr lang="it-IT" dirty="0"/>
                        <a:t>5,00%</a:t>
                      </a:r>
                    </a:p>
                  </a:txBody>
                  <a:tcPr/>
                </a:tc>
                <a:extLst>
                  <a:ext uri="{0D108BD9-81ED-4DB2-BD59-A6C34878D82A}">
                    <a16:rowId xmlns:a16="http://schemas.microsoft.com/office/drawing/2014/main" val="10003"/>
                  </a:ext>
                </a:extLst>
              </a:tr>
              <a:tr h="370840">
                <a:tc>
                  <a:txBody>
                    <a:bodyPr/>
                    <a:lstStyle/>
                    <a:p>
                      <a:r>
                        <a:rPr lang="it-IT" dirty="0"/>
                        <a:t>50.001 – 100.000</a:t>
                      </a:r>
                    </a:p>
                  </a:txBody>
                  <a:tcPr/>
                </a:tc>
                <a:tc>
                  <a:txBody>
                    <a:bodyPr/>
                    <a:lstStyle/>
                    <a:p>
                      <a:r>
                        <a:rPr lang="it-IT" dirty="0"/>
                        <a:t>2,00%</a:t>
                      </a:r>
                    </a:p>
                  </a:txBody>
                  <a:tcPr/>
                </a:tc>
                <a:extLst>
                  <a:ext uri="{0D108BD9-81ED-4DB2-BD59-A6C34878D82A}">
                    <a16:rowId xmlns:a16="http://schemas.microsoft.com/office/drawing/2014/main" val="10004"/>
                  </a:ext>
                </a:extLst>
              </a:tr>
              <a:tr h="370840">
                <a:tc>
                  <a:txBody>
                    <a:bodyPr/>
                    <a:lstStyle/>
                    <a:p>
                      <a:r>
                        <a:rPr lang="it-IT" dirty="0"/>
                        <a:t>100.001</a:t>
                      </a:r>
                      <a:r>
                        <a:rPr lang="it-IT" baseline="0" dirty="0"/>
                        <a:t> – 300.000</a:t>
                      </a:r>
                      <a:endParaRPr lang="it-IT" dirty="0"/>
                    </a:p>
                  </a:txBody>
                  <a:tcPr/>
                </a:tc>
                <a:tc>
                  <a:txBody>
                    <a:bodyPr/>
                    <a:lstStyle/>
                    <a:p>
                      <a:r>
                        <a:rPr lang="it-IT" dirty="0"/>
                        <a:t>1,50%</a:t>
                      </a:r>
                    </a:p>
                  </a:txBody>
                  <a:tcPr/>
                </a:tc>
                <a:extLst>
                  <a:ext uri="{0D108BD9-81ED-4DB2-BD59-A6C34878D82A}">
                    <a16:rowId xmlns:a16="http://schemas.microsoft.com/office/drawing/2014/main" val="10005"/>
                  </a:ext>
                </a:extLst>
              </a:tr>
              <a:tr h="370840">
                <a:tc>
                  <a:txBody>
                    <a:bodyPr/>
                    <a:lstStyle/>
                    <a:p>
                      <a:r>
                        <a:rPr lang="it-IT" dirty="0"/>
                        <a:t>300.001 – 1.000.000</a:t>
                      </a:r>
                    </a:p>
                  </a:txBody>
                  <a:tcPr/>
                </a:tc>
                <a:tc>
                  <a:txBody>
                    <a:bodyPr/>
                    <a:lstStyle/>
                    <a:p>
                      <a:r>
                        <a:rPr lang="it-IT" dirty="0"/>
                        <a:t>1,00%</a:t>
                      </a:r>
                    </a:p>
                  </a:txBody>
                  <a:tcPr/>
                </a:tc>
                <a:extLst>
                  <a:ext uri="{0D108BD9-81ED-4DB2-BD59-A6C34878D82A}">
                    <a16:rowId xmlns:a16="http://schemas.microsoft.com/office/drawing/2014/main" val="10006"/>
                  </a:ext>
                </a:extLst>
              </a:tr>
              <a:tr h="370840">
                <a:tc>
                  <a:txBody>
                    <a:bodyPr/>
                    <a:lstStyle/>
                    <a:p>
                      <a:r>
                        <a:rPr lang="it-IT" dirty="0"/>
                        <a:t>Oltre 1.000.001</a:t>
                      </a:r>
                    </a:p>
                  </a:txBody>
                  <a:tcPr/>
                </a:tc>
                <a:tc>
                  <a:txBody>
                    <a:bodyPr/>
                    <a:lstStyle/>
                    <a:p>
                      <a:r>
                        <a:rPr lang="it-IT" dirty="0"/>
                        <a:t>0,50%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7428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827584" y="548681"/>
            <a:ext cx="7667129" cy="2016223"/>
          </a:xfrm>
        </p:spPr>
        <p:txBody>
          <a:bodyPr/>
          <a:lstStyle/>
          <a:p>
            <a:r>
              <a:rPr lang="it-IT" b="1" dirty="0"/>
              <a:t>La tabella della precedente diapositiva rappresenta la somma base a cui aggiungere, in presenza di immobili, ulteriori compensi per l’amministratore di sostegno, anche nel caso di immobili vengono dati parametri utili per il calcolo delle indennità</a:t>
            </a:r>
          </a:p>
        </p:txBody>
      </p:sp>
      <p:graphicFrame>
        <p:nvGraphicFramePr>
          <p:cNvPr id="4" name="Tabella 3"/>
          <p:cNvGraphicFramePr>
            <a:graphicFrameLocks noGrp="1"/>
          </p:cNvGraphicFramePr>
          <p:nvPr>
            <p:extLst>
              <p:ext uri="{D42A27DB-BD31-4B8C-83A1-F6EECF244321}">
                <p14:modId xmlns:p14="http://schemas.microsoft.com/office/powerpoint/2010/main" val="3620265764"/>
              </p:ext>
            </p:extLst>
          </p:nvPr>
        </p:nvGraphicFramePr>
        <p:xfrm>
          <a:off x="1547664" y="3356992"/>
          <a:ext cx="6096000" cy="22250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it-IT" dirty="0"/>
                        <a:t>Patrimonio immobiliare </a:t>
                      </a:r>
                    </a:p>
                  </a:txBody>
                  <a:tcPr/>
                </a:tc>
                <a:extLst>
                  <a:ext uri="{0D108BD9-81ED-4DB2-BD59-A6C34878D82A}">
                    <a16:rowId xmlns:a16="http://schemas.microsoft.com/office/drawing/2014/main" val="10000"/>
                  </a:ext>
                </a:extLst>
              </a:tr>
              <a:tr h="370840">
                <a:tc>
                  <a:txBody>
                    <a:bodyPr/>
                    <a:lstStyle/>
                    <a:p>
                      <a:r>
                        <a:rPr lang="it-IT" dirty="0"/>
                        <a:t>Da 10.000</a:t>
                      </a:r>
                      <a:r>
                        <a:rPr lang="it-IT" baseline="0" dirty="0"/>
                        <a:t> a 100.000 € aumento del 9%</a:t>
                      </a:r>
                      <a:endParaRPr lang="it-IT" dirty="0"/>
                    </a:p>
                  </a:txBody>
                  <a:tcPr/>
                </a:tc>
                <a:extLst>
                  <a:ext uri="{0D108BD9-81ED-4DB2-BD59-A6C34878D82A}">
                    <a16:rowId xmlns:a16="http://schemas.microsoft.com/office/drawing/2014/main" val="10001"/>
                  </a:ext>
                </a:extLst>
              </a:tr>
              <a:tr h="370840">
                <a:tc>
                  <a:txBody>
                    <a:bodyPr/>
                    <a:lstStyle/>
                    <a:p>
                      <a:r>
                        <a:rPr lang="it-IT" dirty="0"/>
                        <a:t>Da 100.001 a 300.000 € aumento del 10%</a:t>
                      </a:r>
                    </a:p>
                  </a:txBody>
                  <a:tcPr/>
                </a:tc>
                <a:extLst>
                  <a:ext uri="{0D108BD9-81ED-4DB2-BD59-A6C34878D82A}">
                    <a16:rowId xmlns:a16="http://schemas.microsoft.com/office/drawing/2014/main" val="10002"/>
                  </a:ext>
                </a:extLst>
              </a:tr>
              <a:tr h="370840">
                <a:tc>
                  <a:txBody>
                    <a:bodyPr/>
                    <a:lstStyle/>
                    <a:p>
                      <a:r>
                        <a:rPr lang="it-IT" dirty="0"/>
                        <a:t>Da 300.001</a:t>
                      </a:r>
                      <a:r>
                        <a:rPr lang="it-IT" baseline="0" dirty="0"/>
                        <a:t> a 500.000 € aumento del 12%</a:t>
                      </a:r>
                      <a:endParaRPr lang="it-IT" dirty="0"/>
                    </a:p>
                  </a:txBody>
                  <a:tcPr/>
                </a:tc>
                <a:extLst>
                  <a:ext uri="{0D108BD9-81ED-4DB2-BD59-A6C34878D82A}">
                    <a16:rowId xmlns:a16="http://schemas.microsoft.com/office/drawing/2014/main" val="10003"/>
                  </a:ext>
                </a:extLst>
              </a:tr>
              <a:tr h="370840">
                <a:tc>
                  <a:txBody>
                    <a:bodyPr/>
                    <a:lstStyle/>
                    <a:p>
                      <a:r>
                        <a:rPr lang="it-IT" dirty="0"/>
                        <a:t>Da 500.001 a 1.000.000 € aumento del 15%</a:t>
                      </a:r>
                    </a:p>
                  </a:txBody>
                  <a:tcPr/>
                </a:tc>
                <a:extLst>
                  <a:ext uri="{0D108BD9-81ED-4DB2-BD59-A6C34878D82A}">
                    <a16:rowId xmlns:a16="http://schemas.microsoft.com/office/drawing/2014/main" val="10004"/>
                  </a:ext>
                </a:extLst>
              </a:tr>
              <a:tr h="370840">
                <a:tc>
                  <a:txBody>
                    <a:bodyPr/>
                    <a:lstStyle/>
                    <a:p>
                      <a:r>
                        <a:rPr lang="it-IT" dirty="0"/>
                        <a:t>Oltre 1.000.001 €</a:t>
                      </a:r>
                      <a:r>
                        <a:rPr lang="it-IT" baseline="0" dirty="0"/>
                        <a:t> aumento del 20%</a:t>
                      </a:r>
                      <a:endParaRPr lang="it-IT"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03956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043608" y="908720"/>
            <a:ext cx="7772400" cy="2004243"/>
          </a:xfrm>
        </p:spPr>
        <p:txBody>
          <a:bodyPr>
            <a:noAutofit/>
          </a:bodyPr>
          <a:lstStyle/>
          <a:p>
            <a:r>
              <a:rPr lang="it-IT" sz="2800" dirty="0">
                <a:solidFill>
                  <a:srgbClr val="0070C0"/>
                </a:solidFill>
              </a:rPr>
              <a:t>Infine il protocollo tiene conto della difficoltà dell’amministrazione e sulla base di questa determina un ulteriore aumento che è compreso tra il 10 e il 100% dell’indennità calcolata </a:t>
            </a:r>
          </a:p>
        </p:txBody>
      </p:sp>
    </p:spTree>
    <p:extLst>
      <p:ext uri="{BB962C8B-B14F-4D97-AF65-F5344CB8AC3E}">
        <p14:creationId xmlns:p14="http://schemas.microsoft.com/office/powerpoint/2010/main" val="264633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BC832-6D28-4173-B1C4-3328642F33D3}"/>
              </a:ext>
            </a:extLst>
          </p:cNvPr>
          <p:cNvSpPr>
            <a:spLocks noGrp="1"/>
          </p:cNvSpPr>
          <p:nvPr>
            <p:ph type="ctrTitle"/>
          </p:nvPr>
        </p:nvSpPr>
        <p:spPr>
          <a:xfrm>
            <a:off x="685800" y="980729"/>
            <a:ext cx="7702624" cy="2619722"/>
          </a:xfrm>
        </p:spPr>
        <p:txBody>
          <a:bodyPr>
            <a:normAutofit/>
          </a:bodyPr>
          <a:lstStyle/>
          <a:p>
            <a:r>
              <a:rPr lang="it-IT" sz="4000" dirty="0">
                <a:solidFill>
                  <a:srgbClr val="7030A0"/>
                </a:solidFill>
              </a:rPr>
              <a:t>TRIBUNALE DI SIENA</a:t>
            </a:r>
            <a:r>
              <a:rPr lang="it-IT" sz="4000" dirty="0"/>
              <a:t> </a:t>
            </a:r>
          </a:p>
        </p:txBody>
      </p:sp>
    </p:spTree>
    <p:extLst>
      <p:ext uri="{BB962C8B-B14F-4D97-AF65-F5344CB8AC3E}">
        <p14:creationId xmlns:p14="http://schemas.microsoft.com/office/powerpoint/2010/main" val="2539831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715775"/>
            <a:ext cx="7704857" cy="3983350"/>
          </a:xfrm>
          <a:prstGeom prst="rect">
            <a:avLst/>
          </a:prstGeom>
          <a:ln/>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258579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11560" y="548680"/>
            <a:ext cx="7772400" cy="1500187"/>
          </a:xfrm>
        </p:spPr>
        <p:txBody>
          <a:bodyPr/>
          <a:lstStyle/>
          <a:p>
            <a:endParaRPr lang="it-IT"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548680"/>
            <a:ext cx="774065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85" y="2136180"/>
            <a:ext cx="796925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76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2B212F-B827-4095-B5FD-3B4C44A139A7}"/>
              </a:ext>
            </a:extLst>
          </p:cNvPr>
          <p:cNvSpPr>
            <a:spLocks noGrp="1"/>
          </p:cNvSpPr>
          <p:nvPr>
            <p:ph type="title"/>
          </p:nvPr>
        </p:nvSpPr>
        <p:spPr>
          <a:xfrm>
            <a:off x="457200" y="373824"/>
            <a:ext cx="8229600" cy="944628"/>
          </a:xfrm>
        </p:spPr>
        <p:txBody>
          <a:bodyPr/>
          <a:lstStyle/>
          <a:p>
            <a:r>
              <a:rPr lang="it-IT" sz="3600" dirty="0"/>
              <a:t>Oggetto della relazione</a:t>
            </a:r>
            <a:r>
              <a:rPr lang="it-IT" dirty="0"/>
              <a:t> </a:t>
            </a:r>
          </a:p>
        </p:txBody>
      </p:sp>
      <p:sp>
        <p:nvSpPr>
          <p:cNvPr id="3" name="Segnaposto contenuto 2">
            <a:extLst>
              <a:ext uri="{FF2B5EF4-FFF2-40B4-BE49-F238E27FC236}">
                <a16:creationId xmlns:a16="http://schemas.microsoft.com/office/drawing/2014/main" id="{D9735F93-7676-414B-97FA-FE0CC6D0B993}"/>
              </a:ext>
            </a:extLst>
          </p:cNvPr>
          <p:cNvSpPr>
            <a:spLocks noGrp="1"/>
          </p:cNvSpPr>
          <p:nvPr>
            <p:ph idx="1"/>
          </p:nvPr>
        </p:nvSpPr>
        <p:spPr>
          <a:xfrm>
            <a:off x="611560" y="1124744"/>
            <a:ext cx="8075240" cy="5001419"/>
          </a:xfrm>
        </p:spPr>
        <p:txBody>
          <a:bodyPr/>
          <a:lstStyle/>
          <a:p>
            <a:r>
              <a:rPr lang="it-IT" sz="2800" dirty="0"/>
              <a:t>Verranno esaminati i principali protocolli sottoscritti negli ultimi anni tra i COA e i Tribunali: </a:t>
            </a:r>
          </a:p>
          <a:p>
            <a:r>
              <a:rPr lang="it-IT" sz="2800" dirty="0"/>
              <a:t>Protocollo Siena</a:t>
            </a:r>
          </a:p>
          <a:p>
            <a:r>
              <a:rPr lang="it-IT" sz="2800" dirty="0"/>
              <a:t>Protocollo La Spezia</a:t>
            </a:r>
          </a:p>
          <a:p>
            <a:r>
              <a:rPr lang="it-IT" sz="2800" dirty="0"/>
              <a:t>Protocollo Palermo</a:t>
            </a:r>
          </a:p>
          <a:p>
            <a:r>
              <a:rPr lang="it-IT" sz="2800" dirty="0"/>
              <a:t>Protocollo Padova</a:t>
            </a:r>
          </a:p>
          <a:p>
            <a:r>
              <a:rPr lang="it-IT" sz="2800" dirty="0"/>
              <a:t>Protocollo Verona</a:t>
            </a:r>
          </a:p>
          <a:p>
            <a:r>
              <a:rPr lang="it-IT" sz="2800" dirty="0"/>
              <a:t>Protocollo Venezia</a:t>
            </a:r>
          </a:p>
          <a:p>
            <a:endParaRPr lang="it-IT" dirty="0"/>
          </a:p>
        </p:txBody>
      </p:sp>
    </p:spTree>
    <p:extLst>
      <p:ext uri="{BB962C8B-B14F-4D97-AF65-F5344CB8AC3E}">
        <p14:creationId xmlns:p14="http://schemas.microsoft.com/office/powerpoint/2010/main" val="1202250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testo 2"/>
          <p:cNvSpPr>
            <a:spLocks noGrp="1"/>
          </p:cNvSpPr>
          <p:nvPr>
            <p:ph type="body" idx="1"/>
          </p:nvPr>
        </p:nvSpPr>
        <p:spPr>
          <a:xfrm>
            <a:off x="683568" y="476673"/>
            <a:ext cx="7811145" cy="2448271"/>
          </a:xfrm>
        </p:spPr>
        <p:txBody>
          <a:bodyPr/>
          <a:lstStyle/>
          <a:p>
            <a:endParaRPr lang="it-IT"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43" y="476672"/>
            <a:ext cx="8074229" cy="349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43" y="4134678"/>
            <a:ext cx="77152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293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41" y="241300"/>
            <a:ext cx="768985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253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p:txBody>
          <a:bodyPr/>
          <a:lstStyle/>
          <a:p>
            <a:endParaRPr lang="it-IT"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81978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2476500"/>
            <a:ext cx="77660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429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83568" y="620688"/>
            <a:ext cx="7772400" cy="1500187"/>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it-IT" sz="5400" dirty="0">
                <a:solidFill>
                  <a:srgbClr val="FF0000"/>
                </a:solidFill>
              </a:rPr>
              <a:t>TRIBUNALE DI VENEZIA</a:t>
            </a:r>
          </a:p>
        </p:txBody>
      </p:sp>
      <p:sp>
        <p:nvSpPr>
          <p:cNvPr id="5" name="Titolo 4">
            <a:extLst>
              <a:ext uri="{FF2B5EF4-FFF2-40B4-BE49-F238E27FC236}">
                <a16:creationId xmlns:a16="http://schemas.microsoft.com/office/drawing/2014/main" id="{C27F1B7D-878C-4CA2-8453-C17D9C475CA3}"/>
              </a:ext>
            </a:extLst>
          </p:cNvPr>
          <p:cNvSpPr>
            <a:spLocks noGrp="1"/>
          </p:cNvSpPr>
          <p:nvPr>
            <p:ph type="title"/>
          </p:nvPr>
        </p:nvSpPr>
        <p:spPr>
          <a:xfrm>
            <a:off x="1115615" y="2996952"/>
            <a:ext cx="7379097" cy="2772023"/>
          </a:xfrm>
        </p:spPr>
        <p:txBody>
          <a:bodyPr>
            <a:normAutofit/>
          </a:bodyPr>
          <a:lstStyle/>
          <a:p>
            <a:r>
              <a:rPr lang="it-IT" sz="3200" dirty="0"/>
              <a:t>Sottoscritto il 29 novembre 2021</a:t>
            </a:r>
          </a:p>
        </p:txBody>
      </p:sp>
    </p:spTree>
    <p:extLst>
      <p:ext uri="{BB962C8B-B14F-4D97-AF65-F5344CB8AC3E}">
        <p14:creationId xmlns:p14="http://schemas.microsoft.com/office/powerpoint/2010/main" val="195445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636912"/>
            <a:ext cx="7772400" cy="1362075"/>
          </a:xfrm>
        </p:spPr>
        <p:txBody>
          <a:bodyPr>
            <a:normAutofit fontScale="90000"/>
          </a:bodyPr>
          <a:lstStyle/>
          <a:p>
            <a:r>
              <a:rPr lang="it-IT" dirty="0"/>
              <a:t>1) L’ </a:t>
            </a:r>
            <a:r>
              <a:rPr lang="it-IT" dirty="0" err="1"/>
              <a:t>ATTIVITà</a:t>
            </a:r>
            <a:r>
              <a:rPr lang="it-IT" dirty="0"/>
              <a:t> SVOLTA</a:t>
            </a:r>
            <a:br>
              <a:rPr lang="it-IT" dirty="0"/>
            </a:br>
            <a:r>
              <a:rPr lang="it-IT" dirty="0"/>
              <a:t>2) IL VALORE DELLA STESSA</a:t>
            </a:r>
            <a:br>
              <a:rPr lang="it-IT" dirty="0"/>
            </a:br>
            <a:r>
              <a:rPr lang="it-IT" dirty="0"/>
              <a:t>CON PREVALENZA DEL PRIMO CRITERIO SUL SECONDO</a:t>
            </a:r>
          </a:p>
        </p:txBody>
      </p:sp>
      <p:sp>
        <p:nvSpPr>
          <p:cNvPr id="3" name="Segnaposto testo 2"/>
          <p:cNvSpPr>
            <a:spLocks noGrp="1"/>
          </p:cNvSpPr>
          <p:nvPr>
            <p:ph type="body" idx="1"/>
          </p:nvPr>
        </p:nvSpPr>
        <p:spPr>
          <a:xfrm>
            <a:off x="611560" y="548680"/>
            <a:ext cx="7920880" cy="1440160"/>
          </a:xfrm>
        </p:spPr>
        <p:txBody>
          <a:bodyPr>
            <a:normAutofit/>
          </a:bodyPr>
          <a:lstStyle/>
          <a:p>
            <a:r>
              <a:rPr lang="it-IT" dirty="0">
                <a:solidFill>
                  <a:srgbClr val="FF0000"/>
                </a:solidFill>
              </a:rPr>
              <a:t>PER IL TRIBUNALE DI VENEZIA LA LIQUIDAZIONE DELLA INDENNITA’ DOVRA’ ESSERE PARAMETRATA SU DUE CRITERI:</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417846" y="5254228"/>
            <a:ext cx="5890458" cy="66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518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r>
              <a:rPr lang="it-IT" sz="3600" dirty="0"/>
              <a:t>PER EVITARE DIFFORMITA’ DI LIQUIDAZIONE E’ STATA PREVISTA UNA TABELLA PER LA LIQUIDAZIONE DEL COMPENSO</a:t>
            </a:r>
          </a:p>
        </p:txBody>
      </p:sp>
    </p:spTree>
    <p:extLst>
      <p:ext uri="{BB962C8B-B14F-4D97-AF65-F5344CB8AC3E}">
        <p14:creationId xmlns:p14="http://schemas.microsoft.com/office/powerpoint/2010/main" val="1019034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615227752"/>
              </p:ext>
            </p:extLst>
          </p:nvPr>
        </p:nvGraphicFramePr>
        <p:xfrm>
          <a:off x="1524000" y="1397000"/>
          <a:ext cx="6096000" cy="3691776"/>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095896">
                <a:tc>
                  <a:txBody>
                    <a:bodyPr/>
                    <a:lstStyle/>
                    <a:p>
                      <a:r>
                        <a:rPr lang="it-IT" dirty="0"/>
                        <a:t>DA 0,00 A 3.000,00</a:t>
                      </a:r>
                      <a:r>
                        <a:rPr lang="it-IT" baseline="0" dirty="0"/>
                        <a:t> €</a:t>
                      </a:r>
                      <a:endParaRPr lang="it-IT" dirty="0"/>
                    </a:p>
                  </a:txBody>
                  <a:tcPr/>
                </a:tc>
                <a:tc>
                  <a:txBody>
                    <a:bodyPr/>
                    <a:lstStyle/>
                    <a:p>
                      <a:r>
                        <a:rPr lang="it-IT" dirty="0"/>
                        <a:t>SOLO RIMBORSO SPESE VIVE DOCUMENTATE</a:t>
                      </a:r>
                    </a:p>
                  </a:txBody>
                  <a:tcPr/>
                </a:tc>
                <a:extLst>
                  <a:ext uri="{0D108BD9-81ED-4DB2-BD59-A6C34878D82A}">
                    <a16:rowId xmlns:a16="http://schemas.microsoft.com/office/drawing/2014/main" val="10000"/>
                  </a:ext>
                </a:extLst>
              </a:tr>
              <a:tr h="370840">
                <a:tc>
                  <a:txBody>
                    <a:bodyPr/>
                    <a:lstStyle/>
                    <a:p>
                      <a:r>
                        <a:rPr lang="it-IT" dirty="0"/>
                        <a:t>DA 3.000,01</a:t>
                      </a:r>
                      <a:r>
                        <a:rPr lang="it-IT" baseline="0" dirty="0"/>
                        <a:t> A 20.000,00 €</a:t>
                      </a:r>
                      <a:endParaRPr lang="it-IT" dirty="0"/>
                    </a:p>
                  </a:txBody>
                  <a:tcPr/>
                </a:tc>
                <a:tc>
                  <a:txBody>
                    <a:bodyPr/>
                    <a:lstStyle/>
                    <a:p>
                      <a:r>
                        <a:rPr lang="it-IT" dirty="0"/>
                        <a:t>DAL 7,5 AL 10%</a:t>
                      </a:r>
                    </a:p>
                  </a:txBody>
                  <a:tcPr/>
                </a:tc>
                <a:extLst>
                  <a:ext uri="{0D108BD9-81ED-4DB2-BD59-A6C34878D82A}">
                    <a16:rowId xmlns:a16="http://schemas.microsoft.com/office/drawing/2014/main" val="10001"/>
                  </a:ext>
                </a:extLst>
              </a:tr>
              <a:tr h="370840">
                <a:tc>
                  <a:txBody>
                    <a:bodyPr/>
                    <a:lstStyle/>
                    <a:p>
                      <a:r>
                        <a:rPr lang="it-IT" dirty="0"/>
                        <a:t>DA 20.000,01 A 50.000,00 € </a:t>
                      </a:r>
                    </a:p>
                  </a:txBody>
                  <a:tcPr/>
                </a:tc>
                <a:tc>
                  <a:txBody>
                    <a:bodyPr/>
                    <a:lstStyle/>
                    <a:p>
                      <a:r>
                        <a:rPr lang="it-IT" dirty="0"/>
                        <a:t>DAL 4 AL 5%</a:t>
                      </a:r>
                    </a:p>
                  </a:txBody>
                  <a:tcPr/>
                </a:tc>
                <a:extLst>
                  <a:ext uri="{0D108BD9-81ED-4DB2-BD59-A6C34878D82A}">
                    <a16:rowId xmlns:a16="http://schemas.microsoft.com/office/drawing/2014/main" val="10002"/>
                  </a:ext>
                </a:extLst>
              </a:tr>
              <a:tr h="370840">
                <a:tc>
                  <a:txBody>
                    <a:bodyPr/>
                    <a:lstStyle/>
                    <a:p>
                      <a:r>
                        <a:rPr lang="it-IT" dirty="0"/>
                        <a:t>DA 50.000,01 A 100.000,00€ </a:t>
                      </a:r>
                    </a:p>
                  </a:txBody>
                  <a:tcPr/>
                </a:tc>
                <a:tc>
                  <a:txBody>
                    <a:bodyPr/>
                    <a:lstStyle/>
                    <a:p>
                      <a:r>
                        <a:rPr lang="it-IT" dirty="0"/>
                        <a:t>DAL 2 AL 3%</a:t>
                      </a:r>
                    </a:p>
                  </a:txBody>
                  <a:tcPr/>
                </a:tc>
                <a:extLst>
                  <a:ext uri="{0D108BD9-81ED-4DB2-BD59-A6C34878D82A}">
                    <a16:rowId xmlns:a16="http://schemas.microsoft.com/office/drawing/2014/main" val="10003"/>
                  </a:ext>
                </a:extLst>
              </a:tr>
              <a:tr h="370840">
                <a:tc>
                  <a:txBody>
                    <a:bodyPr/>
                    <a:lstStyle/>
                    <a:p>
                      <a:r>
                        <a:rPr lang="it-IT" dirty="0"/>
                        <a:t>DA 100.000,01</a:t>
                      </a:r>
                      <a:r>
                        <a:rPr lang="it-IT" baseline="0" dirty="0"/>
                        <a:t> A 300.000,00€</a:t>
                      </a:r>
                      <a:endParaRPr lang="it-IT" dirty="0"/>
                    </a:p>
                  </a:txBody>
                  <a:tcPr/>
                </a:tc>
                <a:tc>
                  <a:txBody>
                    <a:bodyPr/>
                    <a:lstStyle/>
                    <a:p>
                      <a:r>
                        <a:rPr lang="it-IT" dirty="0"/>
                        <a:t>DA 1,5 AL 2%</a:t>
                      </a:r>
                    </a:p>
                  </a:txBody>
                  <a:tcPr/>
                </a:tc>
                <a:extLst>
                  <a:ext uri="{0D108BD9-81ED-4DB2-BD59-A6C34878D82A}">
                    <a16:rowId xmlns:a16="http://schemas.microsoft.com/office/drawing/2014/main" val="10004"/>
                  </a:ext>
                </a:extLst>
              </a:tr>
              <a:tr h="370840">
                <a:tc>
                  <a:txBody>
                    <a:bodyPr/>
                    <a:lstStyle/>
                    <a:p>
                      <a:r>
                        <a:rPr lang="it-IT" dirty="0"/>
                        <a:t>DA 300.000,01</a:t>
                      </a:r>
                      <a:r>
                        <a:rPr lang="it-IT" baseline="0" dirty="0"/>
                        <a:t> A 500.000,00 € </a:t>
                      </a:r>
                      <a:endParaRPr lang="it-IT" dirty="0"/>
                    </a:p>
                  </a:txBody>
                  <a:tcPr/>
                </a:tc>
                <a:tc>
                  <a:txBody>
                    <a:bodyPr/>
                    <a:lstStyle/>
                    <a:p>
                      <a:r>
                        <a:rPr lang="it-IT" dirty="0"/>
                        <a:t>DA 1 A 1,5%</a:t>
                      </a:r>
                    </a:p>
                  </a:txBody>
                  <a:tcPr/>
                </a:tc>
                <a:extLst>
                  <a:ext uri="{0D108BD9-81ED-4DB2-BD59-A6C34878D82A}">
                    <a16:rowId xmlns:a16="http://schemas.microsoft.com/office/drawing/2014/main" val="10005"/>
                  </a:ext>
                </a:extLst>
              </a:tr>
              <a:tr h="370840">
                <a:tc>
                  <a:txBody>
                    <a:bodyPr/>
                    <a:lstStyle/>
                    <a:p>
                      <a:r>
                        <a:rPr lang="it-IT" dirty="0"/>
                        <a:t>DA 500.00,01</a:t>
                      </a:r>
                      <a:r>
                        <a:rPr lang="it-IT" baseline="0" dirty="0"/>
                        <a:t> A 1.000.000,00€</a:t>
                      </a:r>
                      <a:endParaRPr lang="it-IT" dirty="0"/>
                    </a:p>
                  </a:txBody>
                  <a:tcPr/>
                </a:tc>
                <a:tc>
                  <a:txBody>
                    <a:bodyPr/>
                    <a:lstStyle/>
                    <a:p>
                      <a:r>
                        <a:rPr lang="it-IT" dirty="0"/>
                        <a:t>DA 0,5 A 1%</a:t>
                      </a:r>
                    </a:p>
                  </a:txBody>
                  <a:tcPr/>
                </a:tc>
                <a:extLst>
                  <a:ext uri="{0D108BD9-81ED-4DB2-BD59-A6C34878D82A}">
                    <a16:rowId xmlns:a16="http://schemas.microsoft.com/office/drawing/2014/main" val="10006"/>
                  </a:ext>
                </a:extLst>
              </a:tr>
              <a:tr h="370840">
                <a:tc>
                  <a:txBody>
                    <a:bodyPr/>
                    <a:lstStyle/>
                    <a:p>
                      <a:r>
                        <a:rPr lang="it-IT" dirty="0"/>
                        <a:t>OLTRE 1.000.000,01</a:t>
                      </a:r>
                    </a:p>
                  </a:txBody>
                  <a:tcPr/>
                </a:tc>
                <a:tc>
                  <a:txBody>
                    <a:bodyPr/>
                    <a:lstStyle/>
                    <a:p>
                      <a:r>
                        <a:rPr lang="it-IT" dirty="0"/>
                        <a:t>FINO A 0,5%</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64805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700808"/>
            <a:ext cx="8147248" cy="2016224"/>
          </a:xfrm>
        </p:spPr>
        <p:txBody>
          <a:bodyPr>
            <a:normAutofit fontScale="90000"/>
          </a:bodyPr>
          <a:lstStyle/>
          <a:p>
            <a:r>
              <a:rPr lang="it-IT" dirty="0">
                <a:solidFill>
                  <a:srgbClr val="00B050"/>
                </a:solidFill>
              </a:rPr>
              <a:t>LA DIFFICOLTA’ DELL’AMMINISTRAZIONE E LA PRESENZA DI BENI IMMOBILI AUTORIZZA L’AMMINISTRATORE DI SOSTEGNO A CHIEDERE UN IMPORTO AUMENTATO RISPETTO A QUELLO TABELLARE. </a:t>
            </a:r>
            <a:br>
              <a:rPr lang="it-IT" dirty="0">
                <a:solidFill>
                  <a:srgbClr val="00B050"/>
                </a:solidFill>
              </a:rPr>
            </a:br>
            <a:r>
              <a:rPr lang="it-IT" b="1" dirty="0">
                <a:solidFill>
                  <a:srgbClr val="00B050"/>
                </a:solidFill>
              </a:rPr>
              <a:t>NON E’N PREVISTA LA PERCENTUALE DI AUMENTO</a:t>
            </a:r>
          </a:p>
        </p:txBody>
      </p:sp>
    </p:spTree>
    <p:extLst>
      <p:ext uri="{BB962C8B-B14F-4D97-AF65-F5344CB8AC3E}">
        <p14:creationId xmlns:p14="http://schemas.microsoft.com/office/powerpoint/2010/main" val="46437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752130" y="612778"/>
            <a:ext cx="7772400" cy="201622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t-IT" sz="4800" dirty="0">
                <a:solidFill>
                  <a:srgbClr val="FFFF00"/>
                </a:solidFill>
                <a:latin typeface="Algerian" panose="04020705040A02060702" pitchFamily="82" charset="0"/>
              </a:rPr>
              <a:t>     TRIBUNALE DI ROMA</a:t>
            </a:r>
          </a:p>
        </p:txBody>
      </p:sp>
      <p:sp>
        <p:nvSpPr>
          <p:cNvPr id="8" name="CasellaDiTesto 7">
            <a:extLst>
              <a:ext uri="{FF2B5EF4-FFF2-40B4-BE49-F238E27FC236}">
                <a16:creationId xmlns:a16="http://schemas.microsoft.com/office/drawing/2014/main" id="{A2A94BDE-85C5-4EB0-AB7D-F984E0B991C3}"/>
              </a:ext>
            </a:extLst>
          </p:cNvPr>
          <p:cNvSpPr txBox="1"/>
          <p:nvPr/>
        </p:nvSpPr>
        <p:spPr>
          <a:xfrm>
            <a:off x="1187624" y="3356992"/>
            <a:ext cx="6264696" cy="1200329"/>
          </a:xfrm>
          <a:prstGeom prst="rect">
            <a:avLst/>
          </a:prstGeom>
          <a:noFill/>
        </p:spPr>
        <p:txBody>
          <a:bodyPr wrap="square" rtlCol="0">
            <a:spAutoFit/>
          </a:bodyPr>
          <a:lstStyle/>
          <a:p>
            <a:pPr algn="just"/>
            <a:r>
              <a:rPr lang="it-IT" dirty="0"/>
              <a:t>Non è un protocollo ma una circolare interna per la liquidazione dell’equa indennità ad amministratori di sostegno e tutori.</a:t>
            </a:r>
          </a:p>
          <a:p>
            <a:pPr algn="just"/>
            <a:endParaRPr lang="it-IT" dirty="0"/>
          </a:p>
          <a:p>
            <a:pPr algn="just"/>
            <a:r>
              <a:rPr lang="it-IT" dirty="0"/>
              <a:t> non è riportata la data della sottoscrizione </a:t>
            </a:r>
          </a:p>
        </p:txBody>
      </p:sp>
    </p:spTree>
    <p:extLst>
      <p:ext uri="{BB962C8B-B14F-4D97-AF65-F5344CB8AC3E}">
        <p14:creationId xmlns:p14="http://schemas.microsoft.com/office/powerpoint/2010/main" val="4148091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548680"/>
            <a:ext cx="7992889" cy="356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626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it-IT" dirty="0"/>
              <a:t>TRIBUNALE DI SIENA</a:t>
            </a:r>
          </a:p>
        </p:txBody>
      </p:sp>
    </p:spTree>
    <p:extLst>
      <p:ext uri="{BB962C8B-B14F-4D97-AF65-F5344CB8AC3E}">
        <p14:creationId xmlns:p14="http://schemas.microsoft.com/office/powerpoint/2010/main" val="2645483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332656"/>
            <a:ext cx="8553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76" y="2204864"/>
            <a:ext cx="86042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131" y="3228628"/>
            <a:ext cx="87312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927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testo 2"/>
          <p:cNvSpPr>
            <a:spLocks noGrp="1"/>
          </p:cNvSpPr>
          <p:nvPr>
            <p:ph type="body" idx="1"/>
          </p:nvPr>
        </p:nvSpPr>
        <p:spPr/>
        <p:txBody>
          <a:bodyPr/>
          <a:lstStyle/>
          <a:p>
            <a:endParaRPr lang="it-IT"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7974495" cy="203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564904"/>
            <a:ext cx="7974496" cy="243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158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testo 2"/>
          <p:cNvSpPr>
            <a:spLocks noGrp="1"/>
          </p:cNvSpPr>
          <p:nvPr>
            <p:ph type="body" idx="1"/>
          </p:nvPr>
        </p:nvSpPr>
        <p:spPr/>
        <p:txBody>
          <a:bodyPr/>
          <a:lstStyle/>
          <a:p>
            <a:endParaRPr lang="it-IT"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260648"/>
            <a:ext cx="8756650"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2965376"/>
            <a:ext cx="8604250"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 y="6199459"/>
            <a:ext cx="875665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342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5162"/>
            <a:ext cx="6579157" cy="6473412"/>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1122834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testo 2"/>
          <p:cNvSpPr>
            <a:spLocks noGrp="1"/>
          </p:cNvSpPr>
          <p:nvPr>
            <p:ph type="body" idx="1"/>
          </p:nvPr>
        </p:nvSpPr>
        <p:spPr/>
        <p:txBody>
          <a:bodyPr/>
          <a:lstStyle/>
          <a:p>
            <a:endParaRPr lang="it-IT"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72" y="476672"/>
            <a:ext cx="7848873" cy="226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969" y="2787214"/>
            <a:ext cx="7781472" cy="135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397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755576" y="332656"/>
            <a:ext cx="7772400" cy="1500187"/>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it-IT" sz="4400" dirty="0">
                <a:solidFill>
                  <a:schemeClr val="accent6">
                    <a:lumMod val="20000"/>
                    <a:lumOff val="80000"/>
                  </a:schemeClr>
                </a:solidFill>
                <a:latin typeface="Algerian" panose="04020705040A02060702" pitchFamily="82" charset="0"/>
              </a:rPr>
              <a:t>   TRIBUNALE DI LA SPEZIA</a:t>
            </a:r>
          </a:p>
        </p:txBody>
      </p:sp>
      <p:sp>
        <p:nvSpPr>
          <p:cNvPr id="9" name="Titolo 8">
            <a:extLst>
              <a:ext uri="{FF2B5EF4-FFF2-40B4-BE49-F238E27FC236}">
                <a16:creationId xmlns:a16="http://schemas.microsoft.com/office/drawing/2014/main" id="{DF932AFC-943D-42C2-A767-5F4F0B0F97CB}"/>
              </a:ext>
            </a:extLst>
          </p:cNvPr>
          <p:cNvSpPr>
            <a:spLocks noGrp="1"/>
          </p:cNvSpPr>
          <p:nvPr>
            <p:ph type="title"/>
          </p:nvPr>
        </p:nvSpPr>
        <p:spPr>
          <a:xfrm>
            <a:off x="1029978" y="2420888"/>
            <a:ext cx="7523113" cy="3492103"/>
          </a:xfrm>
        </p:spPr>
        <p:txBody>
          <a:bodyPr/>
          <a:lstStyle/>
          <a:p>
            <a:r>
              <a:rPr lang="it-IT" sz="3600" dirty="0"/>
              <a:t>Sottoscritto il 13 novembre 2017 </a:t>
            </a:r>
            <a:br>
              <a:rPr lang="it-IT" dirty="0"/>
            </a:br>
            <a:br>
              <a:rPr lang="it-IT" dirty="0"/>
            </a:br>
            <a:endParaRPr lang="it-IT" dirty="0"/>
          </a:p>
        </p:txBody>
      </p:sp>
    </p:spTree>
    <p:extLst>
      <p:ext uri="{BB962C8B-B14F-4D97-AF65-F5344CB8AC3E}">
        <p14:creationId xmlns:p14="http://schemas.microsoft.com/office/powerpoint/2010/main" val="350780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it-IT" dirty="0"/>
          </a:p>
        </p:txBody>
      </p:sp>
      <p:sp>
        <p:nvSpPr>
          <p:cNvPr id="3" name="Segnaposto testo 2"/>
          <p:cNvSpPr>
            <a:spLocks noGrp="1"/>
          </p:cNvSpPr>
          <p:nvPr>
            <p:ph type="body" idx="1"/>
          </p:nvPr>
        </p:nvSpPr>
        <p:spPr>
          <a:xfrm>
            <a:off x="683568" y="980728"/>
            <a:ext cx="7772400" cy="1500187"/>
          </a:xfrm>
        </p:spPr>
        <p:txBody>
          <a:bodyPr>
            <a:normAutofit fontScale="92500" lnSpcReduction="20000"/>
          </a:bodyPr>
          <a:lstStyle/>
          <a:p>
            <a:r>
              <a:rPr lang="it-IT" dirty="0">
                <a:solidFill>
                  <a:schemeClr val="accent2">
                    <a:lumMod val="75000"/>
                  </a:schemeClr>
                </a:solidFill>
              </a:rPr>
              <a:t>PER IL PROTOCOLLO DEL </a:t>
            </a:r>
            <a:r>
              <a:rPr lang="it-IT" b="1" u="sng" dirty="0">
                <a:solidFill>
                  <a:schemeClr val="accent2">
                    <a:lumMod val="75000"/>
                  </a:schemeClr>
                </a:solidFill>
                <a:effectLst>
                  <a:outerShdw blurRad="38100" dist="38100" dir="2700000" algn="tl">
                    <a:srgbClr val="000000">
                      <a:alpha val="43137"/>
                    </a:srgbClr>
                  </a:outerShdw>
                </a:effectLst>
              </a:rPr>
              <a:t>TRIBUNALE DI LA SPEZIA </a:t>
            </a:r>
            <a:r>
              <a:rPr lang="it-IT" dirty="0">
                <a:solidFill>
                  <a:schemeClr val="accent2">
                    <a:lumMod val="75000"/>
                  </a:schemeClr>
                </a:solidFill>
              </a:rPr>
              <a:t>OCCORRE TENERE CONTO</a:t>
            </a:r>
          </a:p>
          <a:p>
            <a:r>
              <a:rPr lang="it-IT" dirty="0">
                <a:solidFill>
                  <a:schemeClr val="accent2">
                    <a:lumMod val="75000"/>
                  </a:schemeClr>
                </a:solidFill>
              </a:rPr>
              <a:t>DEL PATRIMONIO</a:t>
            </a:r>
          </a:p>
          <a:p>
            <a:r>
              <a:rPr lang="it-IT" dirty="0">
                <a:solidFill>
                  <a:schemeClr val="accent2">
                    <a:lumMod val="75000"/>
                  </a:schemeClr>
                </a:solidFill>
              </a:rPr>
              <a:t>DELLA DIFFICOLTA’ DELLA GESTIONE DEL BENEFICIATO</a:t>
            </a:r>
          </a:p>
          <a:p>
            <a:r>
              <a:rPr lang="it-IT" dirty="0">
                <a:solidFill>
                  <a:schemeClr val="accent2">
                    <a:lumMod val="75000"/>
                  </a:schemeClr>
                </a:solidFill>
              </a:rPr>
              <a:t>DEL TEMPO SPESO</a:t>
            </a:r>
          </a:p>
          <a:p>
            <a:r>
              <a:rPr lang="it-IT" dirty="0">
                <a:solidFill>
                  <a:schemeClr val="accent2">
                    <a:lumMod val="75000"/>
                  </a:schemeClr>
                </a:solidFill>
              </a:rPr>
              <a:t>DEI COSTI SOSTENUTI</a:t>
            </a:r>
          </a:p>
        </p:txBody>
      </p:sp>
      <p:graphicFrame>
        <p:nvGraphicFramePr>
          <p:cNvPr id="5" name="Tabella 4"/>
          <p:cNvGraphicFramePr>
            <a:graphicFrameLocks noGrp="1"/>
          </p:cNvGraphicFramePr>
          <p:nvPr>
            <p:extLst>
              <p:ext uri="{D42A27DB-BD31-4B8C-83A1-F6EECF244321}">
                <p14:modId xmlns:p14="http://schemas.microsoft.com/office/powerpoint/2010/main" val="2379832073"/>
              </p:ext>
            </p:extLst>
          </p:nvPr>
        </p:nvGraphicFramePr>
        <p:xfrm>
          <a:off x="1187624" y="3134871"/>
          <a:ext cx="6912768" cy="2865120"/>
        </p:xfrm>
        <a:graphic>
          <a:graphicData uri="http://schemas.openxmlformats.org/drawingml/2006/table">
            <a:tbl>
              <a:tblPr firstRow="1" bandRow="1">
                <a:tableStyleId>{21E4AEA4-8DFA-4A89-87EB-49C32662AFE0}</a:tableStyleId>
              </a:tblPr>
              <a:tblGrid>
                <a:gridCol w="3096344">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370840">
                <a:tc>
                  <a:txBody>
                    <a:bodyPr/>
                    <a:lstStyle/>
                    <a:p>
                      <a:r>
                        <a:rPr lang="it-IT" dirty="0"/>
                        <a:t>PATRIMONIO DISPONIBILE O INVESTITO</a:t>
                      </a:r>
                    </a:p>
                  </a:txBody>
                  <a:tcPr/>
                </a:tc>
                <a:tc>
                  <a:txBody>
                    <a:bodyPr/>
                    <a:lstStyle/>
                    <a:p>
                      <a:r>
                        <a:rPr lang="it-IT" dirty="0"/>
                        <a:t>COMPENSO</a:t>
                      </a:r>
                    </a:p>
                  </a:txBody>
                  <a:tcPr/>
                </a:tc>
                <a:extLst>
                  <a:ext uri="{0D108BD9-81ED-4DB2-BD59-A6C34878D82A}">
                    <a16:rowId xmlns:a16="http://schemas.microsoft.com/office/drawing/2014/main" val="10000"/>
                  </a:ext>
                </a:extLst>
              </a:tr>
              <a:tr h="370840">
                <a:tc>
                  <a:txBody>
                    <a:bodyPr/>
                    <a:lstStyle/>
                    <a:p>
                      <a:r>
                        <a:rPr lang="it-IT" dirty="0"/>
                        <a:t>DA 0 A 30.000,00</a:t>
                      </a:r>
                    </a:p>
                  </a:txBody>
                  <a:tcPr/>
                </a:tc>
                <a:tc>
                  <a:txBody>
                    <a:bodyPr/>
                    <a:lstStyle/>
                    <a:p>
                      <a:r>
                        <a:rPr lang="it-IT" dirty="0"/>
                        <a:t>DISCREZIONALITA’ DEL G.T.</a:t>
                      </a:r>
                    </a:p>
                  </a:txBody>
                  <a:tcPr/>
                </a:tc>
                <a:extLst>
                  <a:ext uri="{0D108BD9-81ED-4DB2-BD59-A6C34878D82A}">
                    <a16:rowId xmlns:a16="http://schemas.microsoft.com/office/drawing/2014/main" val="10001"/>
                  </a:ext>
                </a:extLst>
              </a:tr>
              <a:tr h="370840">
                <a:tc>
                  <a:txBody>
                    <a:bodyPr/>
                    <a:lstStyle/>
                    <a:p>
                      <a:r>
                        <a:rPr lang="it-IT" dirty="0"/>
                        <a:t>DA 30.001,00</a:t>
                      </a:r>
                      <a:r>
                        <a:rPr lang="it-IT" baseline="0" dirty="0"/>
                        <a:t> A 50.000,00</a:t>
                      </a:r>
                      <a:endParaRPr lang="it-IT" dirty="0"/>
                    </a:p>
                  </a:txBody>
                  <a:tcPr/>
                </a:tc>
                <a:tc>
                  <a:txBody>
                    <a:bodyPr/>
                    <a:lstStyle/>
                    <a:p>
                      <a:r>
                        <a:rPr lang="it-IT" dirty="0"/>
                        <a:t>DAL 4 AL 5%</a:t>
                      </a:r>
                    </a:p>
                  </a:txBody>
                  <a:tcPr/>
                </a:tc>
                <a:extLst>
                  <a:ext uri="{0D108BD9-81ED-4DB2-BD59-A6C34878D82A}">
                    <a16:rowId xmlns:a16="http://schemas.microsoft.com/office/drawing/2014/main" val="10002"/>
                  </a:ext>
                </a:extLst>
              </a:tr>
              <a:tr h="370840">
                <a:tc>
                  <a:txBody>
                    <a:bodyPr/>
                    <a:lstStyle/>
                    <a:p>
                      <a:r>
                        <a:rPr lang="it-IT" dirty="0"/>
                        <a:t>DA 50.001,00 A 100.000,00</a:t>
                      </a:r>
                    </a:p>
                  </a:txBody>
                  <a:tcPr/>
                </a:tc>
                <a:tc>
                  <a:txBody>
                    <a:bodyPr/>
                    <a:lstStyle/>
                    <a:p>
                      <a:r>
                        <a:rPr lang="it-IT" dirty="0"/>
                        <a:t>DAL 3 AL 5%</a:t>
                      </a:r>
                    </a:p>
                  </a:txBody>
                  <a:tcPr/>
                </a:tc>
                <a:extLst>
                  <a:ext uri="{0D108BD9-81ED-4DB2-BD59-A6C34878D82A}">
                    <a16:rowId xmlns:a16="http://schemas.microsoft.com/office/drawing/2014/main" val="10003"/>
                  </a:ext>
                </a:extLst>
              </a:tr>
              <a:tr h="370840">
                <a:tc>
                  <a:txBody>
                    <a:bodyPr/>
                    <a:lstStyle/>
                    <a:p>
                      <a:r>
                        <a:rPr lang="it-IT" dirty="0"/>
                        <a:t>DA 100.001,00 A 300.00,00</a:t>
                      </a:r>
                    </a:p>
                  </a:txBody>
                  <a:tcPr/>
                </a:tc>
                <a:tc>
                  <a:txBody>
                    <a:bodyPr/>
                    <a:lstStyle/>
                    <a:p>
                      <a:r>
                        <a:rPr lang="it-IT" dirty="0"/>
                        <a:t>DAL 2 AL 3,5%</a:t>
                      </a:r>
                    </a:p>
                  </a:txBody>
                  <a:tcPr/>
                </a:tc>
                <a:extLst>
                  <a:ext uri="{0D108BD9-81ED-4DB2-BD59-A6C34878D82A}">
                    <a16:rowId xmlns:a16="http://schemas.microsoft.com/office/drawing/2014/main" val="10004"/>
                  </a:ext>
                </a:extLst>
              </a:tr>
              <a:tr h="370840">
                <a:tc>
                  <a:txBody>
                    <a:bodyPr/>
                    <a:lstStyle/>
                    <a:p>
                      <a:r>
                        <a:rPr lang="it-IT" dirty="0"/>
                        <a:t>DA 300.001,00 A 1.000.000,00</a:t>
                      </a:r>
                    </a:p>
                  </a:txBody>
                  <a:tcPr/>
                </a:tc>
                <a:tc>
                  <a:txBody>
                    <a:bodyPr/>
                    <a:lstStyle/>
                    <a:p>
                      <a:r>
                        <a:rPr lang="it-IT" dirty="0"/>
                        <a:t>DALL’1,5 AL 2,5%</a:t>
                      </a:r>
                    </a:p>
                  </a:txBody>
                  <a:tcPr/>
                </a:tc>
                <a:extLst>
                  <a:ext uri="{0D108BD9-81ED-4DB2-BD59-A6C34878D82A}">
                    <a16:rowId xmlns:a16="http://schemas.microsoft.com/office/drawing/2014/main" val="10005"/>
                  </a:ext>
                </a:extLst>
              </a:tr>
              <a:tr h="370840">
                <a:tc>
                  <a:txBody>
                    <a:bodyPr/>
                    <a:lstStyle/>
                    <a:p>
                      <a:r>
                        <a:rPr lang="it-IT" dirty="0"/>
                        <a:t>OLTRE 1.000.001,00 </a:t>
                      </a:r>
                    </a:p>
                  </a:txBody>
                  <a:tcPr/>
                </a:tc>
                <a:tc>
                  <a:txBody>
                    <a:bodyPr/>
                    <a:lstStyle/>
                    <a:p>
                      <a:r>
                        <a:rPr lang="it-IT" dirty="0"/>
                        <a:t>DALL’1 ALL’1,5%</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81105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11560" y="332656"/>
            <a:ext cx="7920880" cy="1008112"/>
          </a:xfrm>
        </p:spPr>
        <p:txBody>
          <a:bodyPr>
            <a:normAutofit/>
          </a:bodyPr>
          <a:lstStyle/>
          <a:p>
            <a:r>
              <a:rPr lang="it-IT" dirty="0">
                <a:solidFill>
                  <a:schemeClr val="accent2">
                    <a:lumMod val="75000"/>
                  </a:schemeClr>
                </a:solidFill>
                <a:effectLst>
                  <a:outerShdw blurRad="38100" dist="38100" dir="2700000" algn="tl">
                    <a:srgbClr val="000000">
                      <a:alpha val="43137"/>
                    </a:srgbClr>
                  </a:outerShdw>
                </a:effectLst>
              </a:rPr>
              <a:t>PER PARTICOLARI DIFFICOLTA’ E’ PREVISTO UN AUMENTO DI INDENNITA</a:t>
            </a:r>
            <a:r>
              <a:rPr lang="it-IT" dirty="0"/>
              <a:t>’</a:t>
            </a:r>
          </a:p>
        </p:txBody>
      </p:sp>
      <p:sp>
        <p:nvSpPr>
          <p:cNvPr id="4" name="Rettangolo 3"/>
          <p:cNvSpPr/>
          <p:nvPr/>
        </p:nvSpPr>
        <p:spPr>
          <a:xfrm>
            <a:off x="611560" y="1484784"/>
            <a:ext cx="7704856" cy="1384995"/>
          </a:xfrm>
          <a:prstGeom prst="rect">
            <a:avLst/>
          </a:prstGeom>
        </p:spPr>
        <p:txBody>
          <a:bodyPr wrap="square">
            <a:spAutoFit/>
          </a:bodyPr>
          <a:lstStyle/>
          <a:p>
            <a:pPr lvl="0">
              <a:spcBef>
                <a:spcPct val="0"/>
              </a:spcBef>
            </a:pPr>
            <a:r>
              <a:rPr lang="it-IT" sz="2800" b="1" cap="all" dirty="0">
                <a:solidFill>
                  <a:schemeClr val="accent2">
                    <a:lumMod val="75000"/>
                  </a:schemeClr>
                </a:solidFill>
                <a:ea typeface="+mj-ea"/>
                <a:cs typeface="+mj-cs"/>
              </a:rPr>
              <a:t>IL TRIBUNALE DI La spezia si </a:t>
            </a:r>
            <a:r>
              <a:rPr lang="it-IT" sz="2800" b="1" cap="all" dirty="0" err="1">
                <a:solidFill>
                  <a:schemeClr val="accent2">
                    <a:lumMod val="75000"/>
                  </a:schemeClr>
                </a:solidFill>
                <a:ea typeface="+mj-ea"/>
                <a:cs typeface="+mj-cs"/>
              </a:rPr>
              <a:t>e’</a:t>
            </a:r>
            <a:r>
              <a:rPr lang="it-IT" sz="2800" b="1" cap="all" dirty="0">
                <a:solidFill>
                  <a:schemeClr val="accent2">
                    <a:lumMod val="75000"/>
                  </a:schemeClr>
                </a:solidFill>
                <a:ea typeface="+mj-ea"/>
                <a:cs typeface="+mj-cs"/>
              </a:rPr>
              <a:t> posto la domanda circa la natura tributaria del compenso dell’amministratore di sostegno</a:t>
            </a:r>
          </a:p>
        </p:txBody>
      </p:sp>
    </p:spTree>
    <p:extLst>
      <p:ext uri="{BB962C8B-B14F-4D97-AF65-F5344CB8AC3E}">
        <p14:creationId xmlns:p14="http://schemas.microsoft.com/office/powerpoint/2010/main" val="2514778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74638"/>
            <a:ext cx="8147248" cy="6034682"/>
          </a:xfrm>
          <a:solidFill>
            <a:srgbClr val="FFFF00"/>
          </a:solidFill>
          <a:ln w="76200">
            <a:solidFill>
              <a:srgbClr val="00B0F0"/>
            </a:solidFill>
          </a:ln>
        </p:spPr>
        <p:txBody>
          <a:bodyPr/>
          <a:lstStyle/>
          <a:p>
            <a:r>
              <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grazie per la vostra attenzione </a:t>
            </a:r>
          </a:p>
        </p:txBody>
      </p:sp>
    </p:spTree>
    <p:extLst>
      <p:ext uri="{BB962C8B-B14F-4D97-AF65-F5344CB8AC3E}">
        <p14:creationId xmlns:p14="http://schemas.microsoft.com/office/powerpoint/2010/main" val="59860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188640"/>
            <a:ext cx="7270576" cy="3411810"/>
          </a:xfrm>
        </p:spPr>
        <p:txBody>
          <a:bodyPr>
            <a:normAutofit fontScale="90000"/>
          </a:bodyPr>
          <a:lstStyle/>
          <a:p>
            <a:r>
              <a:rPr lang="it-IT" dirty="0">
                <a:solidFill>
                  <a:srgbClr val="FF0000"/>
                </a:solidFill>
              </a:rPr>
              <a:t>PROTOCOLLO DEL TRIBUNALE DI VERONA</a:t>
            </a:r>
            <a:br>
              <a:rPr lang="it-IT" dirty="0">
                <a:solidFill>
                  <a:srgbClr val="FF0000"/>
                </a:solidFill>
              </a:rPr>
            </a:br>
            <a:br>
              <a:rPr lang="it-IT" dirty="0">
                <a:solidFill>
                  <a:srgbClr val="FF0000"/>
                </a:solidFill>
              </a:rPr>
            </a:br>
            <a:r>
              <a:rPr lang="it-IT" sz="2400" dirty="0"/>
              <a:t>Sottoscritto il 18 luglio 2018</a:t>
            </a:r>
            <a:br>
              <a:rPr lang="it-IT" sz="2400" dirty="0"/>
            </a:br>
            <a:br>
              <a:rPr lang="it-IT" sz="2400" dirty="0"/>
            </a:br>
            <a:br>
              <a:rPr lang="it-IT" sz="2400" dirty="0"/>
            </a:br>
            <a:br>
              <a:rPr lang="it-IT" sz="2400" dirty="0"/>
            </a:br>
            <a:endParaRPr lang="it-IT"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633" y="2708920"/>
            <a:ext cx="8784977" cy="1155086"/>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227163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081" y="1268761"/>
            <a:ext cx="788452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8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816498"/>
            <a:ext cx="8280920" cy="2339977"/>
          </a:xfrm>
          <a:prstGeom prst="rect">
            <a:avLst/>
          </a:prstGeom>
          <a:ln/>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277441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51793"/>
            <a:ext cx="8231590" cy="53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932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43084"/>
            <a:ext cx="6696744" cy="563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412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563926"/>
            <a:ext cx="8229600" cy="259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5795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662</Words>
  <Application>Microsoft Office PowerPoint</Application>
  <PresentationFormat>Presentazione su schermo (4:3)</PresentationFormat>
  <Paragraphs>93</Paragraphs>
  <Slides>38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38</vt:i4>
      </vt:variant>
    </vt:vector>
  </HeadingPairs>
  <TitlesOfParts>
    <vt:vector size="42" baseType="lpstr">
      <vt:lpstr>Algerian</vt:lpstr>
      <vt:lpstr>Arial</vt:lpstr>
      <vt:lpstr>Calibri</vt:lpstr>
      <vt:lpstr>Tema di Office</vt:lpstr>
      <vt:lpstr>CORSO PER  AMMINISTRATORE DI SOSTEGNO LEZIONE DEL 07.LUGLIO 2022 X INCONTRO</vt:lpstr>
      <vt:lpstr>Oggetto della relazione </vt:lpstr>
      <vt:lpstr>TRIBUNALE DI SIENA</vt:lpstr>
      <vt:lpstr>PROTOCOLLO DEL TRIBUNALE DI VERONA  Sottoscritto il 18 luglio 2018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TRIBUNALE DI PADOVA </vt:lpstr>
      <vt:lpstr>Il protocollo ha la finalità di stabilire i criteri uniformi di liquidazione dell’indennità dovuta agli amministratori di sostegno</vt:lpstr>
      <vt:lpstr>All’allegato 1 del protocollo troviamo una simulazione di calcolo per il compenso dell’amministratore di sostegno, che parte dall’importo «liquido» di cui gode l’amministrato. Per liquido si intende il denaro in giacenza sul conto corrente o variamente investito</vt:lpstr>
      <vt:lpstr>Presentazione standard di PowerPoint</vt:lpstr>
      <vt:lpstr>Presentazione standard di PowerPoint</vt:lpstr>
      <vt:lpstr>Presentazione standard di PowerPoint</vt:lpstr>
      <vt:lpstr>TRIBUNALE DI SIENA </vt:lpstr>
      <vt:lpstr>Presentazione standard di PowerPoint</vt:lpstr>
      <vt:lpstr>Presentazione standard di PowerPoint</vt:lpstr>
      <vt:lpstr>Presentazione standard di PowerPoint</vt:lpstr>
      <vt:lpstr>Presentazione standard di PowerPoint</vt:lpstr>
      <vt:lpstr>Presentazione standard di PowerPoint</vt:lpstr>
      <vt:lpstr>Sottoscritto il 29 novembre 2021</vt:lpstr>
      <vt:lpstr>1) L’ ATTIVITà SVOLTA 2) IL VALORE DELLA STESSA CON PREVALENZA DEL PRIMO CRITERIO SUL SECONDO</vt:lpstr>
      <vt:lpstr>PER EVITARE DIFFORMITA’ DI LIQUIDAZIONE E’ STATA PREVISTA UNA TABELLA PER LA LIQUIDAZIONE DEL COMPENSO</vt:lpstr>
      <vt:lpstr>Presentazione standard di PowerPoint</vt:lpstr>
      <vt:lpstr>LA DIFFICOLTA’ DELL’AMMINISTRAZIONE E LA PRESENZA DI BENI IMMOBILI AUTORIZZA L’AMMINISTRATORE DI SOSTEGNO A CHIEDERE UN IMPORTO AUMENTATO RISPETTO A QUELLO TABELLARE.  NON E’N PREVISTA LA PERCENTUALE DI AUMENTO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Sottoscritto il 13 novembre 2017   </vt:lpstr>
      <vt:lpstr>Presentazione standard di PowerPoint</vt:lpstr>
      <vt:lpstr>Presentazione standard di PowerPoint</vt:lpstr>
      <vt:lpstr>grazie per la vostra attenzione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PER L’AMMINISTRATORE DI SOSTEGNO LEZIONE DEL 07.LUGLIO 2022</dc:title>
  <dc:creator>Adriana</dc:creator>
  <cp:lastModifiedBy>Raffaella Villa</cp:lastModifiedBy>
  <cp:revision>15</cp:revision>
  <dcterms:created xsi:type="dcterms:W3CDTF">2022-07-04T08:59:27Z</dcterms:created>
  <dcterms:modified xsi:type="dcterms:W3CDTF">2022-07-06T21:39:14Z</dcterms:modified>
</cp:coreProperties>
</file>