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1" r:id="rId5"/>
    <p:sldId id="268" r:id="rId6"/>
    <p:sldId id="262" r:id="rId7"/>
    <p:sldId id="263" r:id="rId8"/>
    <p:sldId id="264" r:id="rId9"/>
    <p:sldId id="256" r:id="rId10"/>
    <p:sldId id="265" r:id="rId11"/>
    <p:sldId id="266" r:id="rId12"/>
    <p:sldId id="267"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979" autoAdjust="0"/>
  </p:normalViewPr>
  <p:slideViewPr>
    <p:cSldViewPr snapToGrid="0">
      <p:cViewPr varScale="1">
        <p:scale>
          <a:sx n="65" d="100"/>
          <a:sy n="65" d="100"/>
        </p:scale>
        <p:origin x="7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5/10/2022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8D1F3E-0C7A-402A-B440-EC83B8D2AAF3}"/>
              </a:ext>
            </a:extLst>
          </p:cNvPr>
          <p:cNvSpPr>
            <a:spLocks noGrp="1"/>
          </p:cNvSpPr>
          <p:nvPr>
            <p:ph type="ctrTitle"/>
          </p:nvPr>
        </p:nvSpPr>
        <p:spPr>
          <a:xfrm>
            <a:off x="6351640" y="1"/>
            <a:ext cx="5030564" cy="6766106"/>
          </a:xfrm>
        </p:spPr>
        <p:txBody>
          <a:bodyPr>
            <a:normAutofit/>
          </a:bodyPr>
          <a:lstStyle/>
          <a:p>
            <a:r>
              <a:rPr lang="it-IT" sz="3000" b="1" cap="small" dirty="0">
                <a:latin typeface="Garamond" panose="02020404030301010803" pitchFamily="18" charset="0"/>
              </a:rPr>
              <a:t>Avv. Mariacristina Macrì</a:t>
            </a:r>
            <a:r>
              <a:rPr lang="it-IT" sz="2900" b="1" cap="small" dirty="0">
                <a:latin typeface="Garamond" panose="02020404030301010803" pitchFamily="18" charset="0"/>
              </a:rPr>
              <a:t/>
            </a:r>
            <a:br>
              <a:rPr lang="it-IT" sz="2900" b="1" cap="small" dirty="0">
                <a:latin typeface="Garamond" panose="02020404030301010803" pitchFamily="18" charset="0"/>
              </a:rPr>
            </a:br>
            <a:r>
              <a:rPr lang="it-IT" sz="5000" dirty="0"/>
              <a:t/>
            </a:r>
            <a:br>
              <a:rPr lang="it-IT" sz="5000" dirty="0"/>
            </a:br>
            <a:r>
              <a:rPr lang="it-IT" sz="4000" b="1" dirty="0">
                <a:latin typeface="Garamond" panose="02020404030301010803" pitchFamily="18" charset="0"/>
              </a:rPr>
              <a:t>LA VIOLENZA INTRAFAMILIARE DAL CODICE ROSSO ALLA RIFORMA CARTABIA E AL D.D.L. A.S. 2530</a:t>
            </a:r>
            <a:br>
              <a:rPr lang="it-IT" sz="4000" b="1" dirty="0">
                <a:latin typeface="Garamond" panose="02020404030301010803" pitchFamily="18" charset="0"/>
              </a:rPr>
            </a:br>
            <a:r>
              <a:rPr lang="it-IT" sz="1800" dirty="0">
                <a:latin typeface="Garamond" panose="02020404030301010803" pitchFamily="18" charset="0"/>
              </a:rPr>
              <a:t/>
            </a:r>
            <a:br>
              <a:rPr lang="it-IT" sz="1800" dirty="0">
                <a:latin typeface="Garamond" panose="02020404030301010803" pitchFamily="18" charset="0"/>
              </a:rPr>
            </a:br>
            <a:r>
              <a:rPr lang="it-IT" sz="1800" b="1" cap="small" dirty="0" smtClean="0">
                <a:latin typeface="Garamond" panose="02020404030301010803" pitchFamily="18" charset="0"/>
              </a:rPr>
              <a:t>Picasso   Il sogno</a:t>
            </a:r>
            <a:endParaRPr lang="it-IT" sz="1800" b="1" cap="small" dirty="0">
              <a:latin typeface="Garamond" panose="02020404030301010803" pitchFamily="18" charset="0"/>
            </a:endParaRPr>
          </a:p>
        </p:txBody>
      </p:sp>
      <p:sp>
        <p:nvSpPr>
          <p:cNvPr id="3" name="Sottotitolo 2">
            <a:extLst>
              <a:ext uri="{FF2B5EF4-FFF2-40B4-BE49-F238E27FC236}">
                <a16:creationId xmlns:a16="http://schemas.microsoft.com/office/drawing/2014/main" id="{33DB7F08-F5CF-43CD-9FB2-9C07B207C1A1}"/>
              </a:ext>
            </a:extLst>
          </p:cNvPr>
          <p:cNvSpPr>
            <a:spLocks noGrp="1"/>
          </p:cNvSpPr>
          <p:nvPr>
            <p:ph type="subTitle" idx="1"/>
          </p:nvPr>
        </p:nvSpPr>
        <p:spPr/>
        <p:txBody>
          <a:bodyPr/>
          <a:lstStyle/>
          <a:p>
            <a:endParaRPr lang="it-IT" dirty="0"/>
          </a:p>
          <a:p>
            <a:r>
              <a:rPr lang="it-IT" dirty="0"/>
              <a:t>Problemi pratici</a:t>
            </a:r>
          </a:p>
        </p:txBody>
      </p:sp>
      <p:pic>
        <p:nvPicPr>
          <p:cNvPr id="1026" name="Picture 2" descr="Il sogno. Opera del pittore spagnolo Pablo Picass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502" y="-344274"/>
            <a:ext cx="5986174" cy="8306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0767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AE70DB-D76F-424B-A58B-42B08CB05EB6}"/>
              </a:ext>
            </a:extLst>
          </p:cNvPr>
          <p:cNvSpPr>
            <a:spLocks noGrp="1"/>
          </p:cNvSpPr>
          <p:nvPr>
            <p:ph type="title"/>
          </p:nvPr>
        </p:nvSpPr>
        <p:spPr>
          <a:xfrm>
            <a:off x="1717964" y="701964"/>
            <a:ext cx="9694284" cy="563418"/>
          </a:xfrm>
        </p:spPr>
        <p:txBody>
          <a:bodyPr>
            <a:normAutofit fontScale="90000"/>
          </a:bodyPr>
          <a:lstStyle/>
          <a:p>
            <a:r>
              <a:rPr lang="it-IT" b="1" dirty="0">
                <a:latin typeface="Garamond" panose="02020404030301010803" pitchFamily="18" charset="0"/>
              </a:rPr>
              <a:t>CASS. SEZ. UN. 28 OTTOBRE 2021 </a:t>
            </a:r>
            <a:r>
              <a:rPr lang="it-IT" b="1" dirty="0" smtClean="0">
                <a:latin typeface="Garamond" panose="02020404030301010803" pitchFamily="18" charset="0"/>
              </a:rPr>
              <a:t>N.39005  </a:t>
            </a:r>
            <a:r>
              <a:rPr lang="it-IT" sz="2700" b="1" cap="small" dirty="0" smtClean="0">
                <a:latin typeface="Garamond" panose="02020404030301010803" pitchFamily="18" charset="0"/>
              </a:rPr>
              <a:t>- segue</a:t>
            </a:r>
            <a:endParaRPr lang="it-IT" sz="2700" b="1" cap="small" dirty="0">
              <a:latin typeface="Garamond" panose="02020404030301010803" pitchFamily="18" charset="0"/>
            </a:endParaRPr>
          </a:p>
        </p:txBody>
      </p:sp>
      <p:sp>
        <p:nvSpPr>
          <p:cNvPr id="3" name="Segnaposto contenuto 2">
            <a:extLst>
              <a:ext uri="{FF2B5EF4-FFF2-40B4-BE49-F238E27FC236}">
                <a16:creationId xmlns:a16="http://schemas.microsoft.com/office/drawing/2014/main" id="{9A3D83E7-3700-4B17-9821-93E4402D8F2A}"/>
              </a:ext>
            </a:extLst>
          </p:cNvPr>
          <p:cNvSpPr>
            <a:spLocks noGrp="1"/>
          </p:cNvSpPr>
          <p:nvPr>
            <p:ph idx="1"/>
          </p:nvPr>
        </p:nvSpPr>
        <p:spPr>
          <a:xfrm>
            <a:off x="782867" y="1440050"/>
            <a:ext cx="10515600" cy="4351338"/>
          </a:xfrm>
        </p:spPr>
        <p:txBody>
          <a:bodyPr>
            <a:normAutofit fontScale="25000" lnSpcReduction="20000"/>
          </a:bodyPr>
          <a:lstStyle/>
          <a:p>
            <a:pPr marL="0" indent="0" algn="just">
              <a:buNone/>
            </a:pPr>
            <a:r>
              <a:rPr lang="it-IT" sz="11200" b="1" cap="small" dirty="0">
                <a:latin typeface="Garamond" panose="02020404030301010803" pitchFamily="18" charset="0"/>
              </a:rPr>
              <a:t>282-ter </a:t>
            </a:r>
            <a:r>
              <a:rPr lang="it-IT" sz="11200" b="1" cap="small" dirty="0" err="1">
                <a:latin typeface="Garamond" panose="02020404030301010803" pitchFamily="18" charset="0"/>
              </a:rPr>
              <a:t>c.p.p</a:t>
            </a:r>
            <a:r>
              <a:rPr lang="it-IT" sz="11200" b="1" cap="small" dirty="0">
                <a:latin typeface="Garamond" panose="02020404030301010803" pitchFamily="18" charset="0"/>
              </a:rPr>
              <a:t>: </a:t>
            </a:r>
            <a:r>
              <a:rPr lang="it-IT" sz="11200" b="1" cap="small" dirty="0" smtClean="0">
                <a:latin typeface="Garamond" panose="02020404030301010803" pitchFamily="18" charset="0"/>
              </a:rPr>
              <a:t>luoghi </a:t>
            </a:r>
            <a:r>
              <a:rPr lang="it-IT" sz="11200" b="1" cap="small" dirty="0">
                <a:latin typeface="Garamond" panose="02020404030301010803" pitchFamily="18" charset="0"/>
              </a:rPr>
              <a:t>specifici e dettagliati o  </a:t>
            </a:r>
            <a:r>
              <a:rPr lang="it-IT" sz="11200" b="1" cap="small" dirty="0" smtClean="0">
                <a:latin typeface="Garamond" panose="02020404030301010803" pitchFamily="18" charset="0"/>
              </a:rPr>
              <a:t>mero </a:t>
            </a:r>
            <a:r>
              <a:rPr lang="it-IT" sz="11200" b="1" cap="small" dirty="0">
                <a:latin typeface="Garamond" panose="02020404030301010803" pitchFamily="18" charset="0"/>
              </a:rPr>
              <a:t>divieto di avvicinamento e indicazione di distanza?</a:t>
            </a:r>
            <a:endParaRPr lang="it-IT" sz="11200" dirty="0">
              <a:latin typeface="Garamond" panose="02020404030301010803" pitchFamily="18" charset="0"/>
            </a:endParaRPr>
          </a:p>
          <a:p>
            <a:pPr marL="0" indent="0" algn="just">
              <a:buNone/>
            </a:pPr>
            <a:r>
              <a:rPr lang="it-IT" sz="8000" b="1" cap="small" dirty="0">
                <a:solidFill>
                  <a:srgbClr val="FF0000"/>
                </a:solidFill>
                <a:latin typeface="Garamond" panose="02020404030301010803" pitchFamily="18" charset="0"/>
              </a:rPr>
              <a:t>solo tipizzando la misura il provvedimento cautelare </a:t>
            </a:r>
            <a:r>
              <a:rPr lang="it-IT" sz="8000" b="1" cap="small" dirty="0" smtClean="0">
                <a:solidFill>
                  <a:srgbClr val="FF0000"/>
                </a:solidFill>
                <a:latin typeface="Garamond" panose="02020404030301010803" pitchFamily="18" charset="0"/>
              </a:rPr>
              <a:t>assume </a:t>
            </a:r>
            <a:r>
              <a:rPr lang="it-IT" sz="8000" b="1" cap="small" dirty="0">
                <a:solidFill>
                  <a:srgbClr val="FF0000"/>
                </a:solidFill>
                <a:latin typeface="Garamond" panose="02020404030301010803" pitchFamily="18" charset="0"/>
              </a:rPr>
              <a:t>una conformazione completa, che consente il controllo della prescrizioni funzionali alla tutela della persona offesa e le loro concreta efficacia, garantendo anche </a:t>
            </a:r>
            <a:r>
              <a:rPr lang="it-IT" sz="8000" b="1" cap="small" dirty="0" smtClean="0">
                <a:solidFill>
                  <a:srgbClr val="FF0000"/>
                </a:solidFill>
                <a:latin typeface="Garamond" panose="02020404030301010803" pitchFamily="18" charset="0"/>
              </a:rPr>
              <a:t>l’indagato</a:t>
            </a:r>
            <a:endParaRPr lang="it-IT" sz="8000" dirty="0">
              <a:solidFill>
                <a:srgbClr val="FF0000"/>
              </a:solidFill>
              <a:latin typeface="Garamond" panose="02020404030301010803" pitchFamily="18" charset="0"/>
            </a:endParaRPr>
          </a:p>
          <a:p>
            <a:pPr marL="0" indent="0" algn="just">
              <a:buNone/>
            </a:pPr>
            <a:endParaRPr lang="it-IT" sz="11200" b="1" cap="small" dirty="0" smtClean="0">
              <a:latin typeface="Garamond" panose="02020404030301010803" pitchFamily="18" charset="0"/>
            </a:endParaRPr>
          </a:p>
          <a:p>
            <a:pPr marL="0" indent="0" algn="just">
              <a:buNone/>
            </a:pPr>
            <a:r>
              <a:rPr lang="it-IT" sz="11200" b="1" cap="small" dirty="0" err="1" smtClean="0">
                <a:latin typeface="Garamond" panose="02020404030301010803" pitchFamily="18" charset="0"/>
              </a:rPr>
              <a:t>Sez.Un</a:t>
            </a:r>
            <a:r>
              <a:rPr lang="it-IT" sz="11200" b="1" cap="small" dirty="0">
                <a:latin typeface="Garamond" panose="02020404030301010803" pitchFamily="18" charset="0"/>
              </a:rPr>
              <a:t>. </a:t>
            </a:r>
            <a:r>
              <a:rPr lang="it-IT" sz="11200" b="1" cap="small" dirty="0" smtClean="0">
                <a:latin typeface="Garamond" panose="02020404030301010803" pitchFamily="18" charset="0"/>
              </a:rPr>
              <a:t>conferma </a:t>
            </a:r>
            <a:r>
              <a:rPr lang="it-IT" sz="11200" b="1" cap="small" dirty="0">
                <a:latin typeface="Garamond" panose="02020404030301010803" pitchFamily="18" charset="0"/>
              </a:rPr>
              <a:t>la possibilità di disporre la misura cautelare del divieto di avvicinamento ex art.282-ter </a:t>
            </a:r>
            <a:r>
              <a:rPr lang="it-IT" sz="11200" b="1" cap="small" dirty="0" err="1">
                <a:latin typeface="Garamond" panose="02020404030301010803" pitchFamily="18" charset="0"/>
              </a:rPr>
              <a:t>c.p.p</a:t>
            </a:r>
            <a:r>
              <a:rPr lang="it-IT" sz="11200" b="1" cap="small" dirty="0">
                <a:latin typeface="Garamond" panose="02020404030301010803" pitchFamily="18" charset="0"/>
              </a:rPr>
              <a:t> con il mero riferimento a una distanza determinata dalla p. o.,</a:t>
            </a:r>
          </a:p>
          <a:p>
            <a:pPr marL="0" indent="0">
              <a:buNone/>
            </a:pPr>
            <a:endParaRPr lang="it-IT" sz="2400" dirty="0"/>
          </a:p>
          <a:p>
            <a:pPr marL="0" indent="0" algn="just">
              <a:buNone/>
            </a:pPr>
            <a:r>
              <a:rPr lang="it-IT" sz="11200" b="1" cap="small" dirty="0">
                <a:latin typeface="Garamond" panose="02020404030301010803" pitchFamily="18" charset="0"/>
              </a:rPr>
              <a:t>ma, per il caso in cui il giudice disponga anche cumulativamente il divieto di avvicinamento ai luoghi dalla stessa </a:t>
            </a:r>
            <a:r>
              <a:rPr lang="it-IT" sz="11200" b="1" cap="small" dirty="0" smtClean="0">
                <a:latin typeface="Garamond" panose="02020404030301010803" pitchFamily="18" charset="0"/>
              </a:rPr>
              <a:t>frequentati, </a:t>
            </a:r>
            <a:r>
              <a:rPr lang="it-IT" sz="11200" b="1" cap="small" dirty="0">
                <a:latin typeface="Garamond" panose="02020404030301010803" pitchFamily="18" charset="0"/>
              </a:rPr>
              <a:t>prevede la necessità che questi luoghi siano indicati specificamente </a:t>
            </a:r>
          </a:p>
          <a:p>
            <a:pPr marL="0" indent="0" algn="just">
              <a:buNone/>
            </a:pPr>
            <a:endParaRPr lang="it-IT" sz="11200" b="1" cap="small" dirty="0">
              <a:latin typeface="Garamond" panose="02020404030301010803" pitchFamily="18" charset="0"/>
            </a:endParaRPr>
          </a:p>
          <a:p>
            <a:pPr marL="0" indent="0" algn="just">
              <a:buNone/>
            </a:pPr>
            <a:r>
              <a:rPr lang="it-IT" sz="11200" b="1" cap="small" dirty="0">
                <a:latin typeface="Garamond" panose="02020404030301010803" pitchFamily="18" charset="0"/>
              </a:rPr>
              <a:t>                                                     </a:t>
            </a:r>
          </a:p>
          <a:p>
            <a:pPr marL="0" indent="0">
              <a:buNone/>
            </a:pPr>
            <a:endParaRPr lang="it-IT" sz="2400" dirty="0"/>
          </a:p>
          <a:p>
            <a:pPr marL="0" indent="0">
              <a:buNone/>
            </a:pPr>
            <a:r>
              <a:rPr lang="it-IT" sz="2400" dirty="0"/>
              <a:t>				</a:t>
            </a:r>
          </a:p>
          <a:p>
            <a:pPr marL="0" indent="0">
              <a:buNone/>
            </a:pPr>
            <a:r>
              <a:rPr lang="it-IT" sz="2400" dirty="0"/>
              <a:t>INDICAZIONE DEI LUOGHI =TUTELA PIU’ STRINGENTE</a:t>
            </a:r>
          </a:p>
        </p:txBody>
      </p:sp>
      <p:sp>
        <p:nvSpPr>
          <p:cNvPr id="4" name="Freccia in giù 3">
            <a:extLst>
              <a:ext uri="{FF2B5EF4-FFF2-40B4-BE49-F238E27FC236}">
                <a16:creationId xmlns:a16="http://schemas.microsoft.com/office/drawing/2014/main" id="{DDFF5B41-1A6B-4811-A066-F1A22B19F8F8}"/>
              </a:ext>
            </a:extLst>
          </p:cNvPr>
          <p:cNvSpPr/>
          <p:nvPr/>
        </p:nvSpPr>
        <p:spPr>
          <a:xfrm>
            <a:off x="5546138" y="4707325"/>
            <a:ext cx="146387" cy="5322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072499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90256" y="637309"/>
            <a:ext cx="9879012" cy="591127"/>
          </a:xfrm>
        </p:spPr>
        <p:txBody>
          <a:bodyPr>
            <a:noAutofit/>
          </a:bodyPr>
          <a:lstStyle/>
          <a:p>
            <a:r>
              <a:rPr lang="it-IT" b="1" cap="small" dirty="0">
                <a:latin typeface="Garamond" panose="02020404030301010803" pitchFamily="18" charset="0"/>
              </a:rPr>
              <a:t>Il braccialetto elettronico</a:t>
            </a:r>
          </a:p>
        </p:txBody>
      </p:sp>
      <p:sp>
        <p:nvSpPr>
          <p:cNvPr id="3" name="Segnaposto contenuto 2"/>
          <p:cNvSpPr>
            <a:spLocks noGrp="1"/>
          </p:cNvSpPr>
          <p:nvPr>
            <p:ph idx="1"/>
          </p:nvPr>
        </p:nvSpPr>
        <p:spPr>
          <a:xfrm>
            <a:off x="508001" y="1320799"/>
            <a:ext cx="10996612" cy="5421745"/>
          </a:xfrm>
        </p:spPr>
        <p:txBody>
          <a:bodyPr>
            <a:noAutofit/>
          </a:bodyPr>
          <a:lstStyle/>
          <a:p>
            <a:pPr algn="just"/>
            <a:r>
              <a:rPr lang="it-IT" sz="2800" b="1" cap="small" dirty="0">
                <a:solidFill>
                  <a:srgbClr val="FF0000"/>
                </a:solidFill>
                <a:latin typeface="Garamond" panose="02020404030301010803" pitchFamily="18" charset="0"/>
              </a:rPr>
              <a:t>L’art. 2 del </a:t>
            </a:r>
            <a:r>
              <a:rPr lang="it-IT" sz="2800" b="1" cap="small" dirty="0" err="1">
                <a:solidFill>
                  <a:srgbClr val="FF0000"/>
                </a:solidFill>
                <a:latin typeface="Garamond" panose="02020404030301010803" pitchFamily="18" charset="0"/>
              </a:rPr>
              <a:t>D.d.l.</a:t>
            </a:r>
            <a:r>
              <a:rPr lang="it-IT" sz="2800" b="1" cap="small" dirty="0">
                <a:solidFill>
                  <a:srgbClr val="FF0000"/>
                </a:solidFill>
                <a:latin typeface="Garamond" panose="02020404030301010803" pitchFamily="18" charset="0"/>
              </a:rPr>
              <a:t> potenzia l’uso del braccialetto elettronico declinando l’intervento </a:t>
            </a:r>
            <a:r>
              <a:rPr lang="it-IT" sz="2800" b="1" cap="small" dirty="0" smtClean="0">
                <a:solidFill>
                  <a:srgbClr val="FF0000"/>
                </a:solidFill>
                <a:latin typeface="Garamond" panose="02020404030301010803" pitchFamily="18" charset="0"/>
              </a:rPr>
              <a:t>su 4 fronti:</a:t>
            </a:r>
            <a:endParaRPr lang="it-IT" sz="2800" b="1" cap="small" dirty="0">
              <a:solidFill>
                <a:srgbClr val="FF0000"/>
              </a:solidFill>
              <a:latin typeface="Garamond" panose="02020404030301010803" pitchFamily="18" charset="0"/>
            </a:endParaRPr>
          </a:p>
          <a:p>
            <a:pPr algn="just"/>
            <a:endParaRPr lang="it-IT" sz="2800" b="1" cap="small" dirty="0">
              <a:latin typeface="Garamond" panose="02020404030301010803" pitchFamily="18" charset="0"/>
            </a:endParaRPr>
          </a:p>
          <a:p>
            <a:pPr algn="just"/>
            <a:r>
              <a:rPr lang="it-IT" sz="2800" b="1" cap="small" dirty="0">
                <a:latin typeface="Garamond" panose="02020404030301010803" pitchFamily="18" charset="0"/>
              </a:rPr>
              <a:t>Art. 2 </a:t>
            </a:r>
            <a:r>
              <a:rPr lang="it-IT" sz="2800" b="1" cap="small" dirty="0" err="1">
                <a:latin typeface="Garamond" panose="02020404030301010803" pitchFamily="18" charset="0"/>
              </a:rPr>
              <a:t>lett.a</a:t>
            </a:r>
            <a:r>
              <a:rPr lang="it-IT" sz="2800" b="1" cap="small" dirty="0">
                <a:latin typeface="Garamond" panose="02020404030301010803" pitchFamily="18" charset="0"/>
              </a:rPr>
              <a:t>) </a:t>
            </a:r>
            <a:r>
              <a:rPr lang="it-IT" sz="2800" b="1" cap="small" dirty="0">
                <a:solidFill>
                  <a:srgbClr val="FF0000"/>
                </a:solidFill>
                <a:latin typeface="Garamond" panose="02020404030301010803" pitchFamily="18" charset="0"/>
              </a:rPr>
              <a:t>sopprime</a:t>
            </a:r>
            <a:r>
              <a:rPr lang="it-IT" sz="2800" b="1" cap="small" dirty="0">
                <a:latin typeface="Garamond" panose="02020404030301010803" pitchFamily="18" charset="0"/>
              </a:rPr>
              <a:t> al comma 1 dell’art.275 c.p.p. </a:t>
            </a:r>
            <a:r>
              <a:rPr lang="it-IT" sz="2800" b="1" cap="small" dirty="0">
                <a:solidFill>
                  <a:srgbClr val="FF0000"/>
                </a:solidFill>
                <a:latin typeface="Garamond" panose="02020404030301010803" pitchFamily="18" charset="0"/>
              </a:rPr>
              <a:t>l’obbligo di </a:t>
            </a:r>
            <a:r>
              <a:rPr lang="it-IT" sz="2800" b="1" cap="small" dirty="0" smtClean="0">
                <a:solidFill>
                  <a:srgbClr val="FF0000"/>
                </a:solidFill>
                <a:latin typeface="Garamond" panose="02020404030301010803" pitchFamily="18" charset="0"/>
              </a:rPr>
              <a:t>verificare preventivamente </a:t>
            </a:r>
            <a:r>
              <a:rPr lang="it-IT" sz="2800" b="1" cap="small" dirty="0">
                <a:solidFill>
                  <a:srgbClr val="FF0000"/>
                </a:solidFill>
                <a:latin typeface="Garamond" panose="02020404030301010803" pitchFamily="18" charset="0"/>
              </a:rPr>
              <a:t>la disponibilità degli strumenti</a:t>
            </a:r>
          </a:p>
          <a:p>
            <a:pPr algn="just"/>
            <a:r>
              <a:rPr lang="it-IT" sz="2800" b="1" cap="small" dirty="0">
                <a:latin typeface="Garamond" panose="02020404030301010803" pitchFamily="18" charset="0"/>
              </a:rPr>
              <a:t>Art.2 </a:t>
            </a:r>
            <a:r>
              <a:rPr lang="it-IT" sz="2800" b="1" cap="small" dirty="0" err="1">
                <a:latin typeface="Garamond" panose="02020404030301010803" pitchFamily="18" charset="0"/>
              </a:rPr>
              <a:t>lett</a:t>
            </a:r>
            <a:r>
              <a:rPr lang="it-IT" sz="2800" b="1" cap="small" dirty="0">
                <a:latin typeface="Garamond" panose="02020404030301010803" pitchFamily="18" charset="0"/>
              </a:rPr>
              <a:t>. b) prevede </a:t>
            </a:r>
            <a:r>
              <a:rPr lang="it-IT" sz="2800" b="1" cap="small" dirty="0">
                <a:solidFill>
                  <a:srgbClr val="FF0000"/>
                </a:solidFill>
                <a:latin typeface="Garamond" panose="02020404030301010803" pitchFamily="18" charset="0"/>
              </a:rPr>
              <a:t>custodia cautelare in carcere anche nel caso </a:t>
            </a:r>
            <a:r>
              <a:rPr lang="it-IT" sz="2800" b="1" cap="small" dirty="0" smtClean="0">
                <a:solidFill>
                  <a:srgbClr val="FF0000"/>
                </a:solidFill>
                <a:latin typeface="Garamond" panose="02020404030301010803" pitchFamily="18" charset="0"/>
              </a:rPr>
              <a:t>di </a:t>
            </a:r>
            <a:r>
              <a:rPr lang="it-IT" sz="2800" b="1" cap="small" dirty="0">
                <a:solidFill>
                  <a:srgbClr val="FF0000"/>
                </a:solidFill>
                <a:latin typeface="Garamond" panose="02020404030301010803" pitchFamily="18" charset="0"/>
              </a:rPr>
              <a:t>manomissione dei braccialetti elettronici</a:t>
            </a:r>
            <a:r>
              <a:rPr lang="it-IT" sz="2800" b="1" cap="small" dirty="0">
                <a:latin typeface="Garamond" panose="02020404030301010803" pitchFamily="18" charset="0"/>
              </a:rPr>
              <a:t>, disposti con la misura degli arresti domiciliari o con l’obbligo di allontanamento dalla casa familiare o con il divieto di avvicinamento ai luoghi frequentati dalla </a:t>
            </a:r>
            <a:r>
              <a:rPr lang="it-IT" sz="2800" b="1" cap="small" dirty="0" err="1">
                <a:latin typeface="Garamond" panose="02020404030301010803" pitchFamily="18" charset="0"/>
              </a:rPr>
              <a:t>p.o.</a:t>
            </a:r>
            <a:endParaRPr lang="it-IT" sz="2800" b="1" cap="small" dirty="0">
              <a:latin typeface="Garamond" panose="02020404030301010803" pitchFamily="18" charset="0"/>
            </a:endParaRPr>
          </a:p>
        </p:txBody>
      </p:sp>
    </p:spTree>
    <p:extLst>
      <p:ext uri="{BB962C8B-B14F-4D97-AF65-F5344CB8AC3E}">
        <p14:creationId xmlns:p14="http://schemas.microsoft.com/office/powerpoint/2010/main" val="439410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1782" y="605636"/>
            <a:ext cx="8687521" cy="872181"/>
          </a:xfrm>
        </p:spPr>
        <p:txBody>
          <a:bodyPr>
            <a:normAutofit/>
          </a:bodyPr>
          <a:lstStyle/>
          <a:p>
            <a:r>
              <a:rPr lang="it-IT" sz="3200" b="1" cap="small" dirty="0">
                <a:latin typeface="Garamond" panose="02020404030301010803" pitchFamily="18" charset="0"/>
              </a:rPr>
              <a:t>Il Braccialetto elettronico - </a:t>
            </a:r>
            <a:r>
              <a:rPr lang="it-IT" sz="3200" b="1" cap="small" dirty="0" smtClean="0">
                <a:latin typeface="Garamond" panose="02020404030301010803" pitchFamily="18" charset="0"/>
              </a:rPr>
              <a:t>segue</a:t>
            </a:r>
            <a:endParaRPr lang="it-IT" sz="3200" b="1" cap="small" dirty="0">
              <a:latin typeface="Garamond" panose="02020404030301010803" pitchFamily="18" charset="0"/>
            </a:endParaRPr>
          </a:p>
        </p:txBody>
      </p:sp>
      <p:sp>
        <p:nvSpPr>
          <p:cNvPr id="3" name="Segnaposto contenuto 2"/>
          <p:cNvSpPr>
            <a:spLocks noGrp="1"/>
          </p:cNvSpPr>
          <p:nvPr>
            <p:ph idx="1"/>
          </p:nvPr>
        </p:nvSpPr>
        <p:spPr>
          <a:xfrm>
            <a:off x="803564" y="1219201"/>
            <a:ext cx="10908145" cy="4692072"/>
          </a:xfrm>
        </p:spPr>
        <p:txBody>
          <a:bodyPr>
            <a:noAutofit/>
          </a:bodyPr>
          <a:lstStyle/>
          <a:p>
            <a:pPr algn="just"/>
            <a:r>
              <a:rPr lang="it-IT" sz="2800" b="1" cap="small" dirty="0">
                <a:latin typeface="Garamond" panose="02020404030301010803" pitchFamily="18" charset="0"/>
              </a:rPr>
              <a:t>Art.2 </a:t>
            </a:r>
            <a:r>
              <a:rPr lang="it-IT" sz="2800" b="1" cap="small" dirty="0" err="1">
                <a:latin typeface="Garamond" panose="02020404030301010803" pitchFamily="18" charset="0"/>
              </a:rPr>
              <a:t>lett</a:t>
            </a:r>
            <a:r>
              <a:rPr lang="it-IT" sz="2800" b="1" cap="small" dirty="0">
                <a:latin typeface="Garamond" panose="02020404030301010803" pitchFamily="18" charset="0"/>
              </a:rPr>
              <a:t>. c) prevede che nel disporre la misura dell’allontanamento dalla casa familiare con le modalità di controllo del braccialetto elettronico, il giudice preveda </a:t>
            </a:r>
            <a:r>
              <a:rPr lang="it-IT" sz="2800" b="1" cap="small" dirty="0">
                <a:solidFill>
                  <a:srgbClr val="FF0000"/>
                </a:solidFill>
                <a:latin typeface="Garamond" panose="02020404030301010803" pitchFamily="18" charset="0"/>
              </a:rPr>
              <a:t>applicazione anche congiunta di una misura più grave qualora </a:t>
            </a:r>
            <a:r>
              <a:rPr lang="it-IT" sz="2800" b="1" cap="small" dirty="0" smtClean="0">
                <a:solidFill>
                  <a:srgbClr val="FF0000"/>
                </a:solidFill>
                <a:latin typeface="Garamond" panose="02020404030301010803" pitchFamily="18" charset="0"/>
              </a:rPr>
              <a:t>l’imputato* (?) </a:t>
            </a:r>
            <a:r>
              <a:rPr lang="it-IT" sz="2800" b="1" cap="small" dirty="0">
                <a:solidFill>
                  <a:srgbClr val="FF0000"/>
                </a:solidFill>
                <a:latin typeface="Garamond" panose="02020404030301010803" pitchFamily="18" charset="0"/>
              </a:rPr>
              <a:t>neghi il consenso all’adozione del braccialetto elettronico</a:t>
            </a:r>
          </a:p>
          <a:p>
            <a:r>
              <a:rPr lang="it-IT" sz="2800" b="1" cap="small" dirty="0">
                <a:latin typeface="Garamond" panose="02020404030301010803" pitchFamily="18" charset="0"/>
              </a:rPr>
              <a:t>Art.2 </a:t>
            </a:r>
            <a:r>
              <a:rPr lang="it-IT" sz="2800" b="1" cap="small" dirty="0" err="1">
                <a:latin typeface="Garamond" panose="02020404030301010803" pitchFamily="18" charset="0"/>
              </a:rPr>
              <a:t>lett</a:t>
            </a:r>
            <a:r>
              <a:rPr lang="it-IT" sz="2800" b="1" cap="small" dirty="0">
                <a:latin typeface="Garamond" panose="02020404030301010803" pitchFamily="18" charset="0"/>
              </a:rPr>
              <a:t>. d), si riferisce al provvedimento di avvicinamento ai luoghi frequentati dalla persona offesa  e stabilisce che la </a:t>
            </a:r>
            <a:r>
              <a:rPr lang="it-IT" sz="2800" b="1" cap="small" dirty="0">
                <a:solidFill>
                  <a:srgbClr val="FF0000"/>
                </a:solidFill>
                <a:latin typeface="Garamond" panose="02020404030301010803" pitchFamily="18" charset="0"/>
              </a:rPr>
              <a:t>misura </a:t>
            </a:r>
            <a:r>
              <a:rPr lang="it-IT" sz="2800" b="1" cap="small" dirty="0">
                <a:latin typeface="Garamond" panose="02020404030301010803" pitchFamily="18" charset="0"/>
              </a:rPr>
              <a:t>possa essere </a:t>
            </a:r>
            <a:r>
              <a:rPr lang="it-IT" sz="2800" b="1" cap="small" dirty="0">
                <a:solidFill>
                  <a:srgbClr val="FF0000"/>
                </a:solidFill>
                <a:latin typeface="Garamond" panose="02020404030301010803" pitchFamily="18" charset="0"/>
              </a:rPr>
              <a:t>disposta anche al di fuori dei limiti di pena di cui all’art.280 c.p.p.</a:t>
            </a:r>
            <a:r>
              <a:rPr lang="it-IT" sz="2800" b="1" cap="small" dirty="0">
                <a:latin typeface="Garamond" panose="02020404030301010803" pitchFamily="18" charset="0"/>
              </a:rPr>
              <a:t> e introduce lo stesso </a:t>
            </a:r>
            <a:r>
              <a:rPr lang="it-IT" sz="2800" b="1" cap="small">
                <a:latin typeface="Garamond" panose="02020404030301010803" pitchFamily="18" charset="0"/>
              </a:rPr>
              <a:t>meccanismo  </a:t>
            </a:r>
            <a:r>
              <a:rPr lang="it-IT" sz="2800" b="1" cap="small" smtClean="0">
                <a:latin typeface="Garamond" panose="02020404030301010803" pitchFamily="18" charset="0"/>
              </a:rPr>
              <a:t>che la </a:t>
            </a:r>
            <a:r>
              <a:rPr lang="it-IT" sz="2800" b="1" cap="small" dirty="0">
                <a:latin typeface="Garamond" panose="02020404030301010803" pitchFamily="18" charset="0"/>
              </a:rPr>
              <a:t>lettera c) prevede per l’art.282-bis c.p.p. colmando un deficit di coordinamento tra art. 282-bis e 282-ter </a:t>
            </a:r>
            <a:r>
              <a:rPr lang="it-IT" sz="2800" b="1" cap="small" dirty="0" err="1">
                <a:latin typeface="Garamond" panose="02020404030301010803" pitchFamily="18" charset="0"/>
              </a:rPr>
              <a:t>c.p.p</a:t>
            </a:r>
            <a:r>
              <a:rPr lang="it-IT" sz="2800" b="1" cap="small" dirty="0">
                <a:latin typeface="Garamond" panose="02020404030301010803" pitchFamily="18" charset="0"/>
              </a:rPr>
              <a:t>  </a:t>
            </a:r>
            <a:br>
              <a:rPr lang="it-IT" sz="2800" b="1" cap="small" dirty="0">
                <a:latin typeface="Garamond" panose="02020404030301010803" pitchFamily="18" charset="0"/>
              </a:rPr>
            </a:br>
            <a:endParaRPr lang="it-IT" sz="2800" dirty="0">
              <a:latin typeface="Garamond" panose="02020404030301010803" pitchFamily="18" charset="0"/>
            </a:endParaRPr>
          </a:p>
          <a:p>
            <a:endParaRPr lang="it-IT" sz="2800" dirty="0">
              <a:latin typeface="Garamond" panose="02020404030301010803" pitchFamily="18" charset="0"/>
            </a:endParaRPr>
          </a:p>
        </p:txBody>
      </p:sp>
    </p:spTree>
    <p:extLst>
      <p:ext uri="{BB962C8B-B14F-4D97-AF65-F5344CB8AC3E}">
        <p14:creationId xmlns:p14="http://schemas.microsoft.com/office/powerpoint/2010/main" val="1277719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4800" b="1" dirty="0" smtClean="0">
                <a:solidFill>
                  <a:srgbClr val="FF0000"/>
                </a:solidFill>
                <a:latin typeface="Garamond" panose="02020404030301010803" pitchFamily="18" charset="0"/>
              </a:rPr>
              <a:t>GRAZIE </a:t>
            </a:r>
            <a:br>
              <a:rPr lang="it-IT" sz="4800" b="1" dirty="0" smtClean="0">
                <a:solidFill>
                  <a:srgbClr val="FF0000"/>
                </a:solidFill>
                <a:latin typeface="Garamond" panose="02020404030301010803" pitchFamily="18" charset="0"/>
              </a:rPr>
            </a:br>
            <a:r>
              <a:rPr lang="it-IT" sz="4800" b="1" cap="small" dirty="0" smtClean="0">
                <a:solidFill>
                  <a:srgbClr val="FF0000"/>
                </a:solidFill>
                <a:latin typeface="Garamond" panose="02020404030301010803" pitchFamily="18" charset="0"/>
              </a:rPr>
              <a:t>per l’attenzione</a:t>
            </a:r>
            <a:endParaRPr lang="it-IT" sz="4800" b="1" cap="small" dirty="0">
              <a:solidFill>
                <a:srgbClr val="FF0000"/>
              </a:solidFill>
              <a:latin typeface="Garamond" panose="02020404030301010803" pitchFamily="18" charset="0"/>
            </a:endParaRPr>
          </a:p>
        </p:txBody>
      </p:sp>
      <p:sp>
        <p:nvSpPr>
          <p:cNvPr id="3" name="Segnaposto contenuto 2"/>
          <p:cNvSpPr>
            <a:spLocks noGrp="1"/>
          </p:cNvSpPr>
          <p:nvPr>
            <p:ph idx="1"/>
          </p:nvPr>
        </p:nvSpPr>
        <p:spPr/>
        <p:txBody>
          <a:bodyPr>
            <a:normAutofit lnSpcReduction="10000"/>
          </a:bodyPr>
          <a:lstStyle/>
          <a:p>
            <a:pPr marL="0" indent="0">
              <a:buNone/>
            </a:pPr>
            <a:endParaRPr lang="it-IT" sz="2800" b="1" cap="small" dirty="0" smtClean="0">
              <a:solidFill>
                <a:srgbClr val="FF0000"/>
              </a:solidFill>
              <a:latin typeface="Garamond" panose="02020404030301010803" pitchFamily="18" charset="0"/>
            </a:endParaRPr>
          </a:p>
          <a:p>
            <a:pPr marL="0" indent="0">
              <a:buNone/>
            </a:pPr>
            <a:endParaRPr lang="it-IT" sz="2800" b="1" cap="small" dirty="0">
              <a:solidFill>
                <a:srgbClr val="FF0000"/>
              </a:solidFill>
              <a:latin typeface="Garamond" panose="02020404030301010803" pitchFamily="18" charset="0"/>
            </a:endParaRPr>
          </a:p>
          <a:p>
            <a:pPr marL="0" indent="0">
              <a:buNone/>
            </a:pPr>
            <a:endParaRPr lang="it-IT" sz="2800" b="1" cap="small" dirty="0" smtClean="0">
              <a:solidFill>
                <a:srgbClr val="FF0000"/>
              </a:solidFill>
              <a:latin typeface="Garamond" panose="02020404030301010803" pitchFamily="18" charset="0"/>
            </a:endParaRPr>
          </a:p>
          <a:p>
            <a:pPr marL="0" indent="0">
              <a:buNone/>
            </a:pPr>
            <a:endParaRPr lang="it-IT" sz="2800" b="1" cap="small" dirty="0">
              <a:solidFill>
                <a:srgbClr val="FF0000"/>
              </a:solidFill>
              <a:latin typeface="Garamond" panose="02020404030301010803" pitchFamily="18" charset="0"/>
            </a:endParaRPr>
          </a:p>
          <a:p>
            <a:pPr marL="0" indent="0">
              <a:buNone/>
            </a:pPr>
            <a:endParaRPr lang="it-IT" sz="2800" b="1" cap="small" dirty="0" smtClean="0">
              <a:solidFill>
                <a:srgbClr val="FF0000"/>
              </a:solidFill>
              <a:latin typeface="Garamond" panose="02020404030301010803" pitchFamily="18" charset="0"/>
            </a:endParaRPr>
          </a:p>
          <a:p>
            <a:pPr marL="0" indent="0">
              <a:buNone/>
            </a:pPr>
            <a:endParaRPr lang="it-IT" sz="2800" b="1" cap="small" dirty="0">
              <a:solidFill>
                <a:srgbClr val="FF0000"/>
              </a:solidFill>
              <a:latin typeface="Garamond" panose="02020404030301010803" pitchFamily="18" charset="0"/>
            </a:endParaRPr>
          </a:p>
          <a:p>
            <a:pPr marL="0" indent="0">
              <a:buNone/>
            </a:pPr>
            <a:r>
              <a:rPr lang="it-IT" sz="2800" b="1" cap="small" dirty="0" smtClean="0">
                <a:solidFill>
                  <a:srgbClr val="FF0000"/>
                </a:solidFill>
                <a:latin typeface="Garamond" panose="02020404030301010803" pitchFamily="18" charset="0"/>
              </a:rPr>
              <a:t>                                             </a:t>
            </a:r>
            <a:r>
              <a:rPr lang="it-IT" sz="2800" b="1" cap="small" dirty="0" smtClean="0">
                <a:solidFill>
                  <a:schemeClr val="tx1"/>
                </a:solidFill>
                <a:latin typeface="Garamond" panose="02020404030301010803" pitchFamily="18" charset="0"/>
              </a:rPr>
              <a:t>Mariacristina Macrì</a:t>
            </a:r>
            <a:endParaRPr lang="it-IT" sz="2800" b="1" cap="small" dirty="0">
              <a:solidFill>
                <a:schemeClr val="tx1"/>
              </a:solidFill>
              <a:latin typeface="Garamond" panose="02020404030301010803" pitchFamily="18" charset="0"/>
            </a:endParaRPr>
          </a:p>
        </p:txBody>
      </p:sp>
    </p:spTree>
    <p:extLst>
      <p:ext uri="{BB962C8B-B14F-4D97-AF65-F5344CB8AC3E}">
        <p14:creationId xmlns:p14="http://schemas.microsoft.com/office/powerpoint/2010/main" val="2340396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282CDC-66F1-440F-A36F-1E10A69BDF52}"/>
              </a:ext>
            </a:extLst>
          </p:cNvPr>
          <p:cNvSpPr>
            <a:spLocks noGrp="1"/>
          </p:cNvSpPr>
          <p:nvPr>
            <p:ph type="title"/>
          </p:nvPr>
        </p:nvSpPr>
        <p:spPr>
          <a:xfrm>
            <a:off x="1413164" y="665018"/>
            <a:ext cx="9381836" cy="1911927"/>
          </a:xfrm>
        </p:spPr>
        <p:txBody>
          <a:bodyPr/>
          <a:lstStyle/>
          <a:p>
            <a:r>
              <a:rPr lang="it-IT" sz="3200" b="1" cap="small" dirty="0">
                <a:latin typeface="Garamond" panose="02020404030301010803" pitchFamily="18" charset="0"/>
              </a:rPr>
              <a:t>  </a:t>
            </a:r>
            <a:r>
              <a:rPr lang="it-IT" sz="3200" b="1" cap="small" dirty="0">
                <a:solidFill>
                  <a:srgbClr val="FF0000"/>
                </a:solidFill>
                <a:latin typeface="Garamond" panose="02020404030301010803" pitchFamily="18" charset="0"/>
              </a:rPr>
              <a:t>Codice Rosso</a:t>
            </a:r>
            <a:r>
              <a:rPr lang="it-IT" dirty="0"/>
              <a:t>	               	</a:t>
            </a:r>
            <a:r>
              <a:rPr lang="it-IT" sz="3200" b="1" cap="small" dirty="0">
                <a:solidFill>
                  <a:srgbClr val="FF0000"/>
                </a:solidFill>
                <a:latin typeface="Garamond" panose="02020404030301010803" pitchFamily="18" charset="0"/>
              </a:rPr>
              <a:t>art.387 bis </a:t>
            </a:r>
            <a:r>
              <a:rPr lang="it-IT" sz="3200" b="1" cap="small" dirty="0" err="1">
                <a:solidFill>
                  <a:srgbClr val="FF0000"/>
                </a:solidFill>
                <a:latin typeface="Garamond" panose="02020404030301010803" pitchFamily="18" charset="0"/>
              </a:rPr>
              <a:t>c.p</a:t>
            </a:r>
            <a:r>
              <a:rPr lang="it-IT" sz="3200" b="1" cap="small" dirty="0">
                <a:solidFill>
                  <a:srgbClr val="FF0000"/>
                </a:solidFill>
                <a:latin typeface="Garamond" panose="02020404030301010803" pitchFamily="18" charset="0"/>
              </a:rPr>
              <a:t>  </a:t>
            </a:r>
          </a:p>
        </p:txBody>
      </p:sp>
      <p:sp>
        <p:nvSpPr>
          <p:cNvPr id="3" name="Segnaposto contenuto 2">
            <a:extLst>
              <a:ext uri="{FF2B5EF4-FFF2-40B4-BE49-F238E27FC236}">
                <a16:creationId xmlns:a16="http://schemas.microsoft.com/office/drawing/2014/main" id="{D39E1C24-B60F-46BA-8D16-E058A1329734}"/>
              </a:ext>
            </a:extLst>
          </p:cNvPr>
          <p:cNvSpPr>
            <a:spLocks noGrp="1"/>
          </p:cNvSpPr>
          <p:nvPr>
            <p:ph idx="1"/>
          </p:nvPr>
        </p:nvSpPr>
        <p:spPr>
          <a:xfrm>
            <a:off x="1103895" y="1390794"/>
            <a:ext cx="10455564" cy="5336584"/>
          </a:xfrm>
        </p:spPr>
        <p:txBody>
          <a:bodyPr>
            <a:noAutofit/>
          </a:bodyPr>
          <a:lstStyle/>
          <a:p>
            <a:pPr marL="0" indent="0">
              <a:buNone/>
            </a:pPr>
            <a:r>
              <a:rPr lang="it-IT" sz="2400" b="1" cap="small" dirty="0">
                <a:latin typeface="Garamond" panose="02020404030301010803" pitchFamily="18" charset="0"/>
              </a:rPr>
              <a:t>282-bis </a:t>
            </a:r>
            <a:r>
              <a:rPr lang="it-IT" sz="1600" b="1" cap="small" dirty="0" err="1" smtClean="0">
                <a:latin typeface="Garamond" panose="02020404030301010803" pitchFamily="18" charset="0"/>
              </a:rPr>
              <a:t>c.p.p</a:t>
            </a:r>
            <a:r>
              <a:rPr lang="it-IT" sz="2400" b="1" cap="small" dirty="0" smtClean="0">
                <a:latin typeface="Garamond" panose="02020404030301010803" pitchFamily="18" charset="0"/>
              </a:rPr>
              <a:t> allontanamento dalla casa familiare</a:t>
            </a:r>
            <a:endParaRPr lang="it-IT" sz="2400" b="1" cap="small" dirty="0">
              <a:latin typeface="Garamond" panose="02020404030301010803" pitchFamily="18" charset="0"/>
            </a:endParaRPr>
          </a:p>
          <a:p>
            <a:pPr marL="0" indent="0">
              <a:buNone/>
            </a:pPr>
            <a:r>
              <a:rPr lang="it-IT" sz="2400" b="1" cap="small" dirty="0">
                <a:latin typeface="Garamond" panose="02020404030301010803" pitchFamily="18" charset="0"/>
              </a:rPr>
              <a:t>282-ter </a:t>
            </a:r>
            <a:r>
              <a:rPr lang="it-IT" sz="1600" b="1" cap="small" dirty="0" smtClean="0">
                <a:latin typeface="Garamond" panose="02020404030301010803" pitchFamily="18" charset="0"/>
              </a:rPr>
              <a:t>c.p.p.</a:t>
            </a:r>
            <a:r>
              <a:rPr lang="it-IT" sz="2400" b="1" cap="small" dirty="0" smtClean="0">
                <a:latin typeface="Garamond" panose="02020404030301010803" pitchFamily="18" charset="0"/>
              </a:rPr>
              <a:t> divieto di avvicinamento ai luoghi frequentati dalla </a:t>
            </a:r>
            <a:r>
              <a:rPr lang="it-IT" sz="2400" b="1" cap="small" dirty="0" err="1" smtClean="0">
                <a:latin typeface="Garamond" panose="02020404030301010803" pitchFamily="18" charset="0"/>
              </a:rPr>
              <a:t>p.o.</a:t>
            </a:r>
            <a:endParaRPr lang="it-IT" sz="2400" b="1" cap="small" dirty="0" smtClean="0">
              <a:latin typeface="Garamond" panose="02020404030301010803" pitchFamily="18" charset="0"/>
            </a:endParaRPr>
          </a:p>
          <a:p>
            <a:pPr marL="0" indent="0" algn="just">
              <a:buNone/>
            </a:pPr>
            <a:r>
              <a:rPr lang="it-IT" sz="3200" b="1" cap="small" dirty="0" smtClean="0">
                <a:solidFill>
                  <a:srgbClr val="FF0000"/>
                </a:solidFill>
                <a:latin typeface="Garamond" panose="02020404030301010803" pitchFamily="18" charset="0"/>
              </a:rPr>
              <a:t>Chiunque</a:t>
            </a:r>
            <a:r>
              <a:rPr lang="it-IT" sz="3200" b="1" cap="small" dirty="0">
                <a:solidFill>
                  <a:srgbClr val="FF0000"/>
                </a:solidFill>
                <a:latin typeface="Garamond" panose="02020404030301010803" pitchFamily="18" charset="0"/>
              </a:rPr>
              <a:t>, essendovi legalmente sottoposto, violi gli obblighi o i divieti derivanti dal provvedimento che applica le misure cautelari di cui agli articoli 282-bis e 282-ter del codice di procedura penale o dall’ordine di cui all’art.384-bis del medesimo codice è punito con la reclusione da 6</a:t>
            </a:r>
            <a:r>
              <a:rPr lang="it-IT" sz="3200" b="1" cap="small" dirty="0" smtClean="0">
                <a:solidFill>
                  <a:srgbClr val="FF0000"/>
                </a:solidFill>
                <a:latin typeface="Garamond" panose="02020404030301010803" pitchFamily="18" charset="0"/>
              </a:rPr>
              <a:t> </a:t>
            </a:r>
            <a:r>
              <a:rPr lang="it-IT" sz="3200" b="1" cap="small" dirty="0">
                <a:solidFill>
                  <a:srgbClr val="FF0000"/>
                </a:solidFill>
                <a:latin typeface="Garamond" panose="02020404030301010803" pitchFamily="18" charset="0"/>
              </a:rPr>
              <a:t>mesi a 3</a:t>
            </a:r>
            <a:r>
              <a:rPr lang="it-IT" sz="3200" b="1" cap="small" dirty="0" smtClean="0">
                <a:solidFill>
                  <a:srgbClr val="FF0000"/>
                </a:solidFill>
                <a:latin typeface="Garamond" panose="02020404030301010803" pitchFamily="18" charset="0"/>
              </a:rPr>
              <a:t> anni</a:t>
            </a:r>
          </a:p>
          <a:p>
            <a:pPr marL="0" indent="0">
              <a:buNone/>
            </a:pPr>
            <a:r>
              <a:rPr lang="it-IT" sz="3200" b="1" cap="small" dirty="0" err="1" smtClean="0">
                <a:latin typeface="Garamond" panose="02020404030301010803" pitchFamily="18" charset="0"/>
              </a:rPr>
              <a:t>D.Lgs</a:t>
            </a:r>
            <a:r>
              <a:rPr lang="it-IT" sz="3200" b="1" cap="small" dirty="0" smtClean="0">
                <a:latin typeface="Garamond" panose="02020404030301010803" pitchFamily="18" charset="0"/>
              </a:rPr>
              <a:t> </a:t>
            </a:r>
            <a:r>
              <a:rPr lang="it-IT" sz="3200" b="1" cap="small" dirty="0">
                <a:latin typeface="Garamond" panose="02020404030301010803" pitchFamily="18" charset="0"/>
              </a:rPr>
              <a:t>132/2021 </a:t>
            </a:r>
            <a:r>
              <a:rPr lang="it-IT" sz="3200" b="1" dirty="0" err="1">
                <a:latin typeface="Garamond" panose="02020404030301010803" pitchFamily="18" charset="0"/>
              </a:rPr>
              <a:t>lett</a:t>
            </a:r>
            <a:r>
              <a:rPr lang="it-IT" sz="3200" b="1" dirty="0">
                <a:latin typeface="Garamond" panose="02020404030301010803" pitchFamily="18" charset="0"/>
              </a:rPr>
              <a:t>.</a:t>
            </a:r>
            <a:r>
              <a:rPr lang="it-IT" sz="3200" dirty="0">
                <a:latin typeface="Garamond" panose="02020404030301010803" pitchFamily="18" charset="0"/>
              </a:rPr>
              <a:t> </a:t>
            </a:r>
            <a:r>
              <a:rPr lang="it-IT" sz="3200" b="1" dirty="0">
                <a:latin typeface="Garamond" panose="02020404030301010803" pitchFamily="18" charset="0"/>
              </a:rPr>
              <a:t>I ter </a:t>
            </a:r>
            <a:r>
              <a:rPr lang="it-IT" sz="3200" b="1" dirty="0" smtClean="0">
                <a:latin typeface="Garamond" panose="02020404030301010803" pitchFamily="18" charset="0"/>
              </a:rPr>
              <a:t> </a:t>
            </a:r>
            <a:r>
              <a:rPr lang="it-IT" sz="3200" dirty="0">
                <a:latin typeface="Garamond" panose="02020404030301010803" pitchFamily="18" charset="0"/>
              </a:rPr>
              <a:t>è intervenuto           su art. 380 </a:t>
            </a:r>
            <a:r>
              <a:rPr lang="it-IT" sz="3200" dirty="0" err="1">
                <a:latin typeface="Garamond" panose="02020404030301010803" pitchFamily="18" charset="0"/>
              </a:rPr>
              <a:t>c.p.p</a:t>
            </a:r>
            <a:endParaRPr lang="it-IT" sz="3200" dirty="0">
              <a:latin typeface="Garamond" panose="02020404030301010803" pitchFamily="18" charset="0"/>
            </a:endParaRPr>
          </a:p>
          <a:p>
            <a:pPr marL="0" indent="0">
              <a:buNone/>
            </a:pPr>
            <a:r>
              <a:rPr lang="it-IT" sz="3200" b="1" cap="small" dirty="0">
                <a:latin typeface="Garamond" panose="02020404030301010803" pitchFamily="18" charset="0"/>
              </a:rPr>
              <a:t>Arresto obbligatorio per 387 bis c.p.</a:t>
            </a:r>
          </a:p>
          <a:p>
            <a:pPr marL="0" indent="0">
              <a:buNone/>
            </a:pPr>
            <a:r>
              <a:rPr lang="it-IT" sz="3200" dirty="0">
                <a:latin typeface="Garamond" panose="02020404030301010803" pitchFamily="18" charset="0"/>
              </a:rPr>
              <a:t>                       </a:t>
            </a:r>
          </a:p>
        </p:txBody>
      </p:sp>
      <p:sp>
        <p:nvSpPr>
          <p:cNvPr id="5" name="Freccia a destra 4">
            <a:extLst>
              <a:ext uri="{FF2B5EF4-FFF2-40B4-BE49-F238E27FC236}">
                <a16:creationId xmlns:a16="http://schemas.microsoft.com/office/drawing/2014/main" id="{71D1D309-3DE5-4486-8A37-E87E69F5AF1A}"/>
              </a:ext>
            </a:extLst>
          </p:cNvPr>
          <p:cNvSpPr/>
          <p:nvPr/>
        </p:nvSpPr>
        <p:spPr>
          <a:xfrm>
            <a:off x="4479721" y="78559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6">
            <a:extLst>
              <a:ext uri="{FF2B5EF4-FFF2-40B4-BE49-F238E27FC236}">
                <a16:creationId xmlns:a16="http://schemas.microsoft.com/office/drawing/2014/main" id="{305E5D1F-87D0-46C8-A709-E728B77CFEBA}"/>
              </a:ext>
            </a:extLst>
          </p:cNvPr>
          <p:cNvSpPr/>
          <p:nvPr/>
        </p:nvSpPr>
        <p:spPr>
          <a:xfrm>
            <a:off x="7804165" y="5677143"/>
            <a:ext cx="900726" cy="2097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107029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460149-91B9-4EF1-B599-B2AB255F1A8B}"/>
              </a:ext>
            </a:extLst>
          </p:cNvPr>
          <p:cNvSpPr>
            <a:spLocks noGrp="1"/>
          </p:cNvSpPr>
          <p:nvPr>
            <p:ph type="title"/>
          </p:nvPr>
        </p:nvSpPr>
        <p:spPr>
          <a:xfrm>
            <a:off x="1700200" y="587576"/>
            <a:ext cx="8983085" cy="853296"/>
          </a:xfrm>
        </p:spPr>
        <p:txBody>
          <a:bodyPr>
            <a:noAutofit/>
          </a:bodyPr>
          <a:lstStyle/>
          <a:p>
            <a:r>
              <a:rPr lang="it-IT" b="1" cap="small" dirty="0" smtClean="0">
                <a:latin typeface="Garamond" panose="02020404030301010803" pitchFamily="18" charset="0"/>
              </a:rPr>
              <a:t>Riforma </a:t>
            </a:r>
            <a:r>
              <a:rPr lang="it-IT" b="1" cap="small" dirty="0" err="1" smtClean="0">
                <a:latin typeface="Garamond" panose="02020404030301010803" pitchFamily="18" charset="0"/>
              </a:rPr>
              <a:t>Cartabia</a:t>
            </a:r>
            <a:r>
              <a:rPr lang="it-IT" b="1" cap="small" dirty="0" smtClean="0">
                <a:latin typeface="Garamond" panose="02020404030301010803" pitchFamily="18" charset="0"/>
              </a:rPr>
              <a:t>  </a:t>
            </a:r>
            <a:r>
              <a:rPr lang="it-IT" b="1" cap="small" dirty="0" err="1" smtClean="0">
                <a:latin typeface="Garamond" panose="02020404030301010803" pitchFamily="18" charset="0"/>
              </a:rPr>
              <a:t>D.Lgs</a:t>
            </a:r>
            <a:r>
              <a:rPr lang="it-IT" b="1" cap="small" dirty="0" smtClean="0">
                <a:latin typeface="Garamond" panose="02020404030301010803" pitchFamily="18" charset="0"/>
              </a:rPr>
              <a:t> 132/2021</a:t>
            </a:r>
            <a:br>
              <a:rPr lang="it-IT" b="1" cap="small" dirty="0" smtClean="0">
                <a:latin typeface="Garamond" panose="02020404030301010803" pitchFamily="18" charset="0"/>
              </a:rPr>
            </a:br>
            <a:endParaRPr lang="it-IT" dirty="0">
              <a:latin typeface="Garamond" panose="02020404030301010803" pitchFamily="18" charset="0"/>
            </a:endParaRPr>
          </a:p>
        </p:txBody>
      </p:sp>
      <p:sp>
        <p:nvSpPr>
          <p:cNvPr id="3" name="Segnaposto contenuto 2">
            <a:extLst>
              <a:ext uri="{FF2B5EF4-FFF2-40B4-BE49-F238E27FC236}">
                <a16:creationId xmlns:a16="http://schemas.microsoft.com/office/drawing/2014/main" id="{4B32E29B-3B5D-45EA-8E38-2FA0842A1546}"/>
              </a:ext>
            </a:extLst>
          </p:cNvPr>
          <p:cNvSpPr>
            <a:spLocks noGrp="1"/>
          </p:cNvSpPr>
          <p:nvPr>
            <p:ph idx="1"/>
          </p:nvPr>
        </p:nvSpPr>
        <p:spPr>
          <a:xfrm>
            <a:off x="683491" y="1524000"/>
            <a:ext cx="10229994" cy="6530694"/>
          </a:xfrm>
        </p:spPr>
        <p:txBody>
          <a:bodyPr>
            <a:normAutofit/>
          </a:bodyPr>
          <a:lstStyle/>
          <a:p>
            <a:pPr marL="0" indent="0">
              <a:buNone/>
            </a:pPr>
            <a:r>
              <a:rPr lang="it-IT" dirty="0">
                <a:latin typeface="Garamond" panose="02020404030301010803" pitchFamily="18" charset="0"/>
              </a:rPr>
              <a:t>	</a:t>
            </a:r>
            <a:r>
              <a:rPr lang="it-IT" dirty="0" smtClean="0">
                <a:latin typeface="Garamond" panose="02020404030301010803" pitchFamily="18" charset="0"/>
              </a:rPr>
              <a:t>            </a:t>
            </a:r>
            <a:r>
              <a:rPr lang="it-IT" sz="2400" b="1" cap="small" dirty="0" smtClean="0">
                <a:latin typeface="Garamond" panose="02020404030301010803" pitchFamily="18" charset="0"/>
              </a:rPr>
              <a:t>su art.387 bis c.p.</a:t>
            </a:r>
          </a:p>
          <a:p>
            <a:pPr marL="0" indent="0">
              <a:buNone/>
            </a:pPr>
            <a:r>
              <a:rPr lang="it-IT" sz="2800" dirty="0" smtClean="0">
                <a:latin typeface="Garamond" panose="02020404030301010803" pitchFamily="18" charset="0"/>
              </a:rPr>
              <a:t>            </a:t>
            </a:r>
            <a:r>
              <a:rPr lang="it-IT" sz="2800" b="1" cap="small" dirty="0">
                <a:latin typeface="Garamond" panose="02020404030301010803" pitchFamily="18" charset="0"/>
              </a:rPr>
              <a:t>Obiettivo Riforma</a:t>
            </a:r>
            <a:r>
              <a:rPr lang="it-IT" dirty="0">
                <a:latin typeface="Garamond" panose="02020404030301010803" pitchFamily="18" charset="0"/>
              </a:rPr>
              <a:t>		</a:t>
            </a:r>
            <a:r>
              <a:rPr lang="it-IT" sz="2800" dirty="0">
                <a:latin typeface="Garamond" panose="02020404030301010803" pitchFamily="18" charset="0"/>
              </a:rPr>
              <a:t>             </a:t>
            </a:r>
            <a:r>
              <a:rPr lang="it-IT" sz="2800" b="1" cap="small" dirty="0">
                <a:latin typeface="Garamond" panose="02020404030301010803" pitchFamily="18" charset="0"/>
              </a:rPr>
              <a:t>maggiore tutela</a:t>
            </a:r>
            <a:r>
              <a:rPr lang="it-IT" sz="2800" dirty="0">
                <a:latin typeface="Garamond" panose="02020404030301010803" pitchFamily="18" charset="0"/>
              </a:rPr>
              <a:t>	</a:t>
            </a:r>
            <a:endParaRPr lang="it-IT" sz="2800" dirty="0" smtClean="0">
              <a:latin typeface="Garamond" panose="02020404030301010803" pitchFamily="18" charset="0"/>
            </a:endParaRPr>
          </a:p>
          <a:p>
            <a:pPr marL="0" indent="0">
              <a:buNone/>
            </a:pPr>
            <a:r>
              <a:rPr lang="it-IT" dirty="0" smtClean="0">
                <a:latin typeface="Garamond" panose="02020404030301010803" pitchFamily="18" charset="0"/>
              </a:rPr>
              <a:t>                   </a:t>
            </a:r>
            <a:r>
              <a:rPr lang="it-IT" sz="2800" b="1" cap="small" dirty="0" smtClean="0">
                <a:latin typeface="Garamond" panose="02020404030301010803" pitchFamily="18" charset="0"/>
              </a:rPr>
              <a:t>Risultato  </a:t>
            </a:r>
            <a:r>
              <a:rPr lang="it-IT" dirty="0" smtClean="0">
                <a:latin typeface="Garamond" panose="02020404030301010803" pitchFamily="18" charset="0"/>
              </a:rPr>
              <a:t>                                   </a:t>
            </a:r>
            <a:r>
              <a:rPr lang="it-IT" sz="2800" b="1" cap="small" dirty="0" smtClean="0">
                <a:latin typeface="Garamond" panose="02020404030301010803" pitchFamily="18" charset="0"/>
              </a:rPr>
              <a:t>difetto di coordinamento</a:t>
            </a:r>
            <a:endParaRPr lang="it-IT" sz="2800" b="1" cap="small" dirty="0">
              <a:latin typeface="Garamond" panose="02020404030301010803" pitchFamily="18" charset="0"/>
            </a:endParaRPr>
          </a:p>
          <a:p>
            <a:pPr marL="0" indent="0">
              <a:buNone/>
            </a:pPr>
            <a:r>
              <a:rPr lang="it-IT" dirty="0">
                <a:latin typeface="Garamond" panose="02020404030301010803" pitchFamily="18" charset="0"/>
              </a:rPr>
              <a:t>	</a:t>
            </a:r>
            <a:br>
              <a:rPr lang="it-IT" dirty="0">
                <a:latin typeface="Garamond" panose="02020404030301010803" pitchFamily="18" charset="0"/>
              </a:rPr>
            </a:br>
            <a:r>
              <a:rPr lang="it-IT" sz="2800" b="1" cap="small" dirty="0">
                <a:latin typeface="Garamond" panose="02020404030301010803" pitchFamily="18" charset="0"/>
              </a:rPr>
              <a:t>387 </a:t>
            </a:r>
            <a:r>
              <a:rPr lang="it-IT" sz="2800" b="1" cap="small" dirty="0" smtClean="0">
                <a:latin typeface="Garamond" panose="02020404030301010803" pitchFamily="18" charset="0"/>
              </a:rPr>
              <a:t>bis c.p. + arresto obbligatorio </a:t>
            </a:r>
            <a:r>
              <a:rPr lang="it-IT" dirty="0">
                <a:latin typeface="Garamond" panose="02020404030301010803" pitchFamily="18" charset="0"/>
              </a:rPr>
              <a:t>			</a:t>
            </a:r>
            <a:r>
              <a:rPr lang="it-IT" dirty="0" smtClean="0">
                <a:latin typeface="Garamond" panose="02020404030301010803" pitchFamily="18" charset="0"/>
              </a:rPr>
              <a:t>  </a:t>
            </a:r>
            <a:r>
              <a:rPr lang="it-IT" sz="2800" b="1" cap="small" dirty="0" smtClean="0">
                <a:latin typeface="Garamond" panose="02020404030301010803" pitchFamily="18" charset="0"/>
              </a:rPr>
              <a:t>Limite pena edittale (3 anni) per applicazione misura coercitiva</a:t>
            </a:r>
            <a:endParaRPr lang="it-IT" sz="2800" b="1" cap="small" dirty="0">
              <a:latin typeface="Garamond" panose="02020404030301010803" pitchFamily="18" charset="0"/>
            </a:endParaRPr>
          </a:p>
          <a:p>
            <a:pPr marL="0" indent="0">
              <a:buNone/>
            </a:pPr>
            <a:r>
              <a:rPr lang="it-IT" dirty="0">
                <a:latin typeface="Garamond" panose="02020404030301010803" pitchFamily="18" charset="0"/>
              </a:rPr>
              <a:t>					</a:t>
            </a:r>
          </a:p>
          <a:p>
            <a:pPr marL="0" indent="0">
              <a:buNone/>
            </a:pPr>
            <a:r>
              <a:rPr lang="it-IT" dirty="0">
                <a:latin typeface="Garamond" panose="02020404030301010803" pitchFamily="18" charset="0"/>
              </a:rPr>
              <a:t>	</a:t>
            </a:r>
          </a:p>
          <a:p>
            <a:pPr marL="0" indent="0">
              <a:buNone/>
            </a:pPr>
            <a:r>
              <a:rPr lang="it-IT" sz="3200" b="1" cap="small" dirty="0" smtClean="0">
                <a:latin typeface="Garamond" panose="02020404030301010803" pitchFamily="18" charset="0"/>
              </a:rPr>
              <a:t>Attuale problema </a:t>
            </a:r>
            <a:r>
              <a:rPr lang="it-IT" sz="3200" b="1" cap="small" dirty="0">
                <a:latin typeface="Garamond" panose="02020404030301010803" pitchFamily="18" charset="0"/>
              </a:rPr>
              <a:t>di </a:t>
            </a:r>
            <a:r>
              <a:rPr lang="it-IT" sz="3200" b="1" cap="small" dirty="0" smtClean="0">
                <a:latin typeface="Garamond" panose="02020404030301010803" pitchFamily="18" charset="0"/>
              </a:rPr>
              <a:t>sistematicità perché la norma è in vigore dal 19.10.2021</a:t>
            </a:r>
            <a:endParaRPr lang="it-IT" sz="3200" b="1" cap="small" dirty="0"/>
          </a:p>
        </p:txBody>
      </p:sp>
      <p:sp>
        <p:nvSpPr>
          <p:cNvPr id="6" name="Freccia a destra 5">
            <a:extLst>
              <a:ext uri="{FF2B5EF4-FFF2-40B4-BE49-F238E27FC236}">
                <a16:creationId xmlns:a16="http://schemas.microsoft.com/office/drawing/2014/main" id="{65F3702D-B0A7-4852-B694-E7E4A932694B}"/>
              </a:ext>
            </a:extLst>
          </p:cNvPr>
          <p:cNvSpPr/>
          <p:nvPr/>
        </p:nvSpPr>
        <p:spPr>
          <a:xfrm flipV="1">
            <a:off x="3813835" y="2695324"/>
            <a:ext cx="953549" cy="2097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in giù 7">
            <a:extLst>
              <a:ext uri="{FF2B5EF4-FFF2-40B4-BE49-F238E27FC236}">
                <a16:creationId xmlns:a16="http://schemas.microsoft.com/office/drawing/2014/main" id="{DC164AB0-28CE-4EB8-BF0B-47A3AD60D209}"/>
              </a:ext>
            </a:extLst>
          </p:cNvPr>
          <p:cNvSpPr/>
          <p:nvPr/>
        </p:nvSpPr>
        <p:spPr>
          <a:xfrm>
            <a:off x="5161475" y="4404704"/>
            <a:ext cx="302003" cy="4026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bidirezionale orizzontale 8">
            <a:extLst>
              <a:ext uri="{FF2B5EF4-FFF2-40B4-BE49-F238E27FC236}">
                <a16:creationId xmlns:a16="http://schemas.microsoft.com/office/drawing/2014/main" id="{0FBB4A60-8A4E-4675-9667-90BA52D42C30}"/>
              </a:ext>
            </a:extLst>
          </p:cNvPr>
          <p:cNvSpPr/>
          <p:nvPr/>
        </p:nvSpPr>
        <p:spPr>
          <a:xfrm>
            <a:off x="6661662" y="3505702"/>
            <a:ext cx="953549" cy="20972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reccia a destra 9">
            <a:extLst>
              <a:ext uri="{FF2B5EF4-FFF2-40B4-BE49-F238E27FC236}">
                <a16:creationId xmlns:a16="http://schemas.microsoft.com/office/drawing/2014/main" id="{65F3702D-B0A7-4852-B694-E7E4A932694B}"/>
              </a:ext>
            </a:extLst>
          </p:cNvPr>
          <p:cNvSpPr/>
          <p:nvPr/>
        </p:nvSpPr>
        <p:spPr>
          <a:xfrm flipV="1">
            <a:off x="5589568" y="2097110"/>
            <a:ext cx="953549" cy="2097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3774420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A6ED5E-78DC-4084-8098-7206EF38F6B6}"/>
              </a:ext>
            </a:extLst>
          </p:cNvPr>
          <p:cNvSpPr>
            <a:spLocks noGrp="1"/>
          </p:cNvSpPr>
          <p:nvPr>
            <p:ph type="title"/>
          </p:nvPr>
        </p:nvSpPr>
        <p:spPr>
          <a:xfrm>
            <a:off x="1773383" y="609600"/>
            <a:ext cx="9731230" cy="681351"/>
          </a:xfrm>
        </p:spPr>
        <p:txBody>
          <a:bodyPr/>
          <a:lstStyle/>
          <a:p>
            <a:r>
              <a:rPr lang="it-IT" b="1" cap="small" dirty="0">
                <a:latin typeface="Garamond" panose="02020404030301010803" pitchFamily="18" charset="0"/>
              </a:rPr>
              <a:t>L’art.387 bis c.p</a:t>
            </a:r>
            <a:r>
              <a:rPr lang="it-IT" b="1" cap="small" dirty="0" smtClean="0">
                <a:latin typeface="Garamond" panose="02020404030301010803" pitchFamily="18" charset="0"/>
              </a:rPr>
              <a:t>.  e  la </a:t>
            </a:r>
            <a:r>
              <a:rPr lang="it-IT" b="1" cap="small" dirty="0">
                <a:latin typeface="Garamond" panose="02020404030301010803" pitchFamily="18" charset="0"/>
              </a:rPr>
              <a:t>Riforma </a:t>
            </a:r>
            <a:r>
              <a:rPr lang="it-IT" b="1" cap="small" dirty="0" err="1">
                <a:latin typeface="Garamond" panose="02020404030301010803" pitchFamily="18" charset="0"/>
              </a:rPr>
              <a:t>Cartabia</a:t>
            </a:r>
            <a:endParaRPr lang="it-IT" b="1" cap="small" dirty="0">
              <a:latin typeface="Garamond" panose="02020404030301010803" pitchFamily="18" charset="0"/>
            </a:endParaRPr>
          </a:p>
        </p:txBody>
      </p:sp>
      <p:sp>
        <p:nvSpPr>
          <p:cNvPr id="3" name="Segnaposto contenuto 2">
            <a:extLst>
              <a:ext uri="{FF2B5EF4-FFF2-40B4-BE49-F238E27FC236}">
                <a16:creationId xmlns:a16="http://schemas.microsoft.com/office/drawing/2014/main" id="{81A5287D-370C-4835-B759-DAEEC6583756}"/>
              </a:ext>
            </a:extLst>
          </p:cNvPr>
          <p:cNvSpPr>
            <a:spLocks noGrp="1"/>
          </p:cNvSpPr>
          <p:nvPr>
            <p:ph idx="1"/>
          </p:nvPr>
        </p:nvSpPr>
        <p:spPr>
          <a:xfrm>
            <a:off x="1487056" y="1396606"/>
            <a:ext cx="9839036" cy="5272049"/>
          </a:xfrm>
        </p:spPr>
        <p:txBody>
          <a:bodyPr>
            <a:normAutofit fontScale="62500" lnSpcReduction="20000"/>
          </a:bodyPr>
          <a:lstStyle/>
          <a:p>
            <a:pPr marL="0" indent="0">
              <a:buNone/>
            </a:pPr>
            <a:r>
              <a:rPr lang="it-IT" sz="3200" b="1" cap="small" dirty="0">
                <a:latin typeface="Garamond" panose="02020404030301010803" pitchFamily="18" charset="0"/>
              </a:rPr>
              <a:t>Se violazione inerenti divieto di avvicinamento luoghi frequentati dalla persona </a:t>
            </a:r>
            <a:r>
              <a:rPr lang="it-IT" sz="3200" b="1" cap="small" dirty="0" smtClean="0">
                <a:latin typeface="Garamond" panose="02020404030301010803" pitchFamily="18" charset="0"/>
              </a:rPr>
              <a:t>offesa o</a:t>
            </a:r>
            <a:endParaRPr lang="it-IT" sz="3200" b="1" cap="small" dirty="0">
              <a:latin typeface="Garamond" panose="02020404030301010803" pitchFamily="18" charset="0"/>
            </a:endParaRPr>
          </a:p>
          <a:p>
            <a:pPr marL="0" indent="0">
              <a:buNone/>
            </a:pPr>
            <a:r>
              <a:rPr lang="it-IT" sz="3200" b="1" cap="small" dirty="0">
                <a:latin typeface="Garamond" panose="02020404030301010803" pitchFamily="18" charset="0"/>
              </a:rPr>
              <a:t>Se mancato allontanamento dalla casa </a:t>
            </a:r>
            <a:r>
              <a:rPr lang="it-IT" sz="3200" b="1" cap="small" dirty="0" smtClean="0">
                <a:latin typeface="Garamond" panose="02020404030301010803" pitchFamily="18" charset="0"/>
              </a:rPr>
              <a:t>familiare</a:t>
            </a:r>
          </a:p>
          <a:p>
            <a:pPr marL="0" indent="0">
              <a:buNone/>
            </a:pPr>
            <a:endParaRPr lang="it-IT" sz="3200" b="1" cap="small" dirty="0">
              <a:latin typeface="Garamond" panose="02020404030301010803" pitchFamily="18" charset="0"/>
            </a:endParaRPr>
          </a:p>
          <a:p>
            <a:pPr marL="0" indent="0" algn="just">
              <a:buNone/>
            </a:pPr>
            <a:r>
              <a:rPr lang="it-IT" sz="3800" b="1" cap="small" dirty="0" smtClean="0">
                <a:solidFill>
                  <a:srgbClr val="FF0000"/>
                </a:solidFill>
                <a:latin typeface="Garamond" panose="02020404030301010803" pitchFamily="18" charset="0"/>
              </a:rPr>
              <a:t>Arresto </a:t>
            </a:r>
            <a:r>
              <a:rPr lang="it-IT" sz="3800" b="1" cap="small" dirty="0">
                <a:solidFill>
                  <a:srgbClr val="FF0000"/>
                </a:solidFill>
                <a:latin typeface="Garamond" panose="02020404030301010803" pitchFamily="18" charset="0"/>
              </a:rPr>
              <a:t>obbligatorio per 387 bis</a:t>
            </a:r>
            <a:r>
              <a:rPr lang="it-IT" sz="3800" b="1" cap="small" dirty="0" smtClean="0">
                <a:solidFill>
                  <a:srgbClr val="FF0000"/>
                </a:solidFill>
                <a:latin typeface="Garamond" panose="02020404030301010803" pitchFamily="18" charset="0"/>
              </a:rPr>
              <a:t>. c.p</a:t>
            </a:r>
            <a:r>
              <a:rPr lang="it-IT" sz="3800" b="1" cap="small" dirty="0">
                <a:solidFill>
                  <a:srgbClr val="FF0000"/>
                </a:solidFill>
                <a:latin typeface="Garamond" panose="02020404030301010803" pitchFamily="18" charset="0"/>
              </a:rPr>
              <a:t>.</a:t>
            </a:r>
          </a:p>
          <a:p>
            <a:pPr marL="0" indent="0" algn="just">
              <a:buNone/>
            </a:pPr>
            <a:r>
              <a:rPr lang="it-IT" sz="4000" b="1" cap="small" dirty="0" smtClean="0">
                <a:solidFill>
                  <a:srgbClr val="FF0000"/>
                </a:solidFill>
                <a:latin typeface="Garamond" panose="02020404030301010803" pitchFamily="18" charset="0"/>
              </a:rPr>
              <a:t>ma</a:t>
            </a:r>
          </a:p>
          <a:p>
            <a:pPr marL="0" indent="0" algn="just">
              <a:buNone/>
            </a:pPr>
            <a:r>
              <a:rPr lang="it-IT" sz="4000" b="1" cap="small" dirty="0" smtClean="0">
                <a:solidFill>
                  <a:srgbClr val="FF0000"/>
                </a:solidFill>
                <a:latin typeface="Garamond" panose="02020404030301010803" pitchFamily="18" charset="0"/>
              </a:rPr>
              <a:t>arrestato      </a:t>
            </a:r>
            <a:r>
              <a:rPr lang="it-IT" sz="4000" b="1" cap="small" dirty="0" smtClean="0">
                <a:latin typeface="Garamond" panose="02020404030301010803" pitchFamily="18" charset="0"/>
              </a:rPr>
              <a:t>        </a:t>
            </a:r>
            <a:r>
              <a:rPr lang="it-IT" sz="4000" b="1" cap="small" dirty="0" smtClean="0">
                <a:solidFill>
                  <a:srgbClr val="FF0000"/>
                </a:solidFill>
                <a:latin typeface="Garamond" panose="02020404030301010803" pitchFamily="18" charset="0"/>
              </a:rPr>
              <a:t>liberato</a:t>
            </a:r>
            <a:r>
              <a:rPr lang="it-IT" sz="4000" b="1" cap="small" dirty="0" smtClean="0">
                <a:latin typeface="Garamond" panose="02020404030301010803" pitchFamily="18" charset="0"/>
              </a:rPr>
              <a:t>  </a:t>
            </a:r>
            <a:r>
              <a:rPr lang="it-IT" sz="4000" b="1" cap="small" dirty="0" smtClean="0">
                <a:solidFill>
                  <a:srgbClr val="FF0000"/>
                </a:solidFill>
                <a:latin typeface="Garamond" panose="02020404030301010803" pitchFamily="18" charset="0"/>
              </a:rPr>
              <a:t>se non interviene immediato aggravamento misura </a:t>
            </a:r>
          </a:p>
          <a:p>
            <a:pPr marL="0" indent="0" algn="just">
              <a:buNone/>
            </a:pPr>
            <a:r>
              <a:rPr lang="it-IT" sz="4000" b="1" cap="small" dirty="0" smtClean="0">
                <a:latin typeface="Garamond" panose="02020404030301010803" pitchFamily="18" charset="0"/>
              </a:rPr>
              <a:t>perché </a:t>
            </a:r>
            <a:r>
              <a:rPr lang="it-IT" sz="4000" b="1" cap="small" dirty="0">
                <a:latin typeface="Garamond" panose="02020404030301010803" pitchFamily="18" charset="0"/>
              </a:rPr>
              <a:t>per la violazione della misura che costituisce l’autonomo reato di cui all’387 bis c.p. non </a:t>
            </a:r>
            <a:r>
              <a:rPr lang="it-IT" sz="4000" b="1" cap="small" dirty="0" err="1">
                <a:latin typeface="Garamond" panose="02020404030301010803" pitchFamily="18" charset="0"/>
              </a:rPr>
              <a:t>puo’</a:t>
            </a:r>
            <a:r>
              <a:rPr lang="it-IT" sz="4000" b="1" cap="small" dirty="0">
                <a:latin typeface="Garamond" panose="02020404030301010803" pitchFamily="18" charset="0"/>
              </a:rPr>
              <a:t> essere previsto un autonomo titolo cautelare </a:t>
            </a:r>
            <a:endParaRPr lang="it-IT" sz="4000" b="1" cap="small" dirty="0" smtClean="0">
              <a:latin typeface="Garamond" panose="02020404030301010803" pitchFamily="18" charset="0"/>
            </a:endParaRPr>
          </a:p>
          <a:p>
            <a:pPr marL="0" indent="0" algn="just">
              <a:buNone/>
            </a:pPr>
            <a:r>
              <a:rPr lang="it-IT" sz="4000" b="1" cap="small" dirty="0" smtClean="0">
                <a:latin typeface="Garamond" panose="02020404030301010803" pitchFamily="18" charset="0"/>
              </a:rPr>
              <a:t>il </a:t>
            </a:r>
            <a:r>
              <a:rPr lang="it-IT" sz="4000" b="1" cap="small" dirty="0">
                <a:latin typeface="Garamond" panose="02020404030301010803" pitchFamily="18" charset="0"/>
              </a:rPr>
              <a:t>limite edittale di 3 anni contenuto nell’art.387 bis c.p. non consente, secondo le regole generali del codice di rito, l’applicazione di una misura coercitiva</a:t>
            </a:r>
          </a:p>
          <a:p>
            <a:pPr marL="0" indent="0" algn="just">
              <a:buNone/>
            </a:pPr>
            <a:endParaRPr lang="it-IT" sz="3000" dirty="0">
              <a:latin typeface="Garamond" panose="02020404030301010803" pitchFamily="18" charset="0"/>
            </a:endParaRPr>
          </a:p>
        </p:txBody>
      </p:sp>
      <p:sp>
        <p:nvSpPr>
          <p:cNvPr id="4" name="Freccia in giù 3">
            <a:extLst>
              <a:ext uri="{FF2B5EF4-FFF2-40B4-BE49-F238E27FC236}">
                <a16:creationId xmlns:a16="http://schemas.microsoft.com/office/drawing/2014/main" id="{F730C79F-B64E-44D7-961E-0F38CE4F334A}"/>
              </a:ext>
            </a:extLst>
          </p:cNvPr>
          <p:cNvSpPr/>
          <p:nvPr/>
        </p:nvSpPr>
        <p:spPr>
          <a:xfrm>
            <a:off x="1773383" y="2337591"/>
            <a:ext cx="343948" cy="4697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a:extLst>
              <a:ext uri="{FF2B5EF4-FFF2-40B4-BE49-F238E27FC236}">
                <a16:creationId xmlns:a16="http://schemas.microsoft.com/office/drawing/2014/main" id="{973FC1C5-4764-4256-8D44-5680D5BF15E9}"/>
              </a:ext>
            </a:extLst>
          </p:cNvPr>
          <p:cNvSpPr/>
          <p:nvPr/>
        </p:nvSpPr>
        <p:spPr>
          <a:xfrm>
            <a:off x="2551270" y="3269153"/>
            <a:ext cx="394282" cy="1463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6">
            <a:extLst>
              <a:ext uri="{FF2B5EF4-FFF2-40B4-BE49-F238E27FC236}">
                <a16:creationId xmlns:a16="http://schemas.microsoft.com/office/drawing/2014/main" id="{973FC1C5-4764-4256-8D44-5680D5BF15E9}"/>
              </a:ext>
            </a:extLst>
          </p:cNvPr>
          <p:cNvSpPr/>
          <p:nvPr/>
        </p:nvSpPr>
        <p:spPr>
          <a:xfrm flipV="1">
            <a:off x="3435080" y="3587735"/>
            <a:ext cx="1016847" cy="349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834858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00980" y="111731"/>
            <a:ext cx="9862626" cy="6318565"/>
          </a:xfrm>
        </p:spPr>
        <p:txBody>
          <a:bodyPr>
            <a:normAutofit fontScale="90000"/>
          </a:bodyPr>
          <a:lstStyle/>
          <a:p>
            <a:pPr algn="just"/>
            <a:r>
              <a:rPr lang="it-IT" sz="2700" b="1" cap="small" dirty="0" smtClean="0">
                <a:solidFill>
                  <a:srgbClr val="FF0000"/>
                </a:solidFill>
                <a:latin typeface="Garamond" panose="02020404030301010803" pitchFamily="18" charset="0"/>
              </a:rPr>
              <a:t>Misura coercitiva se sussistono indici di colpevolezza in ordine a delitto con pena detentiva superiore nel </a:t>
            </a:r>
            <a:r>
              <a:rPr lang="it-IT" sz="2700" b="1" cap="small" dirty="0" err="1" smtClean="0">
                <a:solidFill>
                  <a:srgbClr val="FF0000"/>
                </a:solidFill>
                <a:latin typeface="Garamond" panose="02020404030301010803" pitchFamily="18" charset="0"/>
              </a:rPr>
              <a:t>max</a:t>
            </a:r>
            <a:r>
              <a:rPr lang="it-IT" sz="2700" b="1" cap="small" dirty="0" smtClean="0">
                <a:solidFill>
                  <a:srgbClr val="FF0000"/>
                </a:solidFill>
                <a:latin typeface="Garamond" panose="02020404030301010803" pitchFamily="18" charset="0"/>
              </a:rPr>
              <a:t> a 3 anni (art. 280 comma 1 </a:t>
            </a:r>
            <a:r>
              <a:rPr lang="it-IT" sz="2700" b="1" cap="small" dirty="0" err="1" smtClean="0">
                <a:solidFill>
                  <a:srgbClr val="FF0000"/>
                </a:solidFill>
                <a:latin typeface="Garamond" panose="02020404030301010803" pitchFamily="18" charset="0"/>
              </a:rPr>
              <a:t>c.p.p</a:t>
            </a:r>
            <a:r>
              <a:rPr lang="it-IT" sz="2700" b="1" cap="small" dirty="0" smtClean="0">
                <a:solidFill>
                  <a:srgbClr val="FF0000"/>
                </a:solidFill>
                <a:latin typeface="Garamond" panose="02020404030301010803" pitchFamily="18" charset="0"/>
              </a:rPr>
              <a:t>) o trasgressione misura cautelare</a:t>
            </a:r>
            <a:r>
              <a:rPr lang="it-IT" sz="2700" b="1" cap="small" dirty="0">
                <a:solidFill>
                  <a:srgbClr val="FF0000"/>
                </a:solidFill>
                <a:latin typeface="Garamond" panose="02020404030301010803" pitchFamily="18" charset="0"/>
              </a:rPr>
              <a:t/>
            </a:r>
            <a:br>
              <a:rPr lang="it-IT" sz="2700" b="1" cap="small" dirty="0">
                <a:solidFill>
                  <a:srgbClr val="FF0000"/>
                </a:solidFill>
                <a:latin typeface="Garamond" panose="02020404030301010803" pitchFamily="18" charset="0"/>
              </a:rPr>
            </a:br>
            <a:r>
              <a:rPr lang="it-IT" sz="2700" cap="small" dirty="0" smtClean="0">
                <a:latin typeface="Garamond" panose="02020404030301010803" pitchFamily="18" charset="0"/>
              </a:rPr>
              <a:t/>
            </a:r>
            <a:br>
              <a:rPr lang="it-IT" sz="2700" cap="small" dirty="0" smtClean="0">
                <a:latin typeface="Garamond" panose="02020404030301010803" pitchFamily="18" charset="0"/>
              </a:rPr>
            </a:br>
            <a:r>
              <a:rPr lang="it-IT" sz="2700" b="1" cap="small" dirty="0" smtClean="0">
                <a:solidFill>
                  <a:srgbClr val="FF0000"/>
                </a:solidFill>
                <a:latin typeface="Garamond" panose="02020404030301010803" pitchFamily="18" charset="0"/>
              </a:rPr>
              <a:t>Custodia cautelare in carcere per delitti con pena della reclusione non inferiore nel </a:t>
            </a:r>
            <a:r>
              <a:rPr lang="it-IT" sz="2700" b="1" cap="small" dirty="0" err="1" smtClean="0">
                <a:solidFill>
                  <a:srgbClr val="FF0000"/>
                </a:solidFill>
                <a:latin typeface="Garamond" panose="02020404030301010803" pitchFamily="18" charset="0"/>
              </a:rPr>
              <a:t>max</a:t>
            </a:r>
            <a:r>
              <a:rPr lang="it-IT" sz="2700" b="1" cap="small" dirty="0" smtClean="0">
                <a:solidFill>
                  <a:srgbClr val="FF0000"/>
                </a:solidFill>
                <a:latin typeface="Garamond" panose="02020404030301010803" pitchFamily="18" charset="0"/>
              </a:rPr>
              <a:t> a 5 anni (art. 280 comma 2 c.p.p.)</a:t>
            </a:r>
            <a:br>
              <a:rPr lang="it-IT" sz="2700" b="1" cap="small" dirty="0" smtClean="0">
                <a:solidFill>
                  <a:srgbClr val="FF0000"/>
                </a:solidFill>
                <a:latin typeface="Garamond" panose="02020404030301010803" pitchFamily="18" charset="0"/>
              </a:rPr>
            </a:br>
            <a:r>
              <a:rPr lang="it-IT" sz="2700" b="1" cap="small" dirty="0" smtClean="0">
                <a:solidFill>
                  <a:srgbClr val="FF0000"/>
                </a:solidFill>
                <a:latin typeface="Garamond" panose="02020404030301010803" pitchFamily="18" charset="0"/>
              </a:rPr>
              <a:t/>
            </a:r>
            <a:br>
              <a:rPr lang="it-IT" sz="2700" b="1" cap="small" dirty="0" smtClean="0">
                <a:solidFill>
                  <a:srgbClr val="FF0000"/>
                </a:solidFill>
                <a:latin typeface="Garamond" panose="02020404030301010803" pitchFamily="18" charset="0"/>
              </a:rPr>
            </a:br>
            <a:r>
              <a:rPr lang="it-IT" sz="2700" b="1" cap="small" dirty="0" smtClean="0">
                <a:latin typeface="Garamond" panose="02020404030301010803" pitchFamily="18" charset="0"/>
              </a:rPr>
              <a:t>Il codice di rito prevede all’art.280 comma 1 (con il richiamo all’art. 391 c.5) una </a:t>
            </a:r>
            <a:r>
              <a:rPr lang="it-IT" sz="2700" b="1" cap="small" dirty="0" smtClean="0">
                <a:solidFill>
                  <a:srgbClr val="FF0000"/>
                </a:solidFill>
                <a:latin typeface="Garamond" panose="02020404030301010803" pitchFamily="18" charset="0"/>
              </a:rPr>
              <a:t>deroga</a:t>
            </a:r>
            <a:r>
              <a:rPr lang="it-IT" sz="2700" b="1" cap="small" dirty="0" smtClean="0">
                <a:latin typeface="Garamond" panose="02020404030301010803" pitchFamily="18" charset="0"/>
              </a:rPr>
              <a:t> rispetto ai limiti di pena </a:t>
            </a:r>
            <a:r>
              <a:rPr lang="it-IT" sz="2700" b="1" cap="small" dirty="0" smtClean="0">
                <a:solidFill>
                  <a:srgbClr val="FF0000"/>
                </a:solidFill>
                <a:latin typeface="Garamond" panose="02020404030301010803" pitchFamily="18" charset="0"/>
              </a:rPr>
              <a:t>per casi di arresto facoltativo per i delitti specificamente indicati nell’art.381: </a:t>
            </a:r>
            <a:r>
              <a:rPr lang="it-IT" sz="2700" b="1" cap="small" dirty="0" smtClean="0">
                <a:latin typeface="Garamond" panose="02020404030301010803" pitchFamily="18" charset="0"/>
              </a:rPr>
              <a:t>questa deroga non è stata prevista per i casi di arresto obbligatorio per i delitti di cui all’art.380 </a:t>
            </a:r>
            <a:r>
              <a:rPr lang="it-IT" sz="2700" cap="small" dirty="0" smtClean="0">
                <a:latin typeface="Garamond" panose="02020404030301010803" pitchFamily="18" charset="0"/>
              </a:rPr>
              <a:t/>
            </a:r>
            <a:br>
              <a:rPr lang="it-IT" sz="2700" cap="small" dirty="0" smtClean="0">
                <a:latin typeface="Garamond" panose="02020404030301010803" pitchFamily="18" charset="0"/>
              </a:rPr>
            </a:br>
            <a:r>
              <a:rPr lang="it-IT" sz="2700" cap="small" dirty="0" smtClean="0">
                <a:latin typeface="Garamond" panose="02020404030301010803" pitchFamily="18" charset="0"/>
              </a:rPr>
              <a:t> </a:t>
            </a:r>
            <a:r>
              <a:rPr lang="it-IT" sz="2700" dirty="0" smtClean="0">
                <a:latin typeface="Garamond" panose="02020404030301010803" pitchFamily="18" charset="0"/>
              </a:rPr>
              <a:t/>
            </a:r>
            <a:br>
              <a:rPr lang="it-IT" sz="2700" dirty="0" smtClean="0">
                <a:latin typeface="Garamond" panose="02020404030301010803" pitchFamily="18" charset="0"/>
              </a:rPr>
            </a:br>
            <a:r>
              <a:rPr lang="it-IT" sz="3100" b="1" cap="small" dirty="0" smtClean="0">
                <a:solidFill>
                  <a:srgbClr val="FF0000"/>
                </a:solidFill>
                <a:latin typeface="Garamond" panose="02020404030301010803" pitchFamily="18" charset="0"/>
              </a:rPr>
              <a:t>Arresto obbligatorio per 387 bis c.p. ma  limite di pena = no applicazione misura coercitiva autonoma = liberazione se non perviene immediato aggravamento per primo reato</a:t>
            </a:r>
            <a:endParaRPr lang="it-IT" sz="3100" b="1" cap="small" dirty="0">
              <a:solidFill>
                <a:srgbClr val="FF0000"/>
              </a:solidFill>
              <a:latin typeface="Garamond" panose="02020404030301010803" pitchFamily="18" charset="0"/>
            </a:endParaRPr>
          </a:p>
        </p:txBody>
      </p:sp>
    </p:spTree>
    <p:extLst>
      <p:ext uri="{BB962C8B-B14F-4D97-AF65-F5344CB8AC3E}">
        <p14:creationId xmlns:p14="http://schemas.microsoft.com/office/powerpoint/2010/main" val="2842763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4EA614-E3E5-4D6E-8CBB-34582158756D}"/>
              </a:ext>
            </a:extLst>
          </p:cNvPr>
          <p:cNvSpPr>
            <a:spLocks noGrp="1"/>
          </p:cNvSpPr>
          <p:nvPr>
            <p:ph type="title"/>
          </p:nvPr>
        </p:nvSpPr>
        <p:spPr>
          <a:xfrm>
            <a:off x="1764145" y="563418"/>
            <a:ext cx="9740467" cy="1341582"/>
          </a:xfrm>
        </p:spPr>
        <p:txBody>
          <a:bodyPr>
            <a:normAutofit/>
          </a:bodyPr>
          <a:lstStyle/>
          <a:p>
            <a:r>
              <a:rPr lang="it-IT" sz="3200" b="1" cap="small" dirty="0">
                <a:latin typeface="Garamond" panose="02020404030301010803" pitchFamily="18" charset="0"/>
              </a:rPr>
              <a:t>Su questo difetto di coordinamento interviene</a:t>
            </a:r>
            <a:br>
              <a:rPr lang="it-IT" sz="3200" b="1" cap="small" dirty="0">
                <a:latin typeface="Garamond" panose="02020404030301010803" pitchFamily="18" charset="0"/>
              </a:rPr>
            </a:br>
            <a:r>
              <a:rPr lang="it-IT" sz="3200" b="1" cap="small" dirty="0">
                <a:latin typeface="Garamond" panose="02020404030301010803" pitchFamily="18" charset="0"/>
              </a:rPr>
              <a:t>D.D.L. AS.2530				 </a:t>
            </a:r>
            <a:r>
              <a:rPr lang="it-IT" sz="3200" b="1" cap="small" dirty="0" smtClean="0">
                <a:latin typeface="Garamond" panose="02020404030301010803" pitchFamily="18" charset="0"/>
              </a:rPr>
              <a:t>e propone CORRETTIVI</a:t>
            </a:r>
            <a:endParaRPr lang="it-IT" sz="3200" b="1" cap="small" dirty="0">
              <a:latin typeface="Garamond" panose="02020404030301010803" pitchFamily="18" charset="0"/>
            </a:endParaRPr>
          </a:p>
        </p:txBody>
      </p:sp>
      <p:sp>
        <p:nvSpPr>
          <p:cNvPr id="3" name="Segnaposto contenuto 2">
            <a:extLst>
              <a:ext uri="{FF2B5EF4-FFF2-40B4-BE49-F238E27FC236}">
                <a16:creationId xmlns:a16="http://schemas.microsoft.com/office/drawing/2014/main" id="{84264820-88B5-4EA7-AAE4-1E9DE1D253FC}"/>
              </a:ext>
            </a:extLst>
          </p:cNvPr>
          <p:cNvSpPr>
            <a:spLocks noGrp="1"/>
          </p:cNvSpPr>
          <p:nvPr>
            <p:ph idx="1"/>
          </p:nvPr>
        </p:nvSpPr>
        <p:spPr>
          <a:xfrm>
            <a:off x="1233053" y="1380668"/>
            <a:ext cx="10802649" cy="5569527"/>
          </a:xfrm>
        </p:spPr>
        <p:txBody>
          <a:bodyPr>
            <a:normAutofit fontScale="92500"/>
          </a:bodyPr>
          <a:lstStyle/>
          <a:p>
            <a:pPr marL="0" indent="0">
              <a:buNone/>
            </a:pPr>
            <a:endParaRPr lang="it-IT" sz="2400" dirty="0">
              <a:latin typeface="Garamond" panose="02020404030301010803" pitchFamily="18" charset="0"/>
            </a:endParaRPr>
          </a:p>
          <a:p>
            <a:pPr marL="0" indent="0">
              <a:buNone/>
            </a:pPr>
            <a:r>
              <a:rPr lang="it-IT" sz="3200" b="1" cap="small" dirty="0">
                <a:solidFill>
                  <a:srgbClr val="FF0000"/>
                </a:solidFill>
                <a:latin typeface="Garamond" panose="02020404030301010803" pitchFamily="18" charset="0"/>
              </a:rPr>
              <a:t>L’ART.3 D.D.L. </a:t>
            </a:r>
            <a:r>
              <a:rPr lang="it-IT" sz="3200" b="1" cap="small" dirty="0" smtClean="0">
                <a:solidFill>
                  <a:srgbClr val="FF0000"/>
                </a:solidFill>
                <a:latin typeface="Garamond" panose="02020404030301010803" pitchFamily="18" charset="0"/>
              </a:rPr>
              <a:t>propone modifica dell’art. </a:t>
            </a:r>
            <a:r>
              <a:rPr lang="it-IT" sz="3200" b="1" cap="small" dirty="0">
                <a:solidFill>
                  <a:srgbClr val="FF0000"/>
                </a:solidFill>
                <a:latin typeface="Garamond" panose="02020404030301010803" pitchFamily="18" charset="0"/>
              </a:rPr>
              <a:t>391 c.5 </a:t>
            </a:r>
            <a:r>
              <a:rPr lang="it-IT" sz="3200" b="1" cap="small" dirty="0" err="1" smtClean="0">
                <a:solidFill>
                  <a:srgbClr val="FF0000"/>
                </a:solidFill>
                <a:latin typeface="Garamond" panose="02020404030301010803" pitchFamily="18" charset="0"/>
              </a:rPr>
              <a:t>c.p.p</a:t>
            </a:r>
            <a:endParaRPr lang="it-IT" sz="3200" b="1" cap="small" dirty="0" smtClean="0">
              <a:solidFill>
                <a:srgbClr val="FF0000"/>
              </a:solidFill>
              <a:latin typeface="Garamond" panose="02020404030301010803" pitchFamily="18" charset="0"/>
            </a:endParaRPr>
          </a:p>
          <a:p>
            <a:pPr marL="0" indent="0" algn="just">
              <a:buNone/>
            </a:pPr>
            <a:r>
              <a:rPr lang="it-IT" sz="2800" b="1" cap="small" dirty="0" smtClean="0">
                <a:solidFill>
                  <a:schemeClr val="tx1"/>
                </a:solidFill>
                <a:latin typeface="Garamond" panose="02020404030301010803" pitchFamily="18" charset="0"/>
              </a:rPr>
              <a:t>Nella parte in cui prevede </a:t>
            </a:r>
            <a:r>
              <a:rPr lang="it-IT" sz="2800" b="1" cap="small" dirty="0">
                <a:solidFill>
                  <a:schemeClr val="tx1"/>
                </a:solidFill>
                <a:latin typeface="Garamond" panose="02020404030301010803" pitchFamily="18" charset="0"/>
              </a:rPr>
              <a:t>applicabilità delle misure coercitive anche al di fuori dei limiti di pena previsti dall’art.274 c. 1 </a:t>
            </a:r>
            <a:r>
              <a:rPr lang="it-IT" sz="2800" b="1" cap="small" dirty="0" err="1">
                <a:solidFill>
                  <a:schemeClr val="tx1"/>
                </a:solidFill>
                <a:latin typeface="Garamond" panose="02020404030301010803" pitchFamily="18" charset="0"/>
              </a:rPr>
              <a:t>lett.C</a:t>
            </a:r>
            <a:r>
              <a:rPr lang="it-IT" sz="2800" b="1" cap="small" dirty="0">
                <a:solidFill>
                  <a:schemeClr val="tx1"/>
                </a:solidFill>
                <a:latin typeface="Garamond" panose="02020404030301010803" pitchFamily="18" charset="0"/>
              </a:rPr>
              <a:t> e </a:t>
            </a:r>
            <a:r>
              <a:rPr lang="it-IT" sz="2800" b="1" cap="small" dirty="0" smtClean="0">
                <a:solidFill>
                  <a:schemeClr val="tx1"/>
                </a:solidFill>
                <a:latin typeface="Garamond" panose="02020404030301010803" pitchFamily="18" charset="0"/>
              </a:rPr>
              <a:t>dall’art</a:t>
            </a:r>
            <a:r>
              <a:rPr lang="it-IT" sz="2800" b="1" cap="small" dirty="0">
                <a:solidFill>
                  <a:schemeClr val="tx1"/>
                </a:solidFill>
                <a:latin typeface="Garamond" panose="02020404030301010803" pitchFamily="18" charset="0"/>
              </a:rPr>
              <a:t>. 280 c.p.p</a:t>
            </a:r>
            <a:r>
              <a:rPr lang="it-IT" sz="2800" b="1" cap="small" dirty="0" smtClean="0">
                <a:solidFill>
                  <a:schemeClr val="tx1"/>
                </a:solidFill>
                <a:latin typeface="Garamond" panose="02020404030301010803" pitchFamily="18" charset="0"/>
              </a:rPr>
              <a:t>.</a:t>
            </a:r>
            <a:endParaRPr lang="it-IT" sz="2800" b="1" cap="small" dirty="0" smtClean="0">
              <a:solidFill>
                <a:srgbClr val="FF0000"/>
              </a:solidFill>
              <a:latin typeface="Garamond" panose="02020404030301010803" pitchFamily="18" charset="0"/>
            </a:endParaRPr>
          </a:p>
          <a:p>
            <a:pPr marL="0" indent="0" algn="just">
              <a:buNone/>
            </a:pPr>
            <a:r>
              <a:rPr lang="it-IT" sz="3200" b="1" cap="small" dirty="0" smtClean="0">
                <a:latin typeface="Garamond" panose="02020404030301010803" pitchFamily="18" charset="0"/>
              </a:rPr>
              <a:t>             </a:t>
            </a:r>
            <a:r>
              <a:rPr lang="it-IT" sz="2800" b="1" cap="small" dirty="0" smtClean="0">
                <a:solidFill>
                  <a:srgbClr val="FF0000"/>
                </a:solidFill>
                <a:latin typeface="Garamond" panose="02020404030301010803" pitchFamily="18" charset="0"/>
              </a:rPr>
              <a:t>aggiungendo </a:t>
            </a:r>
            <a:r>
              <a:rPr lang="it-IT" sz="2800" b="1" cap="small" dirty="0">
                <a:solidFill>
                  <a:srgbClr val="FF0000"/>
                </a:solidFill>
                <a:latin typeface="Garamond" panose="02020404030301010803" pitchFamily="18" charset="0"/>
              </a:rPr>
              <a:t>alle </a:t>
            </a:r>
            <a:r>
              <a:rPr lang="it-IT" sz="2800" b="1" cap="small" dirty="0" smtClean="0">
                <a:solidFill>
                  <a:srgbClr val="FF0000"/>
                </a:solidFill>
                <a:latin typeface="Garamond" panose="02020404030301010803" pitchFamily="18" charset="0"/>
              </a:rPr>
              <a:t>ipotesi già previste</a:t>
            </a:r>
          </a:p>
          <a:p>
            <a:pPr marL="0" indent="0" algn="just">
              <a:buNone/>
            </a:pPr>
            <a:r>
              <a:rPr lang="it-IT" sz="2800" b="1" cap="small" dirty="0" smtClean="0">
                <a:solidFill>
                  <a:srgbClr val="FF0000"/>
                </a:solidFill>
                <a:latin typeface="Garamond" panose="02020404030301010803" pitchFamily="18" charset="0"/>
              </a:rPr>
              <a:t>i delitti </a:t>
            </a:r>
            <a:r>
              <a:rPr lang="it-IT" sz="2800" b="1" cap="small" dirty="0">
                <a:solidFill>
                  <a:srgbClr val="FF0000"/>
                </a:solidFill>
                <a:latin typeface="Garamond" panose="02020404030301010803" pitchFamily="18" charset="0"/>
              </a:rPr>
              <a:t>consumati o tentati per cui sia disposto arresto obbligatorio in flagranza di cui all’art.380 c.2 c.p.p. </a:t>
            </a:r>
            <a:r>
              <a:rPr lang="it-IT" sz="2800" b="1" cap="small" dirty="0" smtClean="0">
                <a:solidFill>
                  <a:srgbClr val="FF0000"/>
                </a:solidFill>
                <a:latin typeface="Garamond" panose="02020404030301010803" pitchFamily="18" charset="0"/>
              </a:rPr>
              <a:t>tra cui rientra l’art </a:t>
            </a:r>
            <a:r>
              <a:rPr lang="it-IT" sz="2800" b="1" cap="small" dirty="0">
                <a:solidFill>
                  <a:srgbClr val="FF0000"/>
                </a:solidFill>
                <a:latin typeface="Garamond" panose="02020404030301010803" pitchFamily="18" charset="0"/>
              </a:rPr>
              <a:t>387 bis c.p</a:t>
            </a:r>
            <a:r>
              <a:rPr lang="it-IT" sz="2800" b="1" cap="small" dirty="0" smtClean="0">
                <a:solidFill>
                  <a:srgbClr val="FF0000"/>
                </a:solidFill>
                <a:latin typeface="Garamond" panose="02020404030301010803" pitchFamily="18" charset="0"/>
              </a:rPr>
              <a:t>.</a:t>
            </a:r>
          </a:p>
          <a:p>
            <a:pPr marL="0" indent="0" algn="just">
              <a:buNone/>
            </a:pPr>
            <a:endParaRPr lang="it-IT" sz="2800" b="1" cap="small" dirty="0" smtClean="0">
              <a:solidFill>
                <a:srgbClr val="FF0000"/>
              </a:solidFill>
              <a:latin typeface="Garamond" panose="02020404030301010803" pitchFamily="18" charset="0"/>
            </a:endParaRPr>
          </a:p>
          <a:p>
            <a:pPr marL="0" indent="0" algn="just">
              <a:buNone/>
            </a:pPr>
            <a:r>
              <a:rPr lang="it-IT" sz="3200" b="1" cap="small" dirty="0">
                <a:solidFill>
                  <a:srgbClr val="FF0000"/>
                </a:solidFill>
                <a:latin typeface="Garamond" panose="02020404030301010803" pitchFamily="18" charset="0"/>
              </a:rPr>
              <a:t>d</a:t>
            </a:r>
            <a:r>
              <a:rPr lang="it-IT" sz="3200" b="1" cap="small" dirty="0" smtClean="0">
                <a:solidFill>
                  <a:srgbClr val="FF0000"/>
                </a:solidFill>
                <a:latin typeface="Garamond" panose="02020404030301010803" pitchFamily="18" charset="0"/>
              </a:rPr>
              <a:t>eroghe 391 comma 5 </a:t>
            </a:r>
            <a:r>
              <a:rPr lang="it-IT" sz="3200" b="1" cap="small" dirty="0" err="1" smtClean="0">
                <a:solidFill>
                  <a:srgbClr val="FF0000"/>
                </a:solidFill>
                <a:latin typeface="Garamond" panose="02020404030301010803" pitchFamily="18" charset="0"/>
              </a:rPr>
              <a:t>c.p.p</a:t>
            </a:r>
            <a:r>
              <a:rPr lang="it-IT" sz="3200" b="1" cap="small" dirty="0" smtClean="0">
                <a:solidFill>
                  <a:srgbClr val="FF0000"/>
                </a:solidFill>
                <a:latin typeface="Garamond" panose="02020404030301010803" pitchFamily="18" charset="0"/>
              </a:rPr>
              <a:t> applicabili anche a 387 bis c.p.</a:t>
            </a:r>
            <a:endParaRPr lang="it-IT" sz="3200" b="1" cap="small" dirty="0">
              <a:solidFill>
                <a:srgbClr val="FF0000"/>
              </a:solidFill>
              <a:latin typeface="Garamond" panose="02020404030301010803" pitchFamily="18" charset="0"/>
            </a:endParaRPr>
          </a:p>
        </p:txBody>
      </p:sp>
      <p:sp>
        <p:nvSpPr>
          <p:cNvPr id="8" name="Freccia a destra 7">
            <a:extLst>
              <a:ext uri="{FF2B5EF4-FFF2-40B4-BE49-F238E27FC236}">
                <a16:creationId xmlns:a16="http://schemas.microsoft.com/office/drawing/2014/main" id="{997393B2-B766-4BAD-87F4-61282B00E6CE}"/>
              </a:ext>
            </a:extLst>
          </p:cNvPr>
          <p:cNvSpPr/>
          <p:nvPr/>
        </p:nvSpPr>
        <p:spPr>
          <a:xfrm>
            <a:off x="4668261" y="1275212"/>
            <a:ext cx="1249959" cy="2097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a destra 8">
            <a:extLst>
              <a:ext uri="{FF2B5EF4-FFF2-40B4-BE49-F238E27FC236}">
                <a16:creationId xmlns:a16="http://schemas.microsoft.com/office/drawing/2014/main" id="{3A30F83B-1009-44FB-9E4C-4DD7C39DE4D1}"/>
              </a:ext>
            </a:extLst>
          </p:cNvPr>
          <p:cNvSpPr/>
          <p:nvPr/>
        </p:nvSpPr>
        <p:spPr>
          <a:xfrm>
            <a:off x="1487139" y="3920667"/>
            <a:ext cx="1006679" cy="2447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a:extLst>
              <a:ext uri="{FF2B5EF4-FFF2-40B4-BE49-F238E27FC236}">
                <a16:creationId xmlns:a16="http://schemas.microsoft.com/office/drawing/2014/main" id="{3A30F83B-1009-44FB-9E4C-4DD7C39DE4D1}"/>
              </a:ext>
            </a:extLst>
          </p:cNvPr>
          <p:cNvSpPr/>
          <p:nvPr/>
        </p:nvSpPr>
        <p:spPr>
          <a:xfrm>
            <a:off x="1404054" y="5749635"/>
            <a:ext cx="549563" cy="332508"/>
          </a:xfrm>
          <a:prstGeom prst="rightArrow">
            <a:avLst>
              <a:gd name="adj1" fmla="val 50000"/>
              <a:gd name="adj2" fmla="val 198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400811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C855BD-C231-4B03-880A-F7957D736829}"/>
              </a:ext>
            </a:extLst>
          </p:cNvPr>
          <p:cNvSpPr>
            <a:spLocks noGrp="1"/>
          </p:cNvSpPr>
          <p:nvPr>
            <p:ph type="title"/>
          </p:nvPr>
        </p:nvSpPr>
        <p:spPr>
          <a:xfrm>
            <a:off x="1704109" y="342073"/>
            <a:ext cx="9721994" cy="1360055"/>
          </a:xfrm>
        </p:spPr>
        <p:txBody>
          <a:bodyPr>
            <a:noAutofit/>
          </a:bodyPr>
          <a:lstStyle/>
          <a:p>
            <a:r>
              <a:rPr lang="it-IT" b="1" cap="small" dirty="0">
                <a:solidFill>
                  <a:srgbClr val="FF0000"/>
                </a:solidFill>
                <a:latin typeface="Garamond" panose="02020404030301010803" pitchFamily="18" charset="0"/>
              </a:rPr>
              <a:t>DDL 2530 ART.12</a:t>
            </a:r>
            <a:br>
              <a:rPr lang="it-IT" b="1" cap="small" dirty="0">
                <a:solidFill>
                  <a:srgbClr val="FF0000"/>
                </a:solidFill>
                <a:latin typeface="Garamond" panose="02020404030301010803" pitchFamily="18" charset="0"/>
              </a:rPr>
            </a:br>
            <a:r>
              <a:rPr lang="it-IT" b="1" cap="small" dirty="0">
                <a:solidFill>
                  <a:srgbClr val="FF0000"/>
                </a:solidFill>
                <a:latin typeface="Garamond" panose="02020404030301010803" pitchFamily="18" charset="0"/>
              </a:rPr>
              <a:t>Arresto in flagranza differita per 387 bis </a:t>
            </a:r>
            <a:endParaRPr lang="it-IT" dirty="0">
              <a:solidFill>
                <a:srgbClr val="FF0000"/>
              </a:solidFill>
              <a:latin typeface="Garamond" panose="02020404030301010803" pitchFamily="18" charset="0"/>
            </a:endParaRPr>
          </a:p>
        </p:txBody>
      </p:sp>
      <p:sp>
        <p:nvSpPr>
          <p:cNvPr id="3" name="Segnaposto contenuto 2">
            <a:extLst>
              <a:ext uri="{FF2B5EF4-FFF2-40B4-BE49-F238E27FC236}">
                <a16:creationId xmlns:a16="http://schemas.microsoft.com/office/drawing/2014/main" id="{66A3C0A4-ACBD-41DD-BB4D-AFB3A412683A}"/>
              </a:ext>
            </a:extLst>
          </p:cNvPr>
          <p:cNvSpPr>
            <a:spLocks noGrp="1"/>
          </p:cNvSpPr>
          <p:nvPr>
            <p:ph idx="1"/>
          </p:nvPr>
        </p:nvSpPr>
        <p:spPr>
          <a:xfrm>
            <a:off x="1625600" y="1702128"/>
            <a:ext cx="9879013" cy="4901872"/>
          </a:xfrm>
        </p:spPr>
        <p:txBody>
          <a:bodyPr>
            <a:normAutofit fontScale="25000" lnSpcReduction="20000"/>
          </a:bodyPr>
          <a:lstStyle/>
          <a:p>
            <a:pPr marL="0" indent="0">
              <a:buNone/>
            </a:pPr>
            <a:endParaRPr lang="it-IT" dirty="0"/>
          </a:p>
          <a:p>
            <a:pPr marL="0" indent="0">
              <a:buNone/>
            </a:pPr>
            <a:r>
              <a:rPr lang="it-IT" sz="11200" b="1" cap="small" dirty="0">
                <a:latin typeface="Garamond" panose="02020404030301010803" pitchFamily="18" charset="0"/>
              </a:rPr>
              <a:t>Nei casi di cui all’art. 387 bis c.p. si considera comunque in stato di flagranza colui il quale, sulla base di documentazione video fotografica dalla quale emerga inequivocabilmente il fatto, ne risulta autore, sempre che l’arresto sia compiuto non oltre il tempo necessario alla sua identificazione e, comunque, entro le 48 ore dal fatto  </a:t>
            </a:r>
          </a:p>
          <a:p>
            <a:pPr marL="0" indent="0">
              <a:buNone/>
            </a:pPr>
            <a:r>
              <a:rPr lang="it-IT" sz="11200" b="1" cap="small" dirty="0">
                <a:solidFill>
                  <a:srgbClr val="FF0000"/>
                </a:solidFill>
                <a:latin typeface="Garamond" panose="02020404030301010803" pitchFamily="18" charset="0"/>
              </a:rPr>
              <a:t>Videoriprese 	</a:t>
            </a:r>
          </a:p>
          <a:p>
            <a:pPr marL="0" indent="0">
              <a:buNone/>
            </a:pPr>
            <a:r>
              <a:rPr lang="it-IT" sz="11200" b="1" cap="small" dirty="0">
                <a:solidFill>
                  <a:srgbClr val="FF0000"/>
                </a:solidFill>
                <a:latin typeface="Garamond" panose="02020404030301010803" pitchFamily="18" charset="0"/>
              </a:rPr>
              <a:t>Fotografie                     </a:t>
            </a:r>
            <a:r>
              <a:rPr lang="it-IT" sz="9600" b="1" cap="small" dirty="0">
                <a:solidFill>
                  <a:srgbClr val="FF0000"/>
                </a:solidFill>
                <a:latin typeface="Garamond" panose="02020404030301010803" pitchFamily="18" charset="0"/>
              </a:rPr>
              <a:t>RELATIVA APPLICABILITA’ CONCRETA</a:t>
            </a:r>
          </a:p>
          <a:p>
            <a:pPr marL="0" indent="0">
              <a:buNone/>
            </a:pPr>
            <a:r>
              <a:rPr lang="it-IT" sz="11200" b="1" cap="small" dirty="0">
                <a:solidFill>
                  <a:srgbClr val="FF0000"/>
                </a:solidFill>
                <a:latin typeface="Garamond" panose="02020404030301010803" pitchFamily="18" charset="0"/>
              </a:rPr>
              <a:t>di solito la prova del reato di cui all’art.387 bis c.p. riposa sulle dichiarazioni della persona offesa o sulle dichiarazioni dei testimoni </a:t>
            </a:r>
          </a:p>
          <a:p>
            <a:pPr marL="0" indent="0">
              <a:buNone/>
            </a:pPr>
            <a:r>
              <a:rPr lang="it-IT" sz="11200" b="1" cap="small" dirty="0">
                <a:latin typeface="Garamond" panose="02020404030301010803" pitchFamily="18" charset="0"/>
              </a:rPr>
              <a:t>							</a:t>
            </a:r>
          </a:p>
          <a:p>
            <a:endParaRPr lang="it-IT" sz="11200" b="1" cap="small" dirty="0">
              <a:latin typeface="Garamond" panose="02020404030301010803" pitchFamily="18" charset="0"/>
            </a:endParaRPr>
          </a:p>
        </p:txBody>
      </p:sp>
      <p:sp>
        <p:nvSpPr>
          <p:cNvPr id="4" name="Freccia a destra 3">
            <a:extLst>
              <a:ext uri="{FF2B5EF4-FFF2-40B4-BE49-F238E27FC236}">
                <a16:creationId xmlns:a16="http://schemas.microsoft.com/office/drawing/2014/main" id="{F4CE36E2-5D81-4E7C-8DCE-3ABB360F2F76}"/>
              </a:ext>
            </a:extLst>
          </p:cNvPr>
          <p:cNvSpPr/>
          <p:nvPr/>
        </p:nvSpPr>
        <p:spPr>
          <a:xfrm>
            <a:off x="4036292" y="4745253"/>
            <a:ext cx="1173018" cy="497306"/>
          </a:xfrm>
          <a:prstGeom prst="rightArrow">
            <a:avLst>
              <a:gd name="adj1" fmla="val 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178532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B07B50-8CDF-44C4-8BD6-8CFC4E30EA9C}"/>
              </a:ext>
            </a:extLst>
          </p:cNvPr>
          <p:cNvSpPr>
            <a:spLocks noGrp="1"/>
          </p:cNvSpPr>
          <p:nvPr>
            <p:ph type="title"/>
          </p:nvPr>
        </p:nvSpPr>
        <p:spPr>
          <a:xfrm>
            <a:off x="1764147" y="243454"/>
            <a:ext cx="9654308" cy="2037928"/>
          </a:xfrm>
        </p:spPr>
        <p:txBody>
          <a:bodyPr>
            <a:normAutofit fontScale="90000"/>
          </a:bodyPr>
          <a:lstStyle/>
          <a:p>
            <a:r>
              <a:rPr lang="it-IT" b="1" cap="small" dirty="0" err="1">
                <a:solidFill>
                  <a:srgbClr val="FF0000"/>
                </a:solidFill>
                <a:latin typeface="Garamond" panose="02020404030301010803" pitchFamily="18" charset="0"/>
              </a:rPr>
              <a:t>D.d.l.</a:t>
            </a:r>
            <a:r>
              <a:rPr lang="it-IT" b="1" cap="small" dirty="0">
                <a:solidFill>
                  <a:srgbClr val="FF0000"/>
                </a:solidFill>
                <a:latin typeface="Garamond" panose="02020404030301010803" pitchFamily="18" charset="0"/>
              </a:rPr>
              <a:t> n. 2530  </a:t>
            </a:r>
            <a:r>
              <a:rPr lang="it-IT" b="1" cap="small" dirty="0" smtClean="0">
                <a:solidFill>
                  <a:srgbClr val="FF0000"/>
                </a:solidFill>
                <a:latin typeface="Garamond" panose="02020404030301010803" pitchFamily="18" charset="0"/>
              </a:rPr>
              <a:t>art.8</a:t>
            </a:r>
            <a:r>
              <a:rPr lang="it-IT" b="1" cap="small" dirty="0">
                <a:latin typeface="Garamond" panose="02020404030301010803" pitchFamily="18" charset="0"/>
              </a:rPr>
              <a:t/>
            </a:r>
            <a:br>
              <a:rPr lang="it-IT" b="1" cap="small" dirty="0">
                <a:latin typeface="Garamond" panose="02020404030301010803" pitchFamily="18" charset="0"/>
              </a:rPr>
            </a:br>
            <a:r>
              <a:rPr lang="it-IT" sz="2700" b="1" cap="small" dirty="0">
                <a:latin typeface="Garamond" panose="02020404030301010803" pitchFamily="18" charset="0"/>
              </a:rPr>
              <a:t>armonizzazione degli effetti penali della violazione delle misure coercitive ex artt. 282-bis e 282-ter c.p.p. e della violazione degli ordini di protezione emessi ex art. 342-ter primo comma c.c.  </a:t>
            </a:r>
          </a:p>
        </p:txBody>
      </p:sp>
      <p:sp>
        <p:nvSpPr>
          <p:cNvPr id="3" name="Segnaposto contenuto 2">
            <a:extLst>
              <a:ext uri="{FF2B5EF4-FFF2-40B4-BE49-F238E27FC236}">
                <a16:creationId xmlns:a16="http://schemas.microsoft.com/office/drawing/2014/main" id="{1334F197-6689-4A2D-83C2-FE785ABD6B3A}"/>
              </a:ext>
            </a:extLst>
          </p:cNvPr>
          <p:cNvSpPr>
            <a:spLocks noGrp="1"/>
          </p:cNvSpPr>
          <p:nvPr>
            <p:ph idx="1"/>
          </p:nvPr>
        </p:nvSpPr>
        <p:spPr>
          <a:xfrm>
            <a:off x="1764147" y="2503056"/>
            <a:ext cx="9654308" cy="4354944"/>
          </a:xfrm>
        </p:spPr>
        <p:txBody>
          <a:bodyPr>
            <a:normAutofit fontScale="92500" lnSpcReduction="20000"/>
          </a:bodyPr>
          <a:lstStyle/>
          <a:p>
            <a:pPr marL="0" indent="0">
              <a:buNone/>
            </a:pPr>
            <a:r>
              <a:rPr lang="it-IT" sz="2800" b="1" cap="small" dirty="0">
                <a:latin typeface="Garamond" panose="02020404030301010803" pitchFamily="18" charset="0"/>
              </a:rPr>
              <a:t>Violazione ordini di protezione contro abusi familiari ex art 342 ter 1 comma c.c. </a:t>
            </a:r>
          </a:p>
          <a:p>
            <a:pPr marL="0" indent="0">
              <a:buNone/>
            </a:pPr>
            <a:endParaRPr lang="it-IT" sz="2400" dirty="0"/>
          </a:p>
          <a:p>
            <a:pPr marL="0" indent="0">
              <a:buNone/>
            </a:pPr>
            <a:r>
              <a:rPr lang="it-IT" sz="2600" b="1" cap="small" dirty="0">
                <a:latin typeface="Garamond" panose="02020404030301010803" pitchFamily="18" charset="0"/>
              </a:rPr>
              <a:t>Violazione provvedimento di allontanamento dalla casa familiare o violazione del divieto di avvicinamento o ai luoghi frequentati </a:t>
            </a:r>
            <a:r>
              <a:rPr lang="it-IT" sz="2600" b="1" cap="small" dirty="0" smtClean="0">
                <a:latin typeface="Garamond" panose="02020404030301010803" pitchFamily="18" charset="0"/>
              </a:rPr>
              <a:t> dalla </a:t>
            </a:r>
            <a:r>
              <a:rPr lang="it-IT" sz="2600" b="1" cap="small" dirty="0">
                <a:latin typeface="Garamond" panose="02020404030301010803" pitchFamily="18" charset="0"/>
              </a:rPr>
              <a:t>persona offesa </a:t>
            </a:r>
            <a:endParaRPr lang="it-IT" sz="2600" b="1" cap="small" dirty="0" smtClean="0">
              <a:latin typeface="Garamond" panose="02020404030301010803" pitchFamily="18" charset="0"/>
            </a:endParaRPr>
          </a:p>
          <a:p>
            <a:pPr marL="0" indent="0">
              <a:buNone/>
            </a:pPr>
            <a:r>
              <a:rPr lang="it-IT" sz="2600" b="1" dirty="0">
                <a:latin typeface="Garamond" panose="02020404030301010803" pitchFamily="18" charset="0"/>
              </a:rPr>
              <a:t>						                         </a:t>
            </a:r>
            <a:r>
              <a:rPr lang="it-IT" sz="2600" b="1" dirty="0" smtClean="0">
                <a:latin typeface="Garamond" panose="02020404030301010803" pitchFamily="18" charset="0"/>
              </a:rPr>
              <a:t>                    </a:t>
            </a:r>
            <a:r>
              <a:rPr lang="it-IT" sz="3000" b="1" cap="small" dirty="0" smtClean="0">
                <a:latin typeface="Garamond" panose="02020404030301010803" pitchFamily="18" charset="0"/>
              </a:rPr>
              <a:t>                             </a:t>
            </a:r>
            <a:r>
              <a:rPr lang="it-IT" sz="3000" b="1" cap="small" dirty="0">
                <a:latin typeface="Garamond" panose="02020404030301010803" pitchFamily="18" charset="0"/>
              </a:rPr>
              <a:t>  </a:t>
            </a:r>
            <a:r>
              <a:rPr lang="it-IT" sz="3000" b="1" cap="small" dirty="0" smtClean="0">
                <a:latin typeface="Garamond" panose="02020404030301010803" pitchFamily="18" charset="0"/>
              </a:rPr>
              <a:t> violazione </a:t>
            </a:r>
            <a:r>
              <a:rPr lang="it-IT" sz="3000" b="1" cap="small" dirty="0">
                <a:latin typeface="Garamond" panose="02020404030301010803" pitchFamily="18" charset="0"/>
              </a:rPr>
              <a:t>art. 387 bis c.p. </a:t>
            </a:r>
          </a:p>
          <a:p>
            <a:pPr marL="0" indent="0" algn="just">
              <a:buNone/>
            </a:pPr>
            <a:r>
              <a:rPr lang="it-IT" sz="2400" b="1" cap="small" dirty="0">
                <a:solidFill>
                  <a:srgbClr val="FF0000"/>
                </a:solidFill>
                <a:latin typeface="Garamond" panose="02020404030301010803" pitchFamily="18" charset="0"/>
              </a:rPr>
              <a:t>L’art.8 del </a:t>
            </a:r>
            <a:r>
              <a:rPr lang="it-IT" sz="2400" b="1" cap="small" dirty="0" err="1">
                <a:solidFill>
                  <a:srgbClr val="FF0000"/>
                </a:solidFill>
                <a:latin typeface="Garamond" panose="02020404030301010803" pitchFamily="18" charset="0"/>
              </a:rPr>
              <a:t>Ddl</a:t>
            </a:r>
            <a:r>
              <a:rPr lang="it-IT" sz="2400" b="1" cap="small" dirty="0">
                <a:solidFill>
                  <a:srgbClr val="FF0000"/>
                </a:solidFill>
                <a:latin typeface="Garamond" panose="02020404030301010803" pitchFamily="18" charset="0"/>
              </a:rPr>
              <a:t> 2530 sposta dall’art.388 comma 2  c.p.  all’art. 387 bis c.p. la copertura normativa della disciplina della violazione degli ordini di protezione con ampliamento spettro di tutela e aggravio di pena</a:t>
            </a:r>
          </a:p>
          <a:p>
            <a:pPr marL="0" indent="0">
              <a:buNone/>
            </a:pPr>
            <a:endParaRPr lang="it-IT" dirty="0"/>
          </a:p>
          <a:p>
            <a:endParaRPr lang="it-IT" dirty="0"/>
          </a:p>
        </p:txBody>
      </p:sp>
      <p:sp>
        <p:nvSpPr>
          <p:cNvPr id="4" name="Uguale a 3">
            <a:extLst>
              <a:ext uri="{FF2B5EF4-FFF2-40B4-BE49-F238E27FC236}">
                <a16:creationId xmlns:a16="http://schemas.microsoft.com/office/drawing/2014/main" id="{5FACB675-CCF7-47E1-BAAF-AAA0391A8FDE}"/>
              </a:ext>
            </a:extLst>
          </p:cNvPr>
          <p:cNvSpPr/>
          <p:nvPr/>
        </p:nvSpPr>
        <p:spPr>
          <a:xfrm>
            <a:off x="1764147" y="3143593"/>
            <a:ext cx="623582" cy="440116"/>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5" name="Uguale a 3">
            <a:extLst>
              <a:ext uri="{FF2B5EF4-FFF2-40B4-BE49-F238E27FC236}">
                <a16:creationId xmlns:a16="http://schemas.microsoft.com/office/drawing/2014/main" id="{5FACB675-CCF7-47E1-BAAF-AAA0391A8FDE}"/>
              </a:ext>
            </a:extLst>
          </p:cNvPr>
          <p:cNvSpPr/>
          <p:nvPr/>
        </p:nvSpPr>
        <p:spPr>
          <a:xfrm>
            <a:off x="1764147" y="4562762"/>
            <a:ext cx="678875" cy="43410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509442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911927" y="471056"/>
            <a:ext cx="9592686" cy="581889"/>
          </a:xfrm>
        </p:spPr>
        <p:txBody>
          <a:bodyPr>
            <a:normAutofit fontScale="90000"/>
          </a:bodyPr>
          <a:lstStyle/>
          <a:p>
            <a:r>
              <a:rPr lang="it-IT" sz="3600" b="1" dirty="0">
                <a:latin typeface="Garamond" panose="02020404030301010803" pitchFamily="18" charset="0"/>
              </a:rPr>
              <a:t>CASS. SEZ. UN. 28 OTTOBRE 2021 N.39005</a:t>
            </a:r>
            <a:endParaRPr lang="it-IT" sz="3600" b="1" dirty="0"/>
          </a:p>
        </p:txBody>
      </p:sp>
      <p:sp>
        <p:nvSpPr>
          <p:cNvPr id="3" name="Sottotitolo 2"/>
          <p:cNvSpPr>
            <a:spLocks noGrp="1"/>
          </p:cNvSpPr>
          <p:nvPr>
            <p:ph type="subTitle" idx="1"/>
          </p:nvPr>
        </p:nvSpPr>
        <p:spPr>
          <a:xfrm>
            <a:off x="1819564" y="1154545"/>
            <a:ext cx="9685048" cy="5703455"/>
          </a:xfrm>
        </p:spPr>
        <p:txBody>
          <a:bodyPr>
            <a:noAutofit/>
          </a:bodyPr>
          <a:lstStyle/>
          <a:p>
            <a:r>
              <a:rPr lang="it-IT" sz="2800" b="1" cap="small" dirty="0">
                <a:latin typeface="Garamond" panose="02020404030301010803" pitchFamily="18" charset="0"/>
              </a:rPr>
              <a:t>l’art.282-ter </a:t>
            </a:r>
            <a:r>
              <a:rPr lang="it-IT" sz="2800" b="1" cap="small" dirty="0" err="1">
                <a:latin typeface="Garamond" panose="02020404030301010803" pitchFamily="18" charset="0"/>
              </a:rPr>
              <a:t>c.p.p</a:t>
            </a:r>
            <a:r>
              <a:rPr lang="it-IT" sz="2800" b="1" cap="small" dirty="0">
                <a:latin typeface="Garamond" panose="02020404030301010803" pitchFamily="18" charset="0"/>
              </a:rPr>
              <a:t>, apparentemente ha un contenuto duplice: il giudice può:</a:t>
            </a:r>
          </a:p>
          <a:p>
            <a:pPr marL="457200" indent="-457200" algn="just">
              <a:buFont typeface="Arial" panose="020B0604020202020204" pitchFamily="34" charset="0"/>
              <a:buChar char="•"/>
            </a:pPr>
            <a:r>
              <a:rPr lang="it-IT" sz="2400" b="1" cap="small" dirty="0">
                <a:latin typeface="Garamond" panose="02020404030301010803" pitchFamily="18" charset="0"/>
              </a:rPr>
              <a:t>prescrivere </a:t>
            </a:r>
            <a:r>
              <a:rPr lang="it-IT" sz="2400" b="1" cap="small" dirty="0" smtClean="0">
                <a:latin typeface="Garamond" panose="02020404030301010803" pitchFamily="18" charset="0"/>
              </a:rPr>
              <a:t>all’indagato </a:t>
            </a:r>
            <a:r>
              <a:rPr lang="it-IT" sz="2400" b="1" cap="small" dirty="0">
                <a:latin typeface="Garamond" panose="02020404030301010803" pitchFamily="18" charset="0"/>
              </a:rPr>
              <a:t>di “non avvicinarsi a luoghi determinati” in funzione del fatto che sono abitualmente frequentati dalla persona offesa, </a:t>
            </a:r>
          </a:p>
          <a:p>
            <a:pPr marL="457200" indent="-457200" algn="just">
              <a:buFont typeface="Arial" panose="020B0604020202020204" pitchFamily="34" charset="0"/>
              <a:buChar char="•"/>
            </a:pPr>
            <a:r>
              <a:rPr lang="it-IT" sz="2400" b="1" cap="small" dirty="0">
                <a:latin typeface="Garamond" panose="02020404030301010803" pitchFamily="18" charset="0"/>
              </a:rPr>
              <a:t>imporre </a:t>
            </a:r>
            <a:r>
              <a:rPr lang="it-IT" sz="2400" b="1" cap="small" dirty="0" smtClean="0">
                <a:latin typeface="Garamond" panose="02020404030301010803" pitchFamily="18" charset="0"/>
              </a:rPr>
              <a:t>all’indagato </a:t>
            </a:r>
            <a:r>
              <a:rPr lang="it-IT" sz="2400" b="1" cap="small" dirty="0">
                <a:latin typeface="Garamond" panose="02020404030301010803" pitchFamily="18" charset="0"/>
              </a:rPr>
              <a:t>di “mantenere una determinata distanza da tali luoghi o dalla persona offesa”</a:t>
            </a:r>
          </a:p>
          <a:p>
            <a:pPr algn="just"/>
            <a:r>
              <a:rPr lang="it-IT" sz="2800" b="1" cap="small" dirty="0">
                <a:latin typeface="Garamond" panose="02020404030301010803" pitchFamily="18" charset="0"/>
              </a:rPr>
              <a:t> ma, la sentenza afferma </a:t>
            </a:r>
            <a:r>
              <a:rPr lang="it-IT" sz="2800" b="1" cap="small" dirty="0">
                <a:solidFill>
                  <a:srgbClr val="FF0000"/>
                </a:solidFill>
                <a:latin typeface="Garamond" panose="02020404030301010803" pitchFamily="18" charset="0"/>
              </a:rPr>
              <a:t>l’unicità della misura cautelare e la sua </a:t>
            </a:r>
            <a:r>
              <a:rPr lang="it-IT" sz="2800" b="1" cap="small" dirty="0" err="1">
                <a:solidFill>
                  <a:srgbClr val="FF0000"/>
                </a:solidFill>
                <a:latin typeface="Garamond" panose="02020404030301010803" pitchFamily="18" charset="0"/>
              </a:rPr>
              <a:t>modulabilità</a:t>
            </a:r>
            <a:r>
              <a:rPr lang="it-IT" sz="2800" b="1" cap="small" dirty="0">
                <a:solidFill>
                  <a:srgbClr val="FF0000"/>
                </a:solidFill>
                <a:latin typeface="Garamond" panose="02020404030301010803" pitchFamily="18" charset="0"/>
              </a:rPr>
              <a:t> con più prescrizioni funzionali a garantire in concreto la massima tutela alla persona offesa con la minima compressione dei diritti di libertà e di circolazione dell’indagato. </a:t>
            </a:r>
          </a:p>
          <a:p>
            <a:endParaRPr lang="it-IT" sz="2800" b="1" cap="small" dirty="0">
              <a:solidFill>
                <a:srgbClr val="FF0000"/>
              </a:solidFill>
              <a:latin typeface="Garamond" panose="02020404030301010803" pitchFamily="18" charset="0"/>
            </a:endParaRPr>
          </a:p>
        </p:txBody>
      </p:sp>
    </p:spTree>
    <p:extLst>
      <p:ext uri="{BB962C8B-B14F-4D97-AF65-F5344CB8AC3E}">
        <p14:creationId xmlns:p14="http://schemas.microsoft.com/office/powerpoint/2010/main" val="3938354618"/>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859</Words>
  <Application>Microsoft Office PowerPoint</Application>
  <PresentationFormat>Widescreen</PresentationFormat>
  <Paragraphs>82</Paragraphs>
  <Slides>13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13</vt:i4>
      </vt:variant>
    </vt:vector>
  </HeadingPairs>
  <TitlesOfParts>
    <vt:vector size="18" baseType="lpstr">
      <vt:lpstr>Arial</vt:lpstr>
      <vt:lpstr>Century Gothic</vt:lpstr>
      <vt:lpstr>Garamond</vt:lpstr>
      <vt:lpstr>Wingdings 3</vt:lpstr>
      <vt:lpstr>Filo</vt:lpstr>
      <vt:lpstr>Avv. Mariacristina Macrì  LA VIOLENZA INTRAFAMILIARE DAL CODICE ROSSO ALLA RIFORMA CARTABIA E AL D.D.L. A.S. 2530  Picasso   Il sogno</vt:lpstr>
      <vt:lpstr>  Codice Rosso                 art.387 bis c.p  </vt:lpstr>
      <vt:lpstr>Riforma Cartabia  D.Lgs 132/2021 </vt:lpstr>
      <vt:lpstr>L’art.387 bis c.p.  e  la Riforma Cartabia</vt:lpstr>
      <vt:lpstr>Misura coercitiva se sussistono indici di colpevolezza in ordine a delitto con pena detentiva superiore nel max a 3 anni (art. 280 comma 1 c.p.p) o trasgressione misura cautelare  Custodia cautelare in carcere per delitti con pena della reclusione non inferiore nel max a 5 anni (art. 280 comma 2 c.p.p.)  Il codice di rito prevede all’art.280 comma 1 (con il richiamo all’art. 391 c.5) una deroga rispetto ai limiti di pena per casi di arresto facoltativo per i delitti specificamente indicati nell’art.381: questa deroga non è stata prevista per i casi di arresto obbligatorio per i delitti di cui all’art.380    Arresto obbligatorio per 387 bis c.p. ma  limite di pena = no applicazione misura coercitiva autonoma = liberazione se non perviene immediato aggravamento per primo reato</vt:lpstr>
      <vt:lpstr>Su questo difetto di coordinamento interviene D.D.L. AS.2530     e propone CORRETTIVI</vt:lpstr>
      <vt:lpstr>DDL 2530 ART.12 Arresto in flagranza differita per 387 bis </vt:lpstr>
      <vt:lpstr>D.d.l. n. 2530  art.8 armonizzazione degli effetti penali della violazione delle misure coercitive ex artt. 282-bis e 282-ter c.p.p. e della violazione degli ordini di protezione emessi ex art. 342-ter primo comma c.c.  </vt:lpstr>
      <vt:lpstr>CASS. SEZ. UN. 28 OTTOBRE 2021 N.39005</vt:lpstr>
      <vt:lpstr>CASS. SEZ. UN. 28 OTTOBRE 2021 N.39005  - segue</vt:lpstr>
      <vt:lpstr>Il braccialetto elettronico</vt:lpstr>
      <vt:lpstr>Il Braccialetto elettronico - segue</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crima</dc:creator>
  <cp:lastModifiedBy>crima</cp:lastModifiedBy>
  <cp:revision>82</cp:revision>
  <dcterms:created xsi:type="dcterms:W3CDTF">2022-05-06T09:03:03Z</dcterms:created>
  <dcterms:modified xsi:type="dcterms:W3CDTF">2022-05-10T18:18:49Z</dcterms:modified>
</cp:coreProperties>
</file>