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8"/>
  </p:notesMasterIdLst>
  <p:sldIdLst>
    <p:sldId id="256" r:id="rId2"/>
    <p:sldId id="316" r:id="rId3"/>
    <p:sldId id="332" r:id="rId4"/>
    <p:sldId id="323" r:id="rId5"/>
    <p:sldId id="324" r:id="rId6"/>
    <p:sldId id="325" r:id="rId7"/>
    <p:sldId id="326" r:id="rId8"/>
    <p:sldId id="327" r:id="rId9"/>
    <p:sldId id="340" r:id="rId10"/>
    <p:sldId id="328" r:id="rId11"/>
    <p:sldId id="331" r:id="rId12"/>
    <p:sldId id="330" r:id="rId13"/>
    <p:sldId id="334" r:id="rId14"/>
    <p:sldId id="335" r:id="rId15"/>
    <p:sldId id="336" r:id="rId16"/>
    <p:sldId id="329" r:id="rId17"/>
    <p:sldId id="337" r:id="rId18"/>
    <p:sldId id="349" r:id="rId19"/>
    <p:sldId id="350" r:id="rId20"/>
    <p:sldId id="352" r:id="rId21"/>
    <p:sldId id="353" r:id="rId22"/>
    <p:sldId id="354" r:id="rId23"/>
    <p:sldId id="355" r:id="rId24"/>
    <p:sldId id="356" r:id="rId25"/>
    <p:sldId id="359" r:id="rId26"/>
    <p:sldId id="357" r:id="rId27"/>
    <p:sldId id="351" r:id="rId28"/>
    <p:sldId id="342" r:id="rId29"/>
    <p:sldId id="347" r:id="rId30"/>
    <p:sldId id="348" r:id="rId31"/>
    <p:sldId id="343" r:id="rId32"/>
    <p:sldId id="345" r:id="rId33"/>
    <p:sldId id="360" r:id="rId34"/>
    <p:sldId id="344" r:id="rId35"/>
    <p:sldId id="346" r:id="rId36"/>
    <p:sldId id="31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autoAdjust="0"/>
    <p:restoredTop sz="94602" autoAdjust="0"/>
  </p:normalViewPr>
  <p:slideViewPr>
    <p:cSldViewPr>
      <p:cViewPr>
        <p:scale>
          <a:sx n="73" d="100"/>
          <a:sy n="73" d="100"/>
        </p:scale>
        <p:origin x="1670" y="24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22812F-DBD2-4BB5-93F1-B4028813EA08}" type="doc">
      <dgm:prSet loTypeId="urn:microsoft.com/office/officeart/2008/layout/HorizontalMultiLevelHierarchy" loCatId="hierarchy" qsTypeId="urn:microsoft.com/office/officeart/2005/8/quickstyle/simple1" qsCatId="simple" csTypeId="urn:microsoft.com/office/officeart/2005/8/colors/colorful2" csCatId="colorful" phldr="1"/>
      <dgm:spPr/>
      <dgm:t>
        <a:bodyPr/>
        <a:lstStyle/>
        <a:p>
          <a:endParaRPr lang="it-IT"/>
        </a:p>
      </dgm:t>
    </dgm:pt>
    <dgm:pt modelId="{A70F41B5-D20C-4653-A50F-8FA121B19FCF}">
      <dgm:prSet phldrT="[Testo]" custT="1"/>
      <dgm:spPr/>
      <dgm:t>
        <a:bodyPr/>
        <a:lstStyle/>
        <a:p>
          <a:r>
            <a:rPr lang="it-IT" sz="3200" dirty="0"/>
            <a:t>Dolo /Colpa</a:t>
          </a:r>
        </a:p>
      </dgm:t>
    </dgm:pt>
    <dgm:pt modelId="{D9F0B22D-D6A5-45E9-81AD-53B2F6C27B10}" type="parTrans" cxnId="{0062306F-409C-4124-AA96-556E53C5C790}">
      <dgm:prSet/>
      <dgm:spPr/>
      <dgm:t>
        <a:bodyPr/>
        <a:lstStyle/>
        <a:p>
          <a:endParaRPr lang="it-IT"/>
        </a:p>
      </dgm:t>
    </dgm:pt>
    <dgm:pt modelId="{3F9989B9-8023-403E-AFF8-BA494A2F220B}" type="sibTrans" cxnId="{0062306F-409C-4124-AA96-556E53C5C790}">
      <dgm:prSet/>
      <dgm:spPr/>
      <dgm:t>
        <a:bodyPr/>
        <a:lstStyle/>
        <a:p>
          <a:endParaRPr lang="it-IT"/>
        </a:p>
      </dgm:t>
    </dgm:pt>
    <dgm:pt modelId="{155ED294-9456-459E-94A3-E8E446AEEE20}">
      <dgm:prSet phldrT="[Testo]" custT="1"/>
      <dgm:spPr/>
      <dgm:t>
        <a:bodyPr/>
        <a:lstStyle/>
        <a:p>
          <a:r>
            <a:rPr lang="it-IT" sz="2400" dirty="0"/>
            <a:t>Rispetto delle norme civilistiche</a:t>
          </a:r>
        </a:p>
      </dgm:t>
    </dgm:pt>
    <dgm:pt modelId="{167B5C5D-8082-4EEA-AD4B-D32CD0D60868}" type="parTrans" cxnId="{5E812456-8C98-4C74-A671-C5E5F47250E6}">
      <dgm:prSet/>
      <dgm:spPr/>
      <dgm:t>
        <a:bodyPr/>
        <a:lstStyle/>
        <a:p>
          <a:endParaRPr lang="it-IT"/>
        </a:p>
      </dgm:t>
    </dgm:pt>
    <dgm:pt modelId="{5EAB100F-EE80-4A7F-A06C-3C3AABE59B65}" type="sibTrans" cxnId="{5E812456-8C98-4C74-A671-C5E5F47250E6}">
      <dgm:prSet/>
      <dgm:spPr/>
      <dgm:t>
        <a:bodyPr/>
        <a:lstStyle/>
        <a:p>
          <a:endParaRPr lang="it-IT"/>
        </a:p>
      </dgm:t>
    </dgm:pt>
    <dgm:pt modelId="{9C807562-05A1-43C3-A07F-B201F82032C4}">
      <dgm:prSet phldrT="[Testo]"/>
      <dgm:spPr/>
      <dgm:t>
        <a:bodyPr/>
        <a:lstStyle/>
        <a:p>
          <a:r>
            <a:rPr lang="it-IT" dirty="0"/>
            <a:t>Rispetto dei principi contabili</a:t>
          </a:r>
        </a:p>
      </dgm:t>
    </dgm:pt>
    <dgm:pt modelId="{80B1D1E8-F012-468D-8628-6F7D9B9CF50B}" type="parTrans" cxnId="{540CBFDF-EFC5-4101-A6FD-CA9645808C82}">
      <dgm:prSet/>
      <dgm:spPr/>
      <dgm:t>
        <a:bodyPr/>
        <a:lstStyle/>
        <a:p>
          <a:endParaRPr lang="it-IT"/>
        </a:p>
      </dgm:t>
    </dgm:pt>
    <dgm:pt modelId="{45144626-68C6-4B05-82F8-632FE6115381}" type="sibTrans" cxnId="{540CBFDF-EFC5-4101-A6FD-CA9645808C82}">
      <dgm:prSet/>
      <dgm:spPr/>
      <dgm:t>
        <a:bodyPr/>
        <a:lstStyle/>
        <a:p>
          <a:endParaRPr lang="it-IT"/>
        </a:p>
      </dgm:t>
    </dgm:pt>
    <dgm:pt modelId="{2724686E-DF36-44D3-8EE1-152886CFD607}">
      <dgm:prSet phldrT="[Testo]"/>
      <dgm:spPr/>
      <dgm:t>
        <a:bodyPr/>
        <a:lstStyle/>
        <a:p>
          <a:r>
            <a:rPr lang="it-IT" dirty="0"/>
            <a:t>Rispetto delle norme di comportamento</a:t>
          </a:r>
        </a:p>
      </dgm:t>
    </dgm:pt>
    <dgm:pt modelId="{56A2C005-607F-4721-9A1F-52849272CC55}" type="parTrans" cxnId="{CA53D5C5-5056-49AD-8C1B-9EBC584B2B73}">
      <dgm:prSet/>
      <dgm:spPr/>
      <dgm:t>
        <a:bodyPr/>
        <a:lstStyle/>
        <a:p>
          <a:endParaRPr lang="it-IT"/>
        </a:p>
      </dgm:t>
    </dgm:pt>
    <dgm:pt modelId="{8E88E07C-14C3-416D-9208-B654C8391EAA}" type="sibTrans" cxnId="{CA53D5C5-5056-49AD-8C1B-9EBC584B2B73}">
      <dgm:prSet/>
      <dgm:spPr/>
      <dgm:t>
        <a:bodyPr/>
        <a:lstStyle/>
        <a:p>
          <a:endParaRPr lang="it-IT"/>
        </a:p>
      </dgm:t>
    </dgm:pt>
    <dgm:pt modelId="{BC0B96EF-7D7A-4525-8B34-3D0A7E10404B}">
      <dgm:prSet phldrT="[Testo]" custT="1"/>
      <dgm:spPr/>
      <dgm:t>
        <a:bodyPr/>
        <a:lstStyle/>
        <a:p>
          <a:r>
            <a:rPr lang="it-IT" sz="2400" dirty="0"/>
            <a:t>Chiarimenti nella nota integrativa</a:t>
          </a:r>
        </a:p>
      </dgm:t>
    </dgm:pt>
    <dgm:pt modelId="{922CE6FD-7696-434E-B3B5-B69DEF0B0474}" type="parTrans" cxnId="{3FE2A1CC-E350-488B-9775-7F065A14B3A4}">
      <dgm:prSet/>
      <dgm:spPr/>
      <dgm:t>
        <a:bodyPr/>
        <a:lstStyle/>
        <a:p>
          <a:endParaRPr lang="it-IT"/>
        </a:p>
      </dgm:t>
    </dgm:pt>
    <dgm:pt modelId="{E93C9652-B0F1-4DBA-A2A1-91F227CA86D6}" type="sibTrans" cxnId="{3FE2A1CC-E350-488B-9775-7F065A14B3A4}">
      <dgm:prSet/>
      <dgm:spPr/>
      <dgm:t>
        <a:bodyPr/>
        <a:lstStyle/>
        <a:p>
          <a:endParaRPr lang="it-IT"/>
        </a:p>
      </dgm:t>
    </dgm:pt>
    <dgm:pt modelId="{8CEAFB66-BE50-4867-B838-3A74AE0E8C67}" type="pres">
      <dgm:prSet presAssocID="{5E22812F-DBD2-4BB5-93F1-B4028813EA08}" presName="Name0" presStyleCnt="0">
        <dgm:presLayoutVars>
          <dgm:chPref val="1"/>
          <dgm:dir/>
          <dgm:animOne val="branch"/>
          <dgm:animLvl val="lvl"/>
          <dgm:resizeHandles val="exact"/>
        </dgm:presLayoutVars>
      </dgm:prSet>
      <dgm:spPr/>
    </dgm:pt>
    <dgm:pt modelId="{EE704B3E-9F6D-492F-83A5-4A2F4441C819}" type="pres">
      <dgm:prSet presAssocID="{A70F41B5-D20C-4653-A50F-8FA121B19FCF}" presName="root1" presStyleCnt="0"/>
      <dgm:spPr/>
    </dgm:pt>
    <dgm:pt modelId="{31E6062A-B149-428A-9F95-82F84E0DFCD0}" type="pres">
      <dgm:prSet presAssocID="{A70F41B5-D20C-4653-A50F-8FA121B19FCF}" presName="LevelOneTextNode" presStyleLbl="node0" presStyleIdx="0" presStyleCnt="1" custScaleX="234407" custScaleY="122342">
        <dgm:presLayoutVars>
          <dgm:chPref val="3"/>
        </dgm:presLayoutVars>
      </dgm:prSet>
      <dgm:spPr/>
    </dgm:pt>
    <dgm:pt modelId="{1FAD32BD-D323-4952-9FA6-E877967E1C1B}" type="pres">
      <dgm:prSet presAssocID="{A70F41B5-D20C-4653-A50F-8FA121B19FCF}" presName="level2hierChild" presStyleCnt="0"/>
      <dgm:spPr/>
    </dgm:pt>
    <dgm:pt modelId="{6FA24C38-E227-423E-8786-494B5189116F}" type="pres">
      <dgm:prSet presAssocID="{167B5C5D-8082-4EEA-AD4B-D32CD0D60868}" presName="conn2-1" presStyleLbl="parChTrans1D2" presStyleIdx="0" presStyleCnt="4"/>
      <dgm:spPr/>
    </dgm:pt>
    <dgm:pt modelId="{C01FC0C2-30ED-4982-B189-4FD7F5D2B778}" type="pres">
      <dgm:prSet presAssocID="{167B5C5D-8082-4EEA-AD4B-D32CD0D60868}" presName="connTx" presStyleLbl="parChTrans1D2" presStyleIdx="0" presStyleCnt="4"/>
      <dgm:spPr/>
    </dgm:pt>
    <dgm:pt modelId="{0EAD5030-50FE-4345-8B21-0D12A305C0BA}" type="pres">
      <dgm:prSet presAssocID="{155ED294-9456-459E-94A3-E8E446AEEE20}" presName="root2" presStyleCnt="0"/>
      <dgm:spPr/>
    </dgm:pt>
    <dgm:pt modelId="{F91A71DB-D59A-487F-BC5C-4B55FC88B10E}" type="pres">
      <dgm:prSet presAssocID="{155ED294-9456-459E-94A3-E8E446AEEE20}" presName="LevelTwoTextNode" presStyleLbl="node2" presStyleIdx="0" presStyleCnt="4" custScaleX="133896" custScaleY="235230">
        <dgm:presLayoutVars>
          <dgm:chPref val="3"/>
        </dgm:presLayoutVars>
      </dgm:prSet>
      <dgm:spPr/>
    </dgm:pt>
    <dgm:pt modelId="{B4E70A57-B162-4BA4-834D-273624891B0B}" type="pres">
      <dgm:prSet presAssocID="{155ED294-9456-459E-94A3-E8E446AEEE20}" presName="level3hierChild" presStyleCnt="0"/>
      <dgm:spPr/>
    </dgm:pt>
    <dgm:pt modelId="{DDD8B509-F194-4911-BBD9-059E9048B3DB}" type="pres">
      <dgm:prSet presAssocID="{80B1D1E8-F012-468D-8628-6F7D9B9CF50B}" presName="conn2-1" presStyleLbl="parChTrans1D2" presStyleIdx="1" presStyleCnt="4"/>
      <dgm:spPr/>
    </dgm:pt>
    <dgm:pt modelId="{1D650B39-A0FB-483B-A4CB-68B8A36A0326}" type="pres">
      <dgm:prSet presAssocID="{80B1D1E8-F012-468D-8628-6F7D9B9CF50B}" presName="connTx" presStyleLbl="parChTrans1D2" presStyleIdx="1" presStyleCnt="4"/>
      <dgm:spPr/>
    </dgm:pt>
    <dgm:pt modelId="{43EDA67A-1FCF-4BA7-AA59-627D18D6E49F}" type="pres">
      <dgm:prSet presAssocID="{9C807562-05A1-43C3-A07F-B201F82032C4}" presName="root2" presStyleCnt="0"/>
      <dgm:spPr/>
    </dgm:pt>
    <dgm:pt modelId="{3FC44752-190A-4784-9F75-0EE593DEB270}" type="pres">
      <dgm:prSet presAssocID="{9C807562-05A1-43C3-A07F-B201F82032C4}" presName="LevelTwoTextNode" presStyleLbl="node2" presStyleIdx="1" presStyleCnt="4" custScaleX="167792" custScaleY="185975">
        <dgm:presLayoutVars>
          <dgm:chPref val="3"/>
        </dgm:presLayoutVars>
      </dgm:prSet>
      <dgm:spPr/>
    </dgm:pt>
    <dgm:pt modelId="{307803B1-9484-4E20-B0D3-E97154331354}" type="pres">
      <dgm:prSet presAssocID="{9C807562-05A1-43C3-A07F-B201F82032C4}" presName="level3hierChild" presStyleCnt="0"/>
      <dgm:spPr/>
    </dgm:pt>
    <dgm:pt modelId="{F0445CAD-626C-4D6A-95AE-08BFB3212107}" type="pres">
      <dgm:prSet presAssocID="{56A2C005-607F-4721-9A1F-52849272CC55}" presName="conn2-1" presStyleLbl="parChTrans1D2" presStyleIdx="2" presStyleCnt="4"/>
      <dgm:spPr/>
    </dgm:pt>
    <dgm:pt modelId="{33721363-E705-4492-AC4C-7B2D2E24770C}" type="pres">
      <dgm:prSet presAssocID="{56A2C005-607F-4721-9A1F-52849272CC55}" presName="connTx" presStyleLbl="parChTrans1D2" presStyleIdx="2" presStyleCnt="4"/>
      <dgm:spPr/>
    </dgm:pt>
    <dgm:pt modelId="{31327FF1-BB14-4654-BB2A-EF31717DC10A}" type="pres">
      <dgm:prSet presAssocID="{2724686E-DF36-44D3-8EE1-152886CFD607}" presName="root2" presStyleCnt="0"/>
      <dgm:spPr/>
    </dgm:pt>
    <dgm:pt modelId="{79F41A2B-2033-4095-AD85-33467AA4C8BD}" type="pres">
      <dgm:prSet presAssocID="{2724686E-DF36-44D3-8EE1-152886CFD607}" presName="LevelTwoTextNode" presStyleLbl="node2" presStyleIdx="2" presStyleCnt="4" custScaleX="288489">
        <dgm:presLayoutVars>
          <dgm:chPref val="3"/>
        </dgm:presLayoutVars>
      </dgm:prSet>
      <dgm:spPr/>
    </dgm:pt>
    <dgm:pt modelId="{78D248FD-48A5-4A50-97D1-5C8F9BF04A15}" type="pres">
      <dgm:prSet presAssocID="{2724686E-DF36-44D3-8EE1-152886CFD607}" presName="level3hierChild" presStyleCnt="0"/>
      <dgm:spPr/>
    </dgm:pt>
    <dgm:pt modelId="{A94F3F66-293D-4C51-9CB9-59B95046A8E3}" type="pres">
      <dgm:prSet presAssocID="{922CE6FD-7696-434E-B3B5-B69DEF0B0474}" presName="conn2-1" presStyleLbl="parChTrans1D2" presStyleIdx="3" presStyleCnt="4"/>
      <dgm:spPr/>
    </dgm:pt>
    <dgm:pt modelId="{71733844-01AF-4A85-A7EF-B042613CEEA7}" type="pres">
      <dgm:prSet presAssocID="{922CE6FD-7696-434E-B3B5-B69DEF0B0474}" presName="connTx" presStyleLbl="parChTrans1D2" presStyleIdx="3" presStyleCnt="4"/>
      <dgm:spPr/>
    </dgm:pt>
    <dgm:pt modelId="{9FF9756A-0FE8-4D9E-8B27-CF3E3AFE62A2}" type="pres">
      <dgm:prSet presAssocID="{BC0B96EF-7D7A-4525-8B34-3D0A7E10404B}" presName="root2" presStyleCnt="0"/>
      <dgm:spPr/>
    </dgm:pt>
    <dgm:pt modelId="{11899D46-FF52-41BE-B70A-17F1747E688F}" type="pres">
      <dgm:prSet presAssocID="{BC0B96EF-7D7A-4525-8B34-3D0A7E10404B}" presName="LevelTwoTextNode" presStyleLbl="node2" presStyleIdx="3" presStyleCnt="4" custScaleX="310849">
        <dgm:presLayoutVars>
          <dgm:chPref val="3"/>
        </dgm:presLayoutVars>
      </dgm:prSet>
      <dgm:spPr/>
    </dgm:pt>
    <dgm:pt modelId="{95D94D38-14DD-42B2-9E6C-B80571ED53BC}" type="pres">
      <dgm:prSet presAssocID="{BC0B96EF-7D7A-4525-8B34-3D0A7E10404B}" presName="level3hierChild" presStyleCnt="0"/>
      <dgm:spPr/>
    </dgm:pt>
  </dgm:ptLst>
  <dgm:cxnLst>
    <dgm:cxn modelId="{CA854A14-4C3E-4931-B273-D14282A4DB95}" type="presOf" srcId="{155ED294-9456-459E-94A3-E8E446AEEE20}" destId="{F91A71DB-D59A-487F-BC5C-4B55FC88B10E}" srcOrd="0" destOrd="0" presId="urn:microsoft.com/office/officeart/2008/layout/HorizontalMultiLevelHierarchy"/>
    <dgm:cxn modelId="{39084B1E-75C3-4CEA-A0BE-DBBBCE99D2FD}" type="presOf" srcId="{A70F41B5-D20C-4653-A50F-8FA121B19FCF}" destId="{31E6062A-B149-428A-9F95-82F84E0DFCD0}" srcOrd="0" destOrd="0" presId="urn:microsoft.com/office/officeart/2008/layout/HorizontalMultiLevelHierarchy"/>
    <dgm:cxn modelId="{740B9923-CA64-42A9-998E-FDA45D9A6B24}" type="presOf" srcId="{2724686E-DF36-44D3-8EE1-152886CFD607}" destId="{79F41A2B-2033-4095-AD85-33467AA4C8BD}" srcOrd="0" destOrd="0" presId="urn:microsoft.com/office/officeart/2008/layout/HorizontalMultiLevelHierarchy"/>
    <dgm:cxn modelId="{6C548E24-0B03-4CA8-8D2A-0472825FEB34}" type="presOf" srcId="{56A2C005-607F-4721-9A1F-52849272CC55}" destId="{F0445CAD-626C-4D6A-95AE-08BFB3212107}" srcOrd="0" destOrd="0" presId="urn:microsoft.com/office/officeart/2008/layout/HorizontalMultiLevelHierarchy"/>
    <dgm:cxn modelId="{6AAB6225-6CA5-40F0-B77C-867049E353F1}" type="presOf" srcId="{922CE6FD-7696-434E-B3B5-B69DEF0B0474}" destId="{A94F3F66-293D-4C51-9CB9-59B95046A8E3}" srcOrd="0" destOrd="0" presId="urn:microsoft.com/office/officeart/2008/layout/HorizontalMultiLevelHierarchy"/>
    <dgm:cxn modelId="{D9989F3F-DF84-4C6C-869A-7F3CC7272F4F}" type="presOf" srcId="{9C807562-05A1-43C3-A07F-B201F82032C4}" destId="{3FC44752-190A-4784-9F75-0EE593DEB270}" srcOrd="0" destOrd="0" presId="urn:microsoft.com/office/officeart/2008/layout/HorizontalMultiLevelHierarchy"/>
    <dgm:cxn modelId="{C4DEE93F-F8F2-4B38-96A8-D4824E8273D8}" type="presOf" srcId="{167B5C5D-8082-4EEA-AD4B-D32CD0D60868}" destId="{C01FC0C2-30ED-4982-B189-4FD7F5D2B778}" srcOrd="1" destOrd="0" presId="urn:microsoft.com/office/officeart/2008/layout/HorizontalMultiLevelHierarchy"/>
    <dgm:cxn modelId="{2FCA8B60-E3A2-4FFF-A2F8-8F88E0B7142B}" type="presOf" srcId="{BC0B96EF-7D7A-4525-8B34-3D0A7E10404B}" destId="{11899D46-FF52-41BE-B70A-17F1747E688F}" srcOrd="0" destOrd="0" presId="urn:microsoft.com/office/officeart/2008/layout/HorizontalMultiLevelHierarchy"/>
    <dgm:cxn modelId="{57194E46-3EE1-4EE5-9D96-0DF563B47F6D}" type="presOf" srcId="{167B5C5D-8082-4EEA-AD4B-D32CD0D60868}" destId="{6FA24C38-E227-423E-8786-494B5189116F}" srcOrd="0" destOrd="0" presId="urn:microsoft.com/office/officeart/2008/layout/HorizontalMultiLevelHierarchy"/>
    <dgm:cxn modelId="{0062306F-409C-4124-AA96-556E53C5C790}" srcId="{5E22812F-DBD2-4BB5-93F1-B4028813EA08}" destId="{A70F41B5-D20C-4653-A50F-8FA121B19FCF}" srcOrd="0" destOrd="0" parTransId="{D9F0B22D-D6A5-45E9-81AD-53B2F6C27B10}" sibTransId="{3F9989B9-8023-403E-AFF8-BA494A2F220B}"/>
    <dgm:cxn modelId="{5E812456-8C98-4C74-A671-C5E5F47250E6}" srcId="{A70F41B5-D20C-4653-A50F-8FA121B19FCF}" destId="{155ED294-9456-459E-94A3-E8E446AEEE20}" srcOrd="0" destOrd="0" parTransId="{167B5C5D-8082-4EEA-AD4B-D32CD0D60868}" sibTransId="{5EAB100F-EE80-4A7F-A06C-3C3AABE59B65}"/>
    <dgm:cxn modelId="{7AA5539A-06F6-4C4A-9B5C-138E7CBC7342}" type="presOf" srcId="{922CE6FD-7696-434E-B3B5-B69DEF0B0474}" destId="{71733844-01AF-4A85-A7EF-B042613CEEA7}" srcOrd="1" destOrd="0" presId="urn:microsoft.com/office/officeart/2008/layout/HorizontalMultiLevelHierarchy"/>
    <dgm:cxn modelId="{F5D421BA-607F-4DDD-8559-995DE10D4EB6}" type="presOf" srcId="{5E22812F-DBD2-4BB5-93F1-B4028813EA08}" destId="{8CEAFB66-BE50-4867-B838-3A74AE0E8C67}" srcOrd="0" destOrd="0" presId="urn:microsoft.com/office/officeart/2008/layout/HorizontalMultiLevelHierarchy"/>
    <dgm:cxn modelId="{5C8E84C0-529F-42E5-B4FA-5E2422227E39}" type="presOf" srcId="{56A2C005-607F-4721-9A1F-52849272CC55}" destId="{33721363-E705-4492-AC4C-7B2D2E24770C}" srcOrd="1" destOrd="0" presId="urn:microsoft.com/office/officeart/2008/layout/HorizontalMultiLevelHierarchy"/>
    <dgm:cxn modelId="{ED747AC5-6A7C-4019-8071-C21C2E652354}" type="presOf" srcId="{80B1D1E8-F012-468D-8628-6F7D9B9CF50B}" destId="{1D650B39-A0FB-483B-A4CB-68B8A36A0326}" srcOrd="1" destOrd="0" presId="urn:microsoft.com/office/officeart/2008/layout/HorizontalMultiLevelHierarchy"/>
    <dgm:cxn modelId="{CA53D5C5-5056-49AD-8C1B-9EBC584B2B73}" srcId="{A70F41B5-D20C-4653-A50F-8FA121B19FCF}" destId="{2724686E-DF36-44D3-8EE1-152886CFD607}" srcOrd="2" destOrd="0" parTransId="{56A2C005-607F-4721-9A1F-52849272CC55}" sibTransId="{8E88E07C-14C3-416D-9208-B654C8391EAA}"/>
    <dgm:cxn modelId="{3FE2A1CC-E350-488B-9775-7F065A14B3A4}" srcId="{A70F41B5-D20C-4653-A50F-8FA121B19FCF}" destId="{BC0B96EF-7D7A-4525-8B34-3D0A7E10404B}" srcOrd="3" destOrd="0" parTransId="{922CE6FD-7696-434E-B3B5-B69DEF0B0474}" sibTransId="{E93C9652-B0F1-4DBA-A2A1-91F227CA86D6}"/>
    <dgm:cxn modelId="{540CBFDF-EFC5-4101-A6FD-CA9645808C82}" srcId="{A70F41B5-D20C-4653-A50F-8FA121B19FCF}" destId="{9C807562-05A1-43C3-A07F-B201F82032C4}" srcOrd="1" destOrd="0" parTransId="{80B1D1E8-F012-468D-8628-6F7D9B9CF50B}" sibTransId="{45144626-68C6-4B05-82F8-632FE6115381}"/>
    <dgm:cxn modelId="{51EDCAEB-40BC-4FF9-828E-21CD83F02E9F}" type="presOf" srcId="{80B1D1E8-F012-468D-8628-6F7D9B9CF50B}" destId="{DDD8B509-F194-4911-BBD9-059E9048B3DB}" srcOrd="0" destOrd="0" presId="urn:microsoft.com/office/officeart/2008/layout/HorizontalMultiLevelHierarchy"/>
    <dgm:cxn modelId="{51945664-6704-4224-BA7F-B55D25EE4F9E}" type="presParOf" srcId="{8CEAFB66-BE50-4867-B838-3A74AE0E8C67}" destId="{EE704B3E-9F6D-492F-83A5-4A2F4441C819}" srcOrd="0" destOrd="0" presId="urn:microsoft.com/office/officeart/2008/layout/HorizontalMultiLevelHierarchy"/>
    <dgm:cxn modelId="{9FD76D6B-DAEC-4EC0-8ADA-2D32E7329B32}" type="presParOf" srcId="{EE704B3E-9F6D-492F-83A5-4A2F4441C819}" destId="{31E6062A-B149-428A-9F95-82F84E0DFCD0}" srcOrd="0" destOrd="0" presId="urn:microsoft.com/office/officeart/2008/layout/HorizontalMultiLevelHierarchy"/>
    <dgm:cxn modelId="{64A73ED0-8679-40F1-99F4-5112B130FD73}" type="presParOf" srcId="{EE704B3E-9F6D-492F-83A5-4A2F4441C819}" destId="{1FAD32BD-D323-4952-9FA6-E877967E1C1B}" srcOrd="1" destOrd="0" presId="urn:microsoft.com/office/officeart/2008/layout/HorizontalMultiLevelHierarchy"/>
    <dgm:cxn modelId="{1F6393B4-226D-43C7-9D42-1D17CA573BBA}" type="presParOf" srcId="{1FAD32BD-D323-4952-9FA6-E877967E1C1B}" destId="{6FA24C38-E227-423E-8786-494B5189116F}" srcOrd="0" destOrd="0" presId="urn:microsoft.com/office/officeart/2008/layout/HorizontalMultiLevelHierarchy"/>
    <dgm:cxn modelId="{6A567547-5A66-4B83-806E-CA2461255249}" type="presParOf" srcId="{6FA24C38-E227-423E-8786-494B5189116F}" destId="{C01FC0C2-30ED-4982-B189-4FD7F5D2B778}" srcOrd="0" destOrd="0" presId="urn:microsoft.com/office/officeart/2008/layout/HorizontalMultiLevelHierarchy"/>
    <dgm:cxn modelId="{80D31AFC-3846-4713-9F02-AAAD6D44C8B5}" type="presParOf" srcId="{1FAD32BD-D323-4952-9FA6-E877967E1C1B}" destId="{0EAD5030-50FE-4345-8B21-0D12A305C0BA}" srcOrd="1" destOrd="0" presId="urn:microsoft.com/office/officeart/2008/layout/HorizontalMultiLevelHierarchy"/>
    <dgm:cxn modelId="{ACD4B0DC-6747-4BF3-AE1F-456F2B80DBCD}" type="presParOf" srcId="{0EAD5030-50FE-4345-8B21-0D12A305C0BA}" destId="{F91A71DB-D59A-487F-BC5C-4B55FC88B10E}" srcOrd="0" destOrd="0" presId="urn:microsoft.com/office/officeart/2008/layout/HorizontalMultiLevelHierarchy"/>
    <dgm:cxn modelId="{001BC22B-FE69-4EEB-9C05-5E353DAC53E7}" type="presParOf" srcId="{0EAD5030-50FE-4345-8B21-0D12A305C0BA}" destId="{B4E70A57-B162-4BA4-834D-273624891B0B}" srcOrd="1" destOrd="0" presId="urn:microsoft.com/office/officeart/2008/layout/HorizontalMultiLevelHierarchy"/>
    <dgm:cxn modelId="{FA70E81F-3F7D-4475-BDC7-C6C9573E0A42}" type="presParOf" srcId="{1FAD32BD-D323-4952-9FA6-E877967E1C1B}" destId="{DDD8B509-F194-4911-BBD9-059E9048B3DB}" srcOrd="2" destOrd="0" presId="urn:microsoft.com/office/officeart/2008/layout/HorizontalMultiLevelHierarchy"/>
    <dgm:cxn modelId="{AB446CB8-BA46-430D-BA62-87B17D9041C1}" type="presParOf" srcId="{DDD8B509-F194-4911-BBD9-059E9048B3DB}" destId="{1D650B39-A0FB-483B-A4CB-68B8A36A0326}" srcOrd="0" destOrd="0" presId="urn:microsoft.com/office/officeart/2008/layout/HorizontalMultiLevelHierarchy"/>
    <dgm:cxn modelId="{E100B8A5-A012-411F-ABD1-54CE210C8AEE}" type="presParOf" srcId="{1FAD32BD-D323-4952-9FA6-E877967E1C1B}" destId="{43EDA67A-1FCF-4BA7-AA59-627D18D6E49F}" srcOrd="3" destOrd="0" presId="urn:microsoft.com/office/officeart/2008/layout/HorizontalMultiLevelHierarchy"/>
    <dgm:cxn modelId="{440BDE52-2C3A-4183-BAD9-750306DA7B60}" type="presParOf" srcId="{43EDA67A-1FCF-4BA7-AA59-627D18D6E49F}" destId="{3FC44752-190A-4784-9F75-0EE593DEB270}" srcOrd="0" destOrd="0" presId="urn:microsoft.com/office/officeart/2008/layout/HorizontalMultiLevelHierarchy"/>
    <dgm:cxn modelId="{B3114A58-A221-4C0C-BB9E-3A82F3FA0C10}" type="presParOf" srcId="{43EDA67A-1FCF-4BA7-AA59-627D18D6E49F}" destId="{307803B1-9484-4E20-B0D3-E97154331354}" srcOrd="1" destOrd="0" presId="urn:microsoft.com/office/officeart/2008/layout/HorizontalMultiLevelHierarchy"/>
    <dgm:cxn modelId="{86113BC5-3F5A-439D-8A32-69C39AA85E5C}" type="presParOf" srcId="{1FAD32BD-D323-4952-9FA6-E877967E1C1B}" destId="{F0445CAD-626C-4D6A-95AE-08BFB3212107}" srcOrd="4" destOrd="0" presId="urn:microsoft.com/office/officeart/2008/layout/HorizontalMultiLevelHierarchy"/>
    <dgm:cxn modelId="{9834B4F7-F564-4F54-84B0-2AF91E86F1D6}" type="presParOf" srcId="{F0445CAD-626C-4D6A-95AE-08BFB3212107}" destId="{33721363-E705-4492-AC4C-7B2D2E24770C}" srcOrd="0" destOrd="0" presId="urn:microsoft.com/office/officeart/2008/layout/HorizontalMultiLevelHierarchy"/>
    <dgm:cxn modelId="{CC30FD2D-FA13-4B1C-AC91-BB91F259A767}" type="presParOf" srcId="{1FAD32BD-D323-4952-9FA6-E877967E1C1B}" destId="{31327FF1-BB14-4654-BB2A-EF31717DC10A}" srcOrd="5" destOrd="0" presId="urn:microsoft.com/office/officeart/2008/layout/HorizontalMultiLevelHierarchy"/>
    <dgm:cxn modelId="{2C4293A2-B9AE-4337-8AAD-03BCD002183E}" type="presParOf" srcId="{31327FF1-BB14-4654-BB2A-EF31717DC10A}" destId="{79F41A2B-2033-4095-AD85-33467AA4C8BD}" srcOrd="0" destOrd="0" presId="urn:microsoft.com/office/officeart/2008/layout/HorizontalMultiLevelHierarchy"/>
    <dgm:cxn modelId="{6EFDCE36-F623-40D2-8D53-749B06FFFE77}" type="presParOf" srcId="{31327FF1-BB14-4654-BB2A-EF31717DC10A}" destId="{78D248FD-48A5-4A50-97D1-5C8F9BF04A15}" srcOrd="1" destOrd="0" presId="urn:microsoft.com/office/officeart/2008/layout/HorizontalMultiLevelHierarchy"/>
    <dgm:cxn modelId="{B177B027-CFDC-4491-911E-BFB469F6D7F2}" type="presParOf" srcId="{1FAD32BD-D323-4952-9FA6-E877967E1C1B}" destId="{A94F3F66-293D-4C51-9CB9-59B95046A8E3}" srcOrd="6" destOrd="0" presId="urn:microsoft.com/office/officeart/2008/layout/HorizontalMultiLevelHierarchy"/>
    <dgm:cxn modelId="{FC484087-2699-43AB-A913-9314D622651D}" type="presParOf" srcId="{A94F3F66-293D-4C51-9CB9-59B95046A8E3}" destId="{71733844-01AF-4A85-A7EF-B042613CEEA7}" srcOrd="0" destOrd="0" presId="urn:microsoft.com/office/officeart/2008/layout/HorizontalMultiLevelHierarchy"/>
    <dgm:cxn modelId="{4D8BCA8B-C33F-4F65-88BA-8B083F64A4C4}" type="presParOf" srcId="{1FAD32BD-D323-4952-9FA6-E877967E1C1B}" destId="{9FF9756A-0FE8-4D9E-8B27-CF3E3AFE62A2}" srcOrd="7" destOrd="0" presId="urn:microsoft.com/office/officeart/2008/layout/HorizontalMultiLevelHierarchy"/>
    <dgm:cxn modelId="{9C271D54-4B30-47E9-BBD4-442F8549E653}" type="presParOf" srcId="{9FF9756A-0FE8-4D9E-8B27-CF3E3AFE62A2}" destId="{11899D46-FF52-41BE-B70A-17F1747E688F}" srcOrd="0" destOrd="0" presId="urn:microsoft.com/office/officeart/2008/layout/HorizontalMultiLevelHierarchy"/>
    <dgm:cxn modelId="{7C87FDDE-45D6-4D9A-8C75-BF0AA4321E22}" type="presParOf" srcId="{9FF9756A-0FE8-4D9E-8B27-CF3E3AFE62A2}" destId="{95D94D38-14DD-42B2-9E6C-B80571ED53BC}"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4F3F66-293D-4C51-9CB9-59B95046A8E3}">
      <dsp:nvSpPr>
        <dsp:cNvPr id="0" name=""/>
        <dsp:cNvSpPr/>
      </dsp:nvSpPr>
      <dsp:spPr>
        <a:xfrm>
          <a:off x="1453639" y="2032000"/>
          <a:ext cx="382496" cy="1738159"/>
        </a:xfrm>
        <a:custGeom>
          <a:avLst/>
          <a:gdLst/>
          <a:ahLst/>
          <a:cxnLst/>
          <a:rect l="0" t="0" r="0" b="0"/>
          <a:pathLst>
            <a:path>
              <a:moveTo>
                <a:pt x="0" y="0"/>
              </a:moveTo>
              <a:lnTo>
                <a:pt x="191248" y="0"/>
              </a:lnTo>
              <a:lnTo>
                <a:pt x="191248" y="1738159"/>
              </a:lnTo>
              <a:lnTo>
                <a:pt x="382496" y="173815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it-IT" sz="600" kern="1200"/>
        </a:p>
      </dsp:txBody>
      <dsp:txXfrm>
        <a:off x="1600394" y="2856586"/>
        <a:ext cx="88987" cy="88987"/>
      </dsp:txXfrm>
    </dsp:sp>
    <dsp:sp modelId="{F0445CAD-626C-4D6A-95AE-08BFB3212107}">
      <dsp:nvSpPr>
        <dsp:cNvPr id="0" name=""/>
        <dsp:cNvSpPr/>
      </dsp:nvSpPr>
      <dsp:spPr>
        <a:xfrm>
          <a:off x="1453639" y="2032000"/>
          <a:ext cx="382496" cy="1009316"/>
        </a:xfrm>
        <a:custGeom>
          <a:avLst/>
          <a:gdLst/>
          <a:ahLst/>
          <a:cxnLst/>
          <a:rect l="0" t="0" r="0" b="0"/>
          <a:pathLst>
            <a:path>
              <a:moveTo>
                <a:pt x="0" y="0"/>
              </a:moveTo>
              <a:lnTo>
                <a:pt x="191248" y="0"/>
              </a:lnTo>
              <a:lnTo>
                <a:pt x="191248" y="1009316"/>
              </a:lnTo>
              <a:lnTo>
                <a:pt x="382496" y="100931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1617904" y="2509674"/>
        <a:ext cx="53968" cy="53968"/>
      </dsp:txXfrm>
    </dsp:sp>
    <dsp:sp modelId="{DDD8B509-F194-4911-BBD9-059E9048B3DB}">
      <dsp:nvSpPr>
        <dsp:cNvPr id="0" name=""/>
        <dsp:cNvSpPr/>
      </dsp:nvSpPr>
      <dsp:spPr>
        <a:xfrm>
          <a:off x="1453639" y="1986280"/>
          <a:ext cx="382496" cy="91440"/>
        </a:xfrm>
        <a:custGeom>
          <a:avLst/>
          <a:gdLst/>
          <a:ahLst/>
          <a:cxnLst/>
          <a:rect l="0" t="0" r="0" b="0"/>
          <a:pathLst>
            <a:path>
              <a:moveTo>
                <a:pt x="0" y="45720"/>
              </a:moveTo>
              <a:lnTo>
                <a:pt x="191248" y="45720"/>
              </a:lnTo>
              <a:lnTo>
                <a:pt x="191248" y="75544"/>
              </a:lnTo>
              <a:lnTo>
                <a:pt x="382496" y="7554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1635296" y="2022408"/>
        <a:ext cx="19182" cy="19182"/>
      </dsp:txXfrm>
    </dsp:sp>
    <dsp:sp modelId="{6FA24C38-E227-423E-8786-494B5189116F}">
      <dsp:nvSpPr>
        <dsp:cNvPr id="0" name=""/>
        <dsp:cNvSpPr/>
      </dsp:nvSpPr>
      <dsp:spPr>
        <a:xfrm>
          <a:off x="1453639" y="688086"/>
          <a:ext cx="382496" cy="1343913"/>
        </a:xfrm>
        <a:custGeom>
          <a:avLst/>
          <a:gdLst/>
          <a:ahLst/>
          <a:cxnLst/>
          <a:rect l="0" t="0" r="0" b="0"/>
          <a:pathLst>
            <a:path>
              <a:moveTo>
                <a:pt x="0" y="1343913"/>
              </a:moveTo>
              <a:lnTo>
                <a:pt x="191248" y="1343913"/>
              </a:lnTo>
              <a:lnTo>
                <a:pt x="191248" y="0"/>
              </a:lnTo>
              <a:lnTo>
                <a:pt x="382496" y="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1609956" y="1325111"/>
        <a:ext cx="69864" cy="69864"/>
      </dsp:txXfrm>
    </dsp:sp>
    <dsp:sp modelId="{31E6062A-B149-428A-9F95-82F84E0DFCD0}">
      <dsp:nvSpPr>
        <dsp:cNvPr id="0" name=""/>
        <dsp:cNvSpPr/>
      </dsp:nvSpPr>
      <dsp:spPr>
        <a:xfrm rot="16200000">
          <a:off x="-1106967" y="1348616"/>
          <a:ext cx="3754446" cy="13667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it-IT" sz="3200" kern="1200" dirty="0"/>
            <a:t>Dolo /Colpa</a:t>
          </a:r>
        </a:p>
      </dsp:txBody>
      <dsp:txXfrm>
        <a:off x="-1106967" y="1348616"/>
        <a:ext cx="3754446" cy="1366767"/>
      </dsp:txXfrm>
    </dsp:sp>
    <dsp:sp modelId="{F91A71DB-D59A-487F-BC5C-4B55FC88B10E}">
      <dsp:nvSpPr>
        <dsp:cNvPr id="0" name=""/>
        <dsp:cNvSpPr/>
      </dsp:nvSpPr>
      <dsp:spPr>
        <a:xfrm>
          <a:off x="1836136" y="2303"/>
          <a:ext cx="2560739" cy="1371565"/>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t-IT" sz="2400" kern="1200" dirty="0"/>
            <a:t>Rispetto delle norme civilistiche</a:t>
          </a:r>
        </a:p>
      </dsp:txBody>
      <dsp:txXfrm>
        <a:off x="1836136" y="2303"/>
        <a:ext cx="2560739" cy="1371565"/>
      </dsp:txXfrm>
    </dsp:sp>
    <dsp:sp modelId="{3FC44752-190A-4784-9F75-0EE593DEB270}">
      <dsp:nvSpPr>
        <dsp:cNvPr id="0" name=""/>
        <dsp:cNvSpPr/>
      </dsp:nvSpPr>
      <dsp:spPr>
        <a:xfrm>
          <a:off x="1836136" y="1519637"/>
          <a:ext cx="3208995" cy="108437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it-IT" sz="2300" kern="1200" dirty="0"/>
            <a:t>Rispetto dei principi contabili</a:t>
          </a:r>
        </a:p>
      </dsp:txBody>
      <dsp:txXfrm>
        <a:off x="1836136" y="1519637"/>
        <a:ext cx="3208995" cy="1084372"/>
      </dsp:txXfrm>
    </dsp:sp>
    <dsp:sp modelId="{79F41A2B-2033-4095-AD85-33467AA4C8BD}">
      <dsp:nvSpPr>
        <dsp:cNvPr id="0" name=""/>
        <dsp:cNvSpPr/>
      </dsp:nvSpPr>
      <dsp:spPr>
        <a:xfrm>
          <a:off x="1836136" y="2749779"/>
          <a:ext cx="5517306" cy="58307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it-IT" sz="2300" kern="1200" dirty="0"/>
            <a:t>Rispetto delle norme di comportamento</a:t>
          </a:r>
        </a:p>
      </dsp:txBody>
      <dsp:txXfrm>
        <a:off x="1836136" y="2749779"/>
        <a:ext cx="5517306" cy="583074"/>
      </dsp:txXfrm>
    </dsp:sp>
    <dsp:sp modelId="{11899D46-FF52-41BE-B70A-17F1747E688F}">
      <dsp:nvSpPr>
        <dsp:cNvPr id="0" name=""/>
        <dsp:cNvSpPr/>
      </dsp:nvSpPr>
      <dsp:spPr>
        <a:xfrm>
          <a:off x="1836136" y="3478622"/>
          <a:ext cx="5944937" cy="58307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t-IT" sz="2400" kern="1200" dirty="0"/>
            <a:t>Chiarimenti nella nota integrativa</a:t>
          </a:r>
        </a:p>
      </dsp:txBody>
      <dsp:txXfrm>
        <a:off x="1836136" y="3478622"/>
        <a:ext cx="5944937" cy="583074"/>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1BB043-A8CB-4235-865D-F4FB950E9A83}" type="datetimeFigureOut">
              <a:rPr lang="it-IT" smtClean="0"/>
              <a:t>27/01/2021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A22B00-BB66-4484-9C57-2E7658319A97}" type="slidenum">
              <a:rPr lang="it-IT" smtClean="0"/>
              <a:t>‹N›</a:t>
            </a:fld>
            <a:endParaRPr lang="it-IT"/>
          </a:p>
        </p:txBody>
      </p:sp>
    </p:spTree>
    <p:extLst>
      <p:ext uri="{BB962C8B-B14F-4D97-AF65-F5344CB8AC3E}">
        <p14:creationId xmlns:p14="http://schemas.microsoft.com/office/powerpoint/2010/main" val="1476985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16C5678-EE20-4FA5-88E2-6E0BD67A2E26}" type="datetime1">
              <a:rPr lang="en-US" smtClean="0"/>
              <a:t>1/27/2021</a:t>
            </a:fld>
            <a:endParaRPr lang="en-US" dirty="0"/>
          </a:p>
        </p:txBody>
      </p:sp>
      <p:sp>
        <p:nvSpPr>
          <p:cNvPr id="5" name="Segnaposto piè di pagina 4"/>
          <p:cNvSpPr>
            <a:spLocks noGrp="1"/>
          </p:cNvSpPr>
          <p:nvPr>
            <p:ph type="ftr" sz="quarter" idx="11"/>
          </p:nvPr>
        </p:nvSpPr>
        <p:spPr/>
        <p:txBody>
          <a:bodyPr/>
          <a:lstStyle/>
          <a:p>
            <a:r>
              <a:rPr lang="en-US"/>
              <a:t>Footer Text</a:t>
            </a:r>
            <a:endParaRPr lang="en-US" dirty="0"/>
          </a:p>
        </p:txBody>
      </p:sp>
      <p:sp>
        <p:nvSpPr>
          <p:cNvPr id="6" name="Segnaposto numero diapositiva 5"/>
          <p:cNvSpPr>
            <a:spLocks noGrp="1"/>
          </p:cNvSpPr>
          <p:nvPr>
            <p:ph type="sldNum" sz="quarter" idx="12"/>
          </p:nvPr>
        </p:nvSpPr>
        <p:spPr/>
        <p:txBody>
          <a:bodyPr/>
          <a:lstStyle/>
          <a:p>
            <a:fld id="{BA9B540C-44DA-4F69-89C9-7C84606640D3}" type="slidenum">
              <a:rPr lang="en-US" smtClean="0"/>
              <a:pPr/>
              <a:t>‹N›</a:t>
            </a:fld>
            <a:endParaRPr lang="en-US" dirty="0"/>
          </a:p>
        </p:txBody>
      </p:sp>
    </p:spTree>
    <p:extLst>
      <p:ext uri="{BB962C8B-B14F-4D97-AF65-F5344CB8AC3E}">
        <p14:creationId xmlns:p14="http://schemas.microsoft.com/office/powerpoint/2010/main" val="799429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A051B39-B140-43FE-96DB-472A2B59CE7C}" type="datetime1">
              <a:rPr lang="en-US" smtClean="0"/>
              <a:t>1/27/2021</a:t>
            </a:fld>
            <a:endParaRPr lang="en-US"/>
          </a:p>
        </p:txBody>
      </p:sp>
      <p:sp>
        <p:nvSpPr>
          <p:cNvPr id="5" name="Segnaposto piè di pagina 4"/>
          <p:cNvSpPr>
            <a:spLocks noGrp="1"/>
          </p:cNvSpPr>
          <p:nvPr>
            <p:ph type="ftr" sz="quarter" idx="11"/>
          </p:nvPr>
        </p:nvSpPr>
        <p:spPr/>
        <p:txBody>
          <a:bodyPr/>
          <a:lstStyle/>
          <a:p>
            <a:r>
              <a:rPr lang="en-US"/>
              <a:t>Footer Text</a:t>
            </a:r>
          </a:p>
        </p:txBody>
      </p:sp>
      <p:sp>
        <p:nvSpPr>
          <p:cNvPr id="6" name="Segnaposto numero diapositiva 5"/>
          <p:cNvSpPr>
            <a:spLocks noGrp="1"/>
          </p:cNvSpPr>
          <p:nvPr>
            <p:ph type="sldNum" sz="quarter" idx="12"/>
          </p:nvPr>
        </p:nvSpPr>
        <p:spPr/>
        <p:txBody>
          <a:bodyPr/>
          <a:lstStyle/>
          <a:p>
            <a:fld id="{BA9B540C-44DA-4F69-89C9-7C84606640D3}" type="slidenum">
              <a:rPr lang="en-US" smtClean="0"/>
              <a:pPr/>
              <a:t>‹N›</a:t>
            </a:fld>
            <a:endParaRPr lang="en-US"/>
          </a:p>
        </p:txBody>
      </p:sp>
    </p:spTree>
    <p:extLst>
      <p:ext uri="{BB962C8B-B14F-4D97-AF65-F5344CB8AC3E}">
        <p14:creationId xmlns:p14="http://schemas.microsoft.com/office/powerpoint/2010/main" val="1029172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0C4986D-6BE9-4264-908F-02DB36FD8D6C}" type="datetime1">
              <a:rPr lang="en-US" smtClean="0"/>
              <a:t>1/27/2021</a:t>
            </a:fld>
            <a:endParaRPr lang="en-US" dirty="0"/>
          </a:p>
        </p:txBody>
      </p:sp>
      <p:sp>
        <p:nvSpPr>
          <p:cNvPr id="5" name="Segnaposto piè di pagina 4"/>
          <p:cNvSpPr>
            <a:spLocks noGrp="1"/>
          </p:cNvSpPr>
          <p:nvPr>
            <p:ph type="ftr" sz="quarter" idx="11"/>
          </p:nvPr>
        </p:nvSpPr>
        <p:spPr/>
        <p:txBody>
          <a:bodyPr/>
          <a:lstStyle/>
          <a:p>
            <a:r>
              <a:rPr lang="en-US"/>
              <a:t>Footer Text</a:t>
            </a:r>
            <a:endParaRPr lang="en-US" dirty="0"/>
          </a:p>
        </p:txBody>
      </p:sp>
      <p:sp>
        <p:nvSpPr>
          <p:cNvPr id="6" name="Segnaposto numero diapositiva 5"/>
          <p:cNvSpPr>
            <a:spLocks noGrp="1"/>
          </p:cNvSpPr>
          <p:nvPr>
            <p:ph type="sldNum" sz="quarter" idx="12"/>
          </p:nvPr>
        </p:nvSpPr>
        <p:spPr/>
        <p:txBody>
          <a:bodyPr/>
          <a:lstStyle/>
          <a:p>
            <a:fld id="{BA9B540C-44DA-4F69-89C9-7C84606640D3}" type="slidenum">
              <a:rPr lang="en-US" smtClean="0"/>
              <a:pPr/>
              <a:t>‹N›</a:t>
            </a:fld>
            <a:endParaRPr lang="en-US" dirty="0"/>
          </a:p>
        </p:txBody>
      </p:sp>
    </p:spTree>
    <p:extLst>
      <p:ext uri="{BB962C8B-B14F-4D97-AF65-F5344CB8AC3E}">
        <p14:creationId xmlns:p14="http://schemas.microsoft.com/office/powerpoint/2010/main" val="3286458475"/>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11D738E-8962-435F-8C43-147B8DD7E819}" type="datetime1">
              <a:rPr lang="en-US" smtClean="0"/>
              <a:t>1/27/2021</a:t>
            </a:fld>
            <a:endParaRPr lang="en-US"/>
          </a:p>
        </p:txBody>
      </p:sp>
      <p:sp>
        <p:nvSpPr>
          <p:cNvPr id="5" name="Segnaposto piè di pagina 4"/>
          <p:cNvSpPr>
            <a:spLocks noGrp="1"/>
          </p:cNvSpPr>
          <p:nvPr>
            <p:ph type="ftr" sz="quarter" idx="11"/>
          </p:nvPr>
        </p:nvSpPr>
        <p:spPr/>
        <p:txBody>
          <a:bodyPr/>
          <a:lstStyle/>
          <a:p>
            <a:r>
              <a:rPr lang="en-US"/>
              <a:t>Footer Text</a:t>
            </a:r>
          </a:p>
        </p:txBody>
      </p:sp>
      <p:sp>
        <p:nvSpPr>
          <p:cNvPr id="6" name="Segnaposto numero diapositiva 5"/>
          <p:cNvSpPr>
            <a:spLocks noGrp="1"/>
          </p:cNvSpPr>
          <p:nvPr>
            <p:ph type="sldNum" sz="quarter" idx="12"/>
          </p:nvPr>
        </p:nvSpPr>
        <p:spPr/>
        <p:txBody>
          <a:bodyPr/>
          <a:lstStyle/>
          <a:p>
            <a:fld id="{BA9B540C-44DA-4F69-89C9-7C84606640D3}" type="slidenum">
              <a:rPr lang="en-US" smtClean="0"/>
              <a:pPr/>
              <a:t>‹N›</a:t>
            </a:fld>
            <a:endParaRPr lang="en-US"/>
          </a:p>
        </p:txBody>
      </p:sp>
    </p:spTree>
    <p:extLst>
      <p:ext uri="{BB962C8B-B14F-4D97-AF65-F5344CB8AC3E}">
        <p14:creationId xmlns:p14="http://schemas.microsoft.com/office/powerpoint/2010/main" val="1903650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09CAEA93-55E7-4DA9-90C2-089A26EEFEC4}" type="datetime1">
              <a:rPr lang="en-US" smtClean="0"/>
              <a:t>1/27/2021</a:t>
            </a:fld>
            <a:endParaRPr lang="en-US"/>
          </a:p>
        </p:txBody>
      </p:sp>
      <p:sp>
        <p:nvSpPr>
          <p:cNvPr id="5" name="Segnaposto piè di pagina 4"/>
          <p:cNvSpPr>
            <a:spLocks noGrp="1"/>
          </p:cNvSpPr>
          <p:nvPr>
            <p:ph type="ftr" sz="quarter" idx="11"/>
          </p:nvPr>
        </p:nvSpPr>
        <p:spPr/>
        <p:txBody>
          <a:bodyPr/>
          <a:lstStyle/>
          <a:p>
            <a:r>
              <a:rPr lang="en-US"/>
              <a:t>Footer Text</a:t>
            </a:r>
          </a:p>
        </p:txBody>
      </p:sp>
      <p:sp>
        <p:nvSpPr>
          <p:cNvPr id="6" name="Segnaposto numero diapositiva 5"/>
          <p:cNvSpPr>
            <a:spLocks noGrp="1"/>
          </p:cNvSpPr>
          <p:nvPr>
            <p:ph type="sldNum" sz="quarter" idx="12"/>
          </p:nvPr>
        </p:nvSpPr>
        <p:spPr/>
        <p:txBody>
          <a:bodyPr/>
          <a:lstStyle/>
          <a:p>
            <a:fld id="{BA9B540C-44DA-4F69-89C9-7C84606640D3}" type="slidenum">
              <a:rPr lang="en-US" smtClean="0"/>
              <a:pPr/>
              <a:t>‹N›</a:t>
            </a:fld>
            <a:endParaRPr lang="en-US"/>
          </a:p>
        </p:txBody>
      </p:sp>
    </p:spTree>
    <p:extLst>
      <p:ext uri="{BB962C8B-B14F-4D97-AF65-F5344CB8AC3E}">
        <p14:creationId xmlns:p14="http://schemas.microsoft.com/office/powerpoint/2010/main" val="332333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E34CF3C7-6809-4F39-BD67-A75817BDDE0A}" type="datetime1">
              <a:rPr lang="en-US" smtClean="0"/>
              <a:t>1/27/2021</a:t>
            </a:fld>
            <a:endParaRPr lang="en-US"/>
          </a:p>
        </p:txBody>
      </p:sp>
      <p:sp>
        <p:nvSpPr>
          <p:cNvPr id="6" name="Segnaposto piè di pagina 5"/>
          <p:cNvSpPr>
            <a:spLocks noGrp="1"/>
          </p:cNvSpPr>
          <p:nvPr>
            <p:ph type="ftr" sz="quarter" idx="11"/>
          </p:nvPr>
        </p:nvSpPr>
        <p:spPr/>
        <p:txBody>
          <a:bodyPr/>
          <a:lstStyle/>
          <a:p>
            <a:r>
              <a:rPr lang="en-US"/>
              <a:t>Footer Text</a:t>
            </a:r>
          </a:p>
        </p:txBody>
      </p:sp>
      <p:sp>
        <p:nvSpPr>
          <p:cNvPr id="7" name="Segnaposto numero diapositiva 6"/>
          <p:cNvSpPr>
            <a:spLocks noGrp="1"/>
          </p:cNvSpPr>
          <p:nvPr>
            <p:ph type="sldNum" sz="quarter" idx="12"/>
          </p:nvPr>
        </p:nvSpPr>
        <p:spPr/>
        <p:txBody>
          <a:bodyPr/>
          <a:lstStyle/>
          <a:p>
            <a:fld id="{BA9B540C-44DA-4F69-89C9-7C84606640D3}" type="slidenum">
              <a:rPr lang="en-US" smtClean="0"/>
              <a:pPr/>
              <a:t>‹N›</a:t>
            </a:fld>
            <a:endParaRPr lang="en-US"/>
          </a:p>
        </p:txBody>
      </p:sp>
    </p:spTree>
    <p:extLst>
      <p:ext uri="{BB962C8B-B14F-4D97-AF65-F5344CB8AC3E}">
        <p14:creationId xmlns:p14="http://schemas.microsoft.com/office/powerpoint/2010/main" val="58120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7EAEB24-CE78-465C-A726-91D0868FA48F}" type="datetime1">
              <a:rPr lang="en-US" smtClean="0"/>
              <a:t>1/27/2021</a:t>
            </a:fld>
            <a:endParaRPr lang="en-US"/>
          </a:p>
        </p:txBody>
      </p:sp>
      <p:sp>
        <p:nvSpPr>
          <p:cNvPr id="8" name="Segnaposto piè di pagina 7"/>
          <p:cNvSpPr>
            <a:spLocks noGrp="1"/>
          </p:cNvSpPr>
          <p:nvPr>
            <p:ph type="ftr" sz="quarter" idx="11"/>
          </p:nvPr>
        </p:nvSpPr>
        <p:spPr/>
        <p:txBody>
          <a:bodyPr/>
          <a:lstStyle/>
          <a:p>
            <a:r>
              <a:rPr lang="en-US"/>
              <a:t>Footer Text</a:t>
            </a:r>
          </a:p>
        </p:txBody>
      </p:sp>
      <p:sp>
        <p:nvSpPr>
          <p:cNvPr id="9" name="Segnaposto numero diapositiva 8"/>
          <p:cNvSpPr>
            <a:spLocks noGrp="1"/>
          </p:cNvSpPr>
          <p:nvPr>
            <p:ph type="sldNum" sz="quarter" idx="12"/>
          </p:nvPr>
        </p:nvSpPr>
        <p:spPr/>
        <p:txBody>
          <a:bodyPr/>
          <a:lstStyle/>
          <a:p>
            <a:fld id="{BA9B540C-44DA-4F69-89C9-7C84606640D3}" type="slidenum">
              <a:rPr lang="en-US" smtClean="0"/>
              <a:pPr/>
              <a:t>‹N›</a:t>
            </a:fld>
            <a:endParaRPr lang="en-US"/>
          </a:p>
        </p:txBody>
      </p:sp>
    </p:spTree>
    <p:extLst>
      <p:ext uri="{BB962C8B-B14F-4D97-AF65-F5344CB8AC3E}">
        <p14:creationId xmlns:p14="http://schemas.microsoft.com/office/powerpoint/2010/main" val="284999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0BAADF0-1749-4E8B-9691-B44A5F8C0895}" type="datetime1">
              <a:rPr lang="en-US" smtClean="0"/>
              <a:t>1/27/2021</a:t>
            </a:fld>
            <a:endParaRPr lang="en-US"/>
          </a:p>
        </p:txBody>
      </p:sp>
      <p:sp>
        <p:nvSpPr>
          <p:cNvPr id="4" name="Segnaposto piè di pagina 3"/>
          <p:cNvSpPr>
            <a:spLocks noGrp="1"/>
          </p:cNvSpPr>
          <p:nvPr>
            <p:ph type="ftr" sz="quarter" idx="11"/>
          </p:nvPr>
        </p:nvSpPr>
        <p:spPr/>
        <p:txBody>
          <a:bodyPr/>
          <a:lstStyle/>
          <a:p>
            <a:r>
              <a:rPr lang="en-US"/>
              <a:t>Footer Text</a:t>
            </a:r>
          </a:p>
        </p:txBody>
      </p:sp>
      <p:sp>
        <p:nvSpPr>
          <p:cNvPr id="5" name="Segnaposto numero diapositiva 4"/>
          <p:cNvSpPr>
            <a:spLocks noGrp="1"/>
          </p:cNvSpPr>
          <p:nvPr>
            <p:ph type="sldNum" sz="quarter" idx="12"/>
          </p:nvPr>
        </p:nvSpPr>
        <p:spPr/>
        <p:txBody>
          <a:bodyPr/>
          <a:lstStyle/>
          <a:p>
            <a:fld id="{BA9B540C-44DA-4F69-89C9-7C84606640D3}" type="slidenum">
              <a:rPr lang="en-US" smtClean="0"/>
              <a:pPr/>
              <a:t>‹N›</a:t>
            </a:fld>
            <a:endParaRPr lang="en-US"/>
          </a:p>
        </p:txBody>
      </p:sp>
    </p:spTree>
    <p:extLst>
      <p:ext uri="{BB962C8B-B14F-4D97-AF65-F5344CB8AC3E}">
        <p14:creationId xmlns:p14="http://schemas.microsoft.com/office/powerpoint/2010/main" val="4117370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8AF628A-A867-4937-BBE5-207DB6F9C51A}" type="datetime1">
              <a:rPr lang="en-US" smtClean="0"/>
              <a:t>1/27/2021</a:t>
            </a:fld>
            <a:endParaRPr lang="en-US"/>
          </a:p>
        </p:txBody>
      </p:sp>
      <p:sp>
        <p:nvSpPr>
          <p:cNvPr id="3" name="Segnaposto piè di pagina 2"/>
          <p:cNvSpPr>
            <a:spLocks noGrp="1"/>
          </p:cNvSpPr>
          <p:nvPr>
            <p:ph type="ftr" sz="quarter" idx="11"/>
          </p:nvPr>
        </p:nvSpPr>
        <p:spPr/>
        <p:txBody>
          <a:bodyPr/>
          <a:lstStyle/>
          <a:p>
            <a:r>
              <a:rPr lang="en-US"/>
              <a:t>Footer Text</a:t>
            </a:r>
          </a:p>
        </p:txBody>
      </p:sp>
      <p:sp>
        <p:nvSpPr>
          <p:cNvPr id="4" name="Segnaposto numero diapositiva 3"/>
          <p:cNvSpPr>
            <a:spLocks noGrp="1"/>
          </p:cNvSpPr>
          <p:nvPr>
            <p:ph type="sldNum" sz="quarter" idx="12"/>
          </p:nvPr>
        </p:nvSpPr>
        <p:spPr/>
        <p:txBody>
          <a:bodyPr/>
          <a:lstStyle/>
          <a:p>
            <a:fld id="{BA9B540C-44DA-4F69-89C9-7C84606640D3}" type="slidenum">
              <a:rPr lang="en-US" smtClean="0"/>
              <a:pPr/>
              <a:t>‹N›</a:t>
            </a:fld>
            <a:endParaRPr lang="en-US"/>
          </a:p>
        </p:txBody>
      </p:sp>
    </p:spTree>
    <p:extLst>
      <p:ext uri="{BB962C8B-B14F-4D97-AF65-F5344CB8AC3E}">
        <p14:creationId xmlns:p14="http://schemas.microsoft.com/office/powerpoint/2010/main" val="1414459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118BBB94-68E6-4675-A946-F1C5994EDBD7}" type="datetime1">
              <a:rPr lang="en-US" smtClean="0"/>
              <a:t>1/27/2021</a:t>
            </a:fld>
            <a:endParaRPr lang="en-US"/>
          </a:p>
        </p:txBody>
      </p:sp>
      <p:sp>
        <p:nvSpPr>
          <p:cNvPr id="6" name="Segnaposto piè di pagina 5"/>
          <p:cNvSpPr>
            <a:spLocks noGrp="1"/>
          </p:cNvSpPr>
          <p:nvPr>
            <p:ph type="ftr" sz="quarter" idx="11"/>
          </p:nvPr>
        </p:nvSpPr>
        <p:spPr/>
        <p:txBody>
          <a:bodyPr/>
          <a:lstStyle/>
          <a:p>
            <a:r>
              <a:rPr lang="en-US"/>
              <a:t>Footer Text</a:t>
            </a:r>
          </a:p>
        </p:txBody>
      </p:sp>
      <p:sp>
        <p:nvSpPr>
          <p:cNvPr id="7" name="Segnaposto numero diapositiva 6"/>
          <p:cNvSpPr>
            <a:spLocks noGrp="1"/>
          </p:cNvSpPr>
          <p:nvPr>
            <p:ph type="sldNum" sz="quarter" idx="12"/>
          </p:nvPr>
        </p:nvSpPr>
        <p:spPr/>
        <p:txBody>
          <a:bodyPr/>
          <a:lstStyle/>
          <a:p>
            <a:fld id="{BA9B540C-44DA-4F69-89C9-7C84606640D3}" type="slidenum">
              <a:rPr lang="en-US" smtClean="0"/>
              <a:pPr/>
              <a:t>‹N›</a:t>
            </a:fld>
            <a:endParaRPr lang="en-US"/>
          </a:p>
        </p:txBody>
      </p:sp>
    </p:spTree>
    <p:extLst>
      <p:ext uri="{BB962C8B-B14F-4D97-AF65-F5344CB8AC3E}">
        <p14:creationId xmlns:p14="http://schemas.microsoft.com/office/powerpoint/2010/main" val="3133714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C3B8377-21E3-4835-B75D-4E2847E2750F}" type="datetime1">
              <a:rPr lang="en-US" smtClean="0"/>
              <a:t>1/27/2021</a:t>
            </a:fld>
            <a:endParaRPr lang="en-US"/>
          </a:p>
        </p:txBody>
      </p:sp>
      <p:sp>
        <p:nvSpPr>
          <p:cNvPr id="6" name="Segnaposto piè di pagina 5"/>
          <p:cNvSpPr>
            <a:spLocks noGrp="1"/>
          </p:cNvSpPr>
          <p:nvPr>
            <p:ph type="ftr" sz="quarter" idx="11"/>
          </p:nvPr>
        </p:nvSpPr>
        <p:spPr/>
        <p:txBody>
          <a:bodyPr/>
          <a:lstStyle/>
          <a:p>
            <a:r>
              <a:rPr lang="en-US"/>
              <a:t>Footer Text</a:t>
            </a:r>
          </a:p>
        </p:txBody>
      </p:sp>
      <p:sp>
        <p:nvSpPr>
          <p:cNvPr id="7" name="Segnaposto numero diapositiva 6"/>
          <p:cNvSpPr>
            <a:spLocks noGrp="1"/>
          </p:cNvSpPr>
          <p:nvPr>
            <p:ph type="sldNum" sz="quarter" idx="12"/>
          </p:nvPr>
        </p:nvSpPr>
        <p:spPr/>
        <p:txBody>
          <a:bodyPr/>
          <a:lstStyle/>
          <a:p>
            <a:fld id="{BA9B540C-44DA-4F69-89C9-7C84606640D3}" type="slidenum">
              <a:rPr lang="en-US" smtClean="0"/>
              <a:pPr/>
              <a:t>‹N›</a:t>
            </a:fld>
            <a:endParaRPr lang="en-US"/>
          </a:p>
        </p:txBody>
      </p:sp>
    </p:spTree>
    <p:extLst>
      <p:ext uri="{BB962C8B-B14F-4D97-AF65-F5344CB8AC3E}">
        <p14:creationId xmlns:p14="http://schemas.microsoft.com/office/powerpoint/2010/main" val="635557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chemeClr val="accent1">
                <a:tint val="66000"/>
                <a:satMod val="160000"/>
                <a:lumMod val="1000"/>
                <a:lumOff val="99000"/>
                <a:alpha val="83000"/>
              </a:schemeClr>
            </a:gs>
            <a:gs pos="94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4986D-6BE9-4264-908F-02DB36FD8D6C}" type="datetime1">
              <a:rPr lang="en-US" smtClean="0"/>
              <a:t>1/27/2021</a:t>
            </a:fld>
            <a:endParaRPr lang="en-US"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a:t>
            </a:r>
            <a:endParaRPr lang="en-US"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B540C-44DA-4F69-89C9-7C84606640D3}" type="slidenum">
              <a:rPr lang="en-US" smtClean="0"/>
              <a:pPr/>
              <a:t>‹N›</a:t>
            </a:fld>
            <a:endParaRPr lang="en-US" dirty="0"/>
          </a:p>
        </p:txBody>
      </p:sp>
    </p:spTree>
    <p:extLst>
      <p:ext uri="{BB962C8B-B14F-4D97-AF65-F5344CB8AC3E}">
        <p14:creationId xmlns:p14="http://schemas.microsoft.com/office/powerpoint/2010/main" val="1827726888"/>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340768"/>
            <a:ext cx="7974260" cy="1044864"/>
          </a:xfrm>
        </p:spPr>
        <p:txBody>
          <a:bodyPr>
            <a:normAutofit/>
          </a:bodyPr>
          <a:lstStyle/>
          <a:p>
            <a:r>
              <a:rPr lang="it-IT" sz="2000" b="1" dirty="0">
                <a:solidFill>
                  <a:srgbClr val="C00000"/>
                </a:solidFill>
                <a:latin typeface="+mn-lt"/>
              </a:rPr>
              <a:t>IL BILANCIO ILLUSTRATO AGLI AVVOCATI DAI COMMERCIALISTI</a:t>
            </a:r>
            <a:br>
              <a:rPr lang="it-IT" sz="2000" b="1" dirty="0">
                <a:solidFill>
                  <a:srgbClr val="C00000"/>
                </a:solidFill>
                <a:latin typeface="+mn-lt"/>
              </a:rPr>
            </a:br>
            <a:endParaRPr lang="it-IT" sz="2000" b="1" dirty="0">
              <a:solidFill>
                <a:srgbClr val="C00000"/>
              </a:solidFill>
              <a:latin typeface="+mn-lt"/>
            </a:endParaRPr>
          </a:p>
        </p:txBody>
      </p:sp>
      <p:sp>
        <p:nvSpPr>
          <p:cNvPr id="3" name="Sottotitolo 2"/>
          <p:cNvSpPr>
            <a:spLocks noGrp="1"/>
          </p:cNvSpPr>
          <p:nvPr>
            <p:ph type="subTitle" idx="1"/>
          </p:nvPr>
        </p:nvSpPr>
        <p:spPr>
          <a:xfrm>
            <a:off x="484312" y="2100950"/>
            <a:ext cx="8118276" cy="4568409"/>
          </a:xfrm>
        </p:spPr>
        <p:txBody>
          <a:bodyPr>
            <a:normAutofit fontScale="92500" lnSpcReduction="10000"/>
          </a:bodyPr>
          <a:lstStyle/>
          <a:p>
            <a:r>
              <a:rPr lang="it-IT" sz="1700" b="1" dirty="0">
                <a:solidFill>
                  <a:srgbClr val="C00000"/>
                </a:solidFill>
                <a:ea typeface="+mj-ea"/>
                <a:cs typeface="+mj-cs"/>
              </a:rPr>
              <a:t>4° INCONTRO</a:t>
            </a:r>
          </a:p>
          <a:p>
            <a:endParaRPr lang="it-IT" sz="2800" b="1" dirty="0">
              <a:solidFill>
                <a:srgbClr val="FF0000"/>
              </a:solidFill>
            </a:endParaRPr>
          </a:p>
          <a:p>
            <a:r>
              <a:rPr lang="it-IT" sz="3000" b="1" dirty="0">
                <a:solidFill>
                  <a:srgbClr val="C00000"/>
                </a:solidFill>
                <a:ea typeface="+mj-ea"/>
                <a:cs typeface="+mj-cs"/>
              </a:rPr>
              <a:t>Profili rilevanti in tema di consulenza all’organo amministrativo. </a:t>
            </a:r>
          </a:p>
          <a:p>
            <a:r>
              <a:rPr lang="it-IT" sz="3000" b="1" dirty="0">
                <a:solidFill>
                  <a:srgbClr val="C00000"/>
                </a:solidFill>
                <a:ea typeface="+mj-ea"/>
                <a:cs typeface="+mj-cs"/>
              </a:rPr>
              <a:t>Le valorizzazioni nel bilancio e il falso valutativo </a:t>
            </a:r>
          </a:p>
          <a:p>
            <a:r>
              <a:rPr lang="it-IT" sz="3000" b="1" dirty="0">
                <a:solidFill>
                  <a:srgbClr val="C00000"/>
                </a:solidFill>
                <a:ea typeface="+mj-ea"/>
                <a:cs typeface="+mj-cs"/>
              </a:rPr>
              <a:t>nella ricostruzione della giurisprudenza di legittimità.</a:t>
            </a:r>
          </a:p>
          <a:p>
            <a:endParaRPr lang="it-IT" sz="2100" b="1" dirty="0">
              <a:solidFill>
                <a:srgbClr val="C00000"/>
              </a:solidFill>
              <a:ea typeface="+mj-ea"/>
              <a:cs typeface="+mj-cs"/>
            </a:endParaRPr>
          </a:p>
          <a:p>
            <a:endParaRPr lang="it-IT" sz="1700" b="1" dirty="0">
              <a:solidFill>
                <a:schemeClr val="tx2"/>
              </a:solidFill>
              <a:latin typeface="+mn-lt"/>
              <a:ea typeface="+mj-ea"/>
              <a:cs typeface="+mj-cs"/>
            </a:endParaRPr>
          </a:p>
          <a:p>
            <a:endParaRPr lang="it-IT" sz="1700" b="1" dirty="0">
              <a:solidFill>
                <a:schemeClr val="tx2"/>
              </a:solidFill>
              <a:ea typeface="+mj-ea"/>
              <a:cs typeface="+mj-cs"/>
            </a:endParaRPr>
          </a:p>
          <a:p>
            <a:endParaRPr lang="it-IT" sz="1700" b="1" dirty="0">
              <a:solidFill>
                <a:schemeClr val="tx2"/>
              </a:solidFill>
              <a:latin typeface="+mn-lt"/>
              <a:ea typeface="+mj-ea"/>
              <a:cs typeface="+mj-cs"/>
            </a:endParaRPr>
          </a:p>
          <a:p>
            <a:r>
              <a:rPr lang="it-IT" sz="2000" b="1" dirty="0">
                <a:solidFill>
                  <a:srgbClr val="C00000"/>
                </a:solidFill>
                <a:latin typeface="+mn-lt"/>
                <a:ea typeface="+mj-ea"/>
                <a:cs typeface="+mj-cs"/>
              </a:rPr>
              <a:t>Prof. Avv. Maurizio Riverditi</a:t>
            </a:r>
          </a:p>
          <a:p>
            <a:r>
              <a:rPr lang="it-IT" sz="2000" b="1" dirty="0">
                <a:solidFill>
                  <a:srgbClr val="C00000"/>
                </a:solidFill>
                <a:latin typeface="+mn-lt"/>
                <a:ea typeface="+mj-ea"/>
                <a:cs typeface="+mj-cs"/>
              </a:rPr>
              <a:t>27 gennaio 2021</a:t>
            </a:r>
          </a:p>
          <a:p>
            <a:endParaRPr lang="it-IT" b="1" dirty="0">
              <a:solidFill>
                <a:schemeClr val="tx2"/>
              </a:solidFill>
              <a:latin typeface="+mn-lt"/>
              <a:ea typeface="+mj-ea"/>
              <a:cs typeface="+mj-cs"/>
            </a:endParaRPr>
          </a:p>
        </p:txBody>
      </p:sp>
      <p:sp>
        <p:nvSpPr>
          <p:cNvPr id="5" name="Segnaposto numero diapositiva 4"/>
          <p:cNvSpPr>
            <a:spLocks noGrp="1"/>
          </p:cNvSpPr>
          <p:nvPr>
            <p:ph type="sldNum" sz="quarter" idx="12"/>
          </p:nvPr>
        </p:nvSpPr>
        <p:spPr/>
        <p:txBody>
          <a:bodyPr/>
          <a:lstStyle/>
          <a:p>
            <a:fld id="{BA9B540C-44DA-4F69-89C9-7C84606640D3}" type="slidenum">
              <a:rPr lang="en-US" smtClean="0"/>
              <a:pPr/>
              <a:t>1</a:t>
            </a:fld>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99394" y="264693"/>
            <a:ext cx="1382785" cy="932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0222" y="4845290"/>
            <a:ext cx="771957" cy="15772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7084" y="376893"/>
            <a:ext cx="3725962" cy="7077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4" y="5013176"/>
            <a:ext cx="791213" cy="1409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9202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10</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IL FALSO VALUTATIVO</a:t>
            </a:r>
          </a:p>
        </p:txBody>
      </p:sp>
      <p:sp>
        <p:nvSpPr>
          <p:cNvPr id="6" name="CasellaDiTesto 5"/>
          <p:cNvSpPr txBox="1"/>
          <p:nvPr/>
        </p:nvSpPr>
        <p:spPr>
          <a:xfrm>
            <a:off x="1447304" y="2285452"/>
            <a:ext cx="7488832" cy="415498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400" dirty="0"/>
              <a:t>I</a:t>
            </a:r>
            <a:r>
              <a:rPr lang="it-IT" sz="2000" dirty="0"/>
              <a:t>l bilancio è dunque un </a:t>
            </a:r>
            <a:r>
              <a:rPr lang="it-IT" sz="2000" b="1" u="sng" dirty="0"/>
              <a:t>documento composito e complesso</a:t>
            </a:r>
            <a:r>
              <a:rPr lang="it-IT" sz="2000" dirty="0"/>
              <a:t>, la cui lettura e intelligenza </a:t>
            </a:r>
            <a:r>
              <a:rPr lang="it-IT" sz="2000" b="1" u="sng" dirty="0"/>
              <a:t>presuppone una specifica preparazione</a:t>
            </a:r>
            <a:r>
              <a:rPr lang="it-IT" sz="2000" dirty="0"/>
              <a:t>, che abbraccia la conoscenza dei criteri (tanto legali, quanto tecnici) vigenti per la sua redazione. </a:t>
            </a:r>
            <a:r>
              <a:rPr lang="it-IT" sz="2000" b="1" u="sng" dirty="0"/>
              <a:t>Il redattore di tale documento, a sua volta, non può non operare valutazioni</a:t>
            </a:r>
            <a:r>
              <a:rPr lang="it-IT" sz="2000" dirty="0"/>
              <a:t>. Si tratta peraltro di valutazioni "guidate" dai suddetti criteri. Vale a dire che egli </a:t>
            </a:r>
            <a:r>
              <a:rPr lang="it-IT" sz="2000" b="1" u="sng" dirty="0"/>
              <a:t>necessariamente deve effettuare una stima ponderale delle singole componenti del bilancio, attribuendo alla fine un valore in denaro a ciascuna di esse.</a:t>
            </a:r>
            <a:r>
              <a:rPr lang="it-IT" sz="2000" dirty="0"/>
              <a:t> Solo la "traduzione" in valuta (oggi in Euro: art. 2423 c.c., </a:t>
            </a:r>
            <a:r>
              <a:rPr lang="it-IT" sz="2000" dirty="0" err="1"/>
              <a:t>u.c.</a:t>
            </a:r>
            <a:r>
              <a:rPr lang="it-IT" sz="2000" dirty="0"/>
              <a:t>) consente la comparazione di entità eterogenee, quali possono essere, ad esempio, un immobile, un macchinario o una materia prima. E tale reductio ad </a:t>
            </a:r>
            <a:r>
              <a:rPr lang="it-IT" sz="2000" dirty="0" err="1"/>
              <a:t>unitatem</a:t>
            </a:r>
            <a:r>
              <a:rPr lang="it-IT" sz="2000" dirty="0"/>
              <a:t> è (ritenuta) indispensabile per descrivere lo "stato di salute" di un operatore economico.</a:t>
            </a:r>
            <a:endParaRPr lang="it-IT" sz="2000" b="1" u="sng" dirty="0"/>
          </a:p>
        </p:txBody>
      </p:sp>
      <p:sp>
        <p:nvSpPr>
          <p:cNvPr id="8" name="CasellaDiTesto 7"/>
          <p:cNvSpPr txBox="1"/>
          <p:nvPr/>
        </p:nvSpPr>
        <p:spPr>
          <a:xfrm>
            <a:off x="1391071" y="1052736"/>
            <a:ext cx="7481193" cy="76944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it-IT" sz="2200" b="1" u="sng" dirty="0" err="1"/>
              <a:t>Cass</a:t>
            </a:r>
            <a:r>
              <a:rPr lang="it-IT" sz="2200" b="1" u="sng" dirty="0"/>
              <a:t>. Sez. Un. 31.3.2016, n. 22474</a:t>
            </a:r>
            <a:endParaRPr lang="it-IT" sz="2200" dirty="0"/>
          </a:p>
          <a:p>
            <a:pPr algn="ctr"/>
            <a:r>
              <a:rPr lang="it-IT" sz="2200" b="1" u="sng" dirty="0"/>
              <a:t>IL BILANCIO COME ATTO VALUTATIVO</a:t>
            </a:r>
          </a:p>
        </p:txBody>
      </p:sp>
      <p:sp>
        <p:nvSpPr>
          <p:cNvPr id="9" name="CasellaDiTesto 8"/>
          <p:cNvSpPr txBox="1"/>
          <p:nvPr/>
        </p:nvSpPr>
        <p:spPr>
          <a:xfrm>
            <a:off x="319143" y="1051372"/>
            <a:ext cx="1061188" cy="5472608"/>
          </a:xfrm>
          <a:prstGeom prst="rect">
            <a:avLst/>
          </a:prstGeom>
        </p:spPr>
        <p:style>
          <a:lnRef idx="3">
            <a:schemeClr val="lt1"/>
          </a:lnRef>
          <a:fillRef idx="1">
            <a:schemeClr val="accent1"/>
          </a:fillRef>
          <a:effectRef idx="1">
            <a:schemeClr val="accent1"/>
          </a:effectRef>
          <a:fontRef idx="minor">
            <a:schemeClr val="lt1"/>
          </a:fontRef>
        </p:style>
        <p:txBody>
          <a:bodyPr vert="wordArtVert" wrap="square" rtlCol="0">
            <a:spAutoFit/>
          </a:bodyPr>
          <a:lstStyle/>
          <a:p>
            <a:pPr algn="ctr"/>
            <a:r>
              <a:rPr lang="it-IT" sz="2400" dirty="0"/>
              <a:t>SENTENZA    PASSARELLI</a:t>
            </a:r>
          </a:p>
        </p:txBody>
      </p:sp>
    </p:spTree>
    <p:extLst>
      <p:ext uri="{BB962C8B-B14F-4D97-AF65-F5344CB8AC3E}">
        <p14:creationId xmlns:p14="http://schemas.microsoft.com/office/powerpoint/2010/main" val="354719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11</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IL FALSO VALUTATIVO</a:t>
            </a:r>
          </a:p>
        </p:txBody>
      </p:sp>
      <p:sp>
        <p:nvSpPr>
          <p:cNvPr id="7" name="CasellaDiTesto 6"/>
          <p:cNvSpPr txBox="1"/>
          <p:nvPr/>
        </p:nvSpPr>
        <p:spPr>
          <a:xfrm>
            <a:off x="1391071" y="2535250"/>
            <a:ext cx="7565901" cy="378565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400" dirty="0"/>
              <a:t>«Ebbene, </a:t>
            </a:r>
            <a:r>
              <a:rPr lang="it-IT" sz="2400" b="1" u="sng" dirty="0"/>
              <a:t>le scienze </a:t>
            </a:r>
            <a:r>
              <a:rPr lang="it-IT" sz="2400" b="1" u="sng" dirty="0" err="1"/>
              <a:t>contabilistiche</a:t>
            </a:r>
            <a:r>
              <a:rPr lang="it-IT" sz="2400" b="1" u="sng" dirty="0"/>
              <a:t> appartengono senz'altro al novero delle scienze a ridotto margine di opinabilità</a:t>
            </a:r>
            <a:r>
              <a:rPr lang="it-IT" sz="2400" dirty="0"/>
              <a:t>; pertanto la "valutazione" dei fatti oggetto di falso investe la loro "materialità". Ciò senza trascurare il fatto che </a:t>
            </a:r>
            <a:r>
              <a:rPr lang="it-IT" sz="2400" b="1" u="sng" dirty="0"/>
              <a:t>gran parte dei parametri valutativi sono stabiliti per legge</a:t>
            </a:r>
            <a:r>
              <a:rPr lang="it-IT" sz="2400" dirty="0"/>
              <a:t>. Ne consegue che </a:t>
            </a:r>
            <a:r>
              <a:rPr lang="it-IT" sz="2400" b="1" u="sng" dirty="0"/>
              <a:t>la redazione del bilancio è certamente attività sindacabile anche con riferimento al suo momento valutativo; e ciò appunto in quanto tali valutazioni non sono "libere", ma vincolate normativamente e/o tecnicamente»</a:t>
            </a:r>
            <a:r>
              <a:rPr lang="it-IT" sz="2400" dirty="0"/>
              <a:t>.</a:t>
            </a:r>
          </a:p>
        </p:txBody>
      </p:sp>
      <p:sp>
        <p:nvSpPr>
          <p:cNvPr id="8" name="CasellaDiTesto 7"/>
          <p:cNvSpPr txBox="1"/>
          <p:nvPr/>
        </p:nvSpPr>
        <p:spPr>
          <a:xfrm>
            <a:off x="319143" y="1051372"/>
            <a:ext cx="1061188" cy="5472608"/>
          </a:xfrm>
          <a:prstGeom prst="rect">
            <a:avLst/>
          </a:prstGeom>
        </p:spPr>
        <p:style>
          <a:lnRef idx="3">
            <a:schemeClr val="lt1"/>
          </a:lnRef>
          <a:fillRef idx="1">
            <a:schemeClr val="accent1"/>
          </a:fillRef>
          <a:effectRef idx="1">
            <a:schemeClr val="accent1"/>
          </a:effectRef>
          <a:fontRef idx="minor">
            <a:schemeClr val="lt1"/>
          </a:fontRef>
        </p:style>
        <p:txBody>
          <a:bodyPr vert="wordArtVert" wrap="square" rtlCol="0">
            <a:spAutoFit/>
          </a:bodyPr>
          <a:lstStyle/>
          <a:p>
            <a:pPr algn="ctr"/>
            <a:r>
              <a:rPr lang="it-IT" sz="2400" dirty="0"/>
              <a:t>SENTENZA    PASSARELLI</a:t>
            </a:r>
          </a:p>
        </p:txBody>
      </p:sp>
      <p:sp>
        <p:nvSpPr>
          <p:cNvPr id="9" name="CasellaDiTesto 8"/>
          <p:cNvSpPr txBox="1"/>
          <p:nvPr/>
        </p:nvSpPr>
        <p:spPr>
          <a:xfrm>
            <a:off x="1391071" y="1052736"/>
            <a:ext cx="7481193" cy="76944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it-IT" sz="2200" b="1" u="sng" dirty="0" err="1"/>
              <a:t>Cass</a:t>
            </a:r>
            <a:r>
              <a:rPr lang="it-IT" sz="2200" b="1" u="sng" dirty="0"/>
              <a:t>. Sez. Un. 31.3.2016, n. 22474</a:t>
            </a:r>
            <a:endParaRPr lang="it-IT" sz="2200" dirty="0"/>
          </a:p>
          <a:p>
            <a:pPr algn="ctr"/>
            <a:r>
              <a:rPr lang="it-IT" sz="2200" b="1" u="sng" dirty="0"/>
              <a:t>LA DISCREZIONALITÀ TECNICA DEL REDATTORE DEL BILANCIO</a:t>
            </a:r>
          </a:p>
        </p:txBody>
      </p:sp>
    </p:spTree>
    <p:extLst>
      <p:ext uri="{BB962C8B-B14F-4D97-AF65-F5344CB8AC3E}">
        <p14:creationId xmlns:p14="http://schemas.microsoft.com/office/powerpoint/2010/main" val="1293958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12</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IL FALSO VALUTATIVO</a:t>
            </a:r>
          </a:p>
        </p:txBody>
      </p:sp>
      <p:sp>
        <p:nvSpPr>
          <p:cNvPr id="4" name="CasellaDiTesto 3"/>
          <p:cNvSpPr txBox="1"/>
          <p:nvPr/>
        </p:nvSpPr>
        <p:spPr>
          <a:xfrm>
            <a:off x="107504" y="908720"/>
            <a:ext cx="1061188" cy="5616624"/>
          </a:xfrm>
          <a:prstGeom prst="rect">
            <a:avLst/>
          </a:prstGeom>
        </p:spPr>
        <p:style>
          <a:lnRef idx="3">
            <a:schemeClr val="lt1"/>
          </a:lnRef>
          <a:fillRef idx="1">
            <a:schemeClr val="accent1"/>
          </a:fillRef>
          <a:effectRef idx="1">
            <a:schemeClr val="accent1"/>
          </a:effectRef>
          <a:fontRef idx="minor">
            <a:schemeClr val="lt1"/>
          </a:fontRef>
        </p:style>
        <p:txBody>
          <a:bodyPr vert="wordArtVert" wrap="square" rtlCol="0">
            <a:spAutoFit/>
          </a:bodyPr>
          <a:lstStyle/>
          <a:p>
            <a:pPr algn="ctr"/>
            <a:r>
              <a:rPr lang="it-IT" sz="2400" dirty="0"/>
              <a:t>FATTI </a:t>
            </a:r>
            <a:r>
              <a:rPr lang="it-IT" sz="2400" b="1" dirty="0"/>
              <a:t>MATERIALI</a:t>
            </a:r>
          </a:p>
        </p:txBody>
      </p:sp>
      <p:sp>
        <p:nvSpPr>
          <p:cNvPr id="7" name="CasellaDiTesto 6"/>
          <p:cNvSpPr txBox="1"/>
          <p:nvPr/>
        </p:nvSpPr>
        <p:spPr>
          <a:xfrm>
            <a:off x="1168692" y="1463970"/>
            <a:ext cx="7788280" cy="178510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200" u="sng" dirty="0" err="1"/>
              <a:t>Sent</a:t>
            </a:r>
            <a:r>
              <a:rPr lang="it-IT" sz="2200" u="sng" dirty="0"/>
              <a:t>. </a:t>
            </a:r>
            <a:r>
              <a:rPr lang="it-IT" sz="2200" u="sng" dirty="0" err="1"/>
              <a:t>Giovagnoli</a:t>
            </a:r>
            <a:r>
              <a:rPr lang="it-IT" sz="2200" u="sng" dirty="0"/>
              <a:t> (richiamata dalle S.U. </a:t>
            </a:r>
            <a:r>
              <a:rPr lang="it-IT" sz="2200" u="sng" dirty="0" err="1"/>
              <a:t>Passerelli</a:t>
            </a:r>
            <a:r>
              <a:rPr lang="it-IT" sz="2200" u="sng" dirty="0"/>
              <a:t>)</a:t>
            </a:r>
          </a:p>
          <a:p>
            <a:pPr algn="just"/>
            <a:r>
              <a:rPr lang="it-IT" sz="2200" dirty="0"/>
              <a:t>«…la qualificazione materiale si riconnette al concetto tecnico di materialità (o </a:t>
            </a:r>
            <a:r>
              <a:rPr lang="it-IT" sz="2200" dirty="0" err="1"/>
              <a:t>materiality</a:t>
            </a:r>
            <a:r>
              <a:rPr lang="it-IT" sz="2200" dirty="0"/>
              <a:t>), che, da tempo, gli economisti anglo-americani hanno adottato come criterio fondamentale di redazione dei bilanci di esercizio ed anche della revisione».</a:t>
            </a:r>
            <a:endParaRPr lang="it-IT" sz="2200" u="sng" dirty="0"/>
          </a:p>
        </p:txBody>
      </p:sp>
      <p:sp>
        <p:nvSpPr>
          <p:cNvPr id="8" name="CasellaDiTesto 7"/>
          <p:cNvSpPr txBox="1"/>
          <p:nvPr/>
        </p:nvSpPr>
        <p:spPr>
          <a:xfrm>
            <a:off x="1162826" y="3248601"/>
            <a:ext cx="7788280" cy="313932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200" dirty="0"/>
              <a:t>«E' pacificamente riconosciuto che </a:t>
            </a:r>
            <a:r>
              <a:rPr lang="it-IT" sz="2200" b="1" u="sng" dirty="0"/>
              <a:t>il principio della materialità è strettamente correlato a quello fondamentale</a:t>
            </a:r>
            <a:r>
              <a:rPr lang="it-IT" sz="2200" dirty="0"/>
              <a:t> - caratterizzante la legislazione comunitaria - della </a:t>
            </a:r>
            <a:r>
              <a:rPr lang="it-IT" sz="2200" b="1" u="sng" dirty="0" err="1"/>
              <a:t>true</a:t>
            </a:r>
            <a:r>
              <a:rPr lang="it-IT" sz="2200" b="1" u="sng" dirty="0"/>
              <a:t> and fair </a:t>
            </a:r>
            <a:r>
              <a:rPr lang="it-IT" sz="2200" b="1" u="sng" dirty="0" err="1"/>
              <a:t>view</a:t>
            </a:r>
            <a:r>
              <a:rPr lang="it-IT" sz="2200" b="1" u="sng" dirty="0"/>
              <a:t> </a:t>
            </a:r>
            <a:r>
              <a:rPr lang="it-IT" sz="2200" dirty="0"/>
              <a:t>(espressamente menzionato nell'art. 2, comma 3, della 4^ direttiva CEE sul bilancio d'esercizio e nell'art. 16, comma 3, della 7^ Direttiva CEE sul bilancio consolidato), che è stato tradotto dal nostro legislatore, nell'art. 2423 cod. civ., con l'espressione </a:t>
            </a:r>
            <a:r>
              <a:rPr lang="it-IT" sz="2200" b="1" u="sng" dirty="0"/>
              <a:t>rappresentazione veritiera e corretta della situazione patrimoniale, finanziaria ed economica della società e del risultato economico di esercizio».</a:t>
            </a:r>
          </a:p>
        </p:txBody>
      </p:sp>
      <p:sp>
        <p:nvSpPr>
          <p:cNvPr id="9" name="CasellaDiTesto 8"/>
          <p:cNvSpPr txBox="1"/>
          <p:nvPr/>
        </p:nvSpPr>
        <p:spPr>
          <a:xfrm>
            <a:off x="1168692" y="920056"/>
            <a:ext cx="7800484" cy="43088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it-IT" sz="2200" b="1" u="sng" dirty="0"/>
              <a:t>CORRETTEZZA DEL DATO INFORMATIVO</a:t>
            </a:r>
            <a:endParaRPr lang="it-IT" sz="2200" dirty="0"/>
          </a:p>
        </p:txBody>
      </p:sp>
    </p:spTree>
    <p:extLst>
      <p:ext uri="{BB962C8B-B14F-4D97-AF65-F5344CB8AC3E}">
        <p14:creationId xmlns:p14="http://schemas.microsoft.com/office/powerpoint/2010/main" val="1107528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13</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IL FALSO VALUTATIVO</a:t>
            </a:r>
          </a:p>
        </p:txBody>
      </p:sp>
      <p:sp>
        <p:nvSpPr>
          <p:cNvPr id="9" name="CasellaDiTesto 8"/>
          <p:cNvSpPr txBox="1"/>
          <p:nvPr/>
        </p:nvSpPr>
        <p:spPr>
          <a:xfrm>
            <a:off x="1168692" y="1793428"/>
            <a:ext cx="7788280" cy="3508653"/>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200" dirty="0" err="1"/>
              <a:t>Cass</a:t>
            </a:r>
            <a:r>
              <a:rPr lang="it-IT" sz="2200" dirty="0"/>
              <a:t>. Sez. Un. 31.03.2016, n. 22474</a:t>
            </a:r>
          </a:p>
          <a:p>
            <a:pPr algn="just"/>
            <a:r>
              <a:rPr lang="it-IT" sz="2200" dirty="0"/>
              <a:t>Il requisito della rilevanza: «Come evidenziato, tra le altre, dalla sentenza </a:t>
            </a:r>
            <a:r>
              <a:rPr lang="it-IT" sz="2200" dirty="0" err="1"/>
              <a:t>Giovagnoli</a:t>
            </a:r>
            <a:r>
              <a:rPr lang="it-IT" sz="2200" dirty="0"/>
              <a:t>, ha la sua riconoscibile origine nella normativa comunitaria (art. 2 punto 16 Direttiva UE 2013/34/UE, relativa ai bilanci di esercizio, ai bilanci consolidati ed alle relative relazioni e tipologie di imprese, recepito con </a:t>
            </a:r>
            <a:r>
              <a:rPr lang="it-IT" sz="2200" dirty="0" err="1"/>
              <a:t>D.Lgs.</a:t>
            </a:r>
            <a:r>
              <a:rPr lang="it-IT" sz="2200" dirty="0"/>
              <a:t> 14 agosto 2015, n. 136), che definisce rilevante l'informazione "</a:t>
            </a:r>
            <a:r>
              <a:rPr lang="it-IT" sz="2200" b="1" u="sng" dirty="0"/>
              <a:t>quando la sua omissione o errata indicazione potrebbe ragionevolmente influenzare le decisioni prese dagli utilizzatori, sulla base del bilancio dell'impresa</a:t>
            </a:r>
            <a:r>
              <a:rPr lang="it-IT" sz="2200" dirty="0"/>
              <a:t>"»</a:t>
            </a:r>
            <a:r>
              <a:rPr lang="it-IT" sz="2400" dirty="0"/>
              <a:t>.</a:t>
            </a:r>
          </a:p>
        </p:txBody>
      </p:sp>
      <p:sp>
        <p:nvSpPr>
          <p:cNvPr id="11" name="CasellaDiTesto 10"/>
          <p:cNvSpPr txBox="1"/>
          <p:nvPr/>
        </p:nvSpPr>
        <p:spPr>
          <a:xfrm>
            <a:off x="107504" y="908720"/>
            <a:ext cx="1061188" cy="5616624"/>
          </a:xfrm>
          <a:prstGeom prst="rect">
            <a:avLst/>
          </a:prstGeom>
        </p:spPr>
        <p:style>
          <a:lnRef idx="3">
            <a:schemeClr val="lt1"/>
          </a:lnRef>
          <a:fillRef idx="1">
            <a:schemeClr val="accent1"/>
          </a:fillRef>
          <a:effectRef idx="1">
            <a:schemeClr val="accent1"/>
          </a:effectRef>
          <a:fontRef idx="minor">
            <a:schemeClr val="lt1"/>
          </a:fontRef>
        </p:style>
        <p:txBody>
          <a:bodyPr vert="wordArtVert" wrap="square" rtlCol="0">
            <a:spAutoFit/>
          </a:bodyPr>
          <a:lstStyle/>
          <a:p>
            <a:pPr algn="ctr"/>
            <a:r>
              <a:rPr lang="it-IT" sz="2400" dirty="0"/>
              <a:t>FATTI </a:t>
            </a:r>
            <a:r>
              <a:rPr lang="it-IT" sz="2400" b="1" dirty="0"/>
              <a:t>RILEVANTI</a:t>
            </a:r>
          </a:p>
        </p:txBody>
      </p:sp>
      <p:sp>
        <p:nvSpPr>
          <p:cNvPr id="12" name="CasellaDiTesto 11"/>
          <p:cNvSpPr txBox="1"/>
          <p:nvPr/>
        </p:nvSpPr>
        <p:spPr>
          <a:xfrm>
            <a:off x="1168692" y="920056"/>
            <a:ext cx="7800484" cy="43088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it-IT" sz="2200" b="1" u="sng" dirty="0"/>
              <a:t>DECISIVITÀ/DECETTIVITÀ DEL DATO INFORMATIVO</a:t>
            </a:r>
            <a:endParaRPr lang="it-IT" sz="2200" dirty="0"/>
          </a:p>
        </p:txBody>
      </p:sp>
      <p:sp>
        <p:nvSpPr>
          <p:cNvPr id="13" name="CasellaDiTesto 12"/>
          <p:cNvSpPr txBox="1"/>
          <p:nvPr/>
        </p:nvSpPr>
        <p:spPr>
          <a:xfrm>
            <a:off x="1180896" y="5280367"/>
            <a:ext cx="7788280" cy="1138773"/>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200" dirty="0"/>
              <a:t>Per essere rilevanti i dati falsificati devono essere «essenziali ed idonei ad ingannare e a determinare le scelte potenzialmente pregiudizievoli per i destinatari»</a:t>
            </a:r>
            <a:r>
              <a:rPr lang="it-IT" sz="2400" dirty="0"/>
              <a:t>.</a:t>
            </a:r>
          </a:p>
        </p:txBody>
      </p:sp>
    </p:spTree>
    <p:extLst>
      <p:ext uri="{BB962C8B-B14F-4D97-AF65-F5344CB8AC3E}">
        <p14:creationId xmlns:p14="http://schemas.microsoft.com/office/powerpoint/2010/main" val="2219120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14</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IL FALSO VALUTATIVO</a:t>
            </a:r>
          </a:p>
        </p:txBody>
      </p:sp>
      <p:sp>
        <p:nvSpPr>
          <p:cNvPr id="9" name="CasellaDiTesto 8"/>
          <p:cNvSpPr txBox="1"/>
          <p:nvPr/>
        </p:nvSpPr>
        <p:spPr>
          <a:xfrm>
            <a:off x="1168692" y="1470263"/>
            <a:ext cx="7788280" cy="477053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200" b="1" u="sng" dirty="0" err="1"/>
              <a:t>Cass</a:t>
            </a:r>
            <a:r>
              <a:rPr lang="it-IT" sz="2200" b="1" u="sng" dirty="0"/>
              <a:t>. Sez. Un. 31.03.2016, n. 22474</a:t>
            </a:r>
          </a:p>
          <a:p>
            <a:pPr algn="just"/>
            <a:r>
              <a:rPr lang="it-IT" sz="2200" dirty="0"/>
              <a:t>«Eliminato quindi ogni riferimento a soglie percentuali di rilevanza (chiaro indice di un criterio valutativo agganciato al dato quantitativo), </a:t>
            </a:r>
            <a:r>
              <a:rPr lang="it-IT" sz="2200" b="1" u="sng" dirty="0"/>
              <a:t>la nuova normativa </a:t>
            </a:r>
            <a:r>
              <a:rPr lang="it-IT" sz="2400" b="1" u="sng" dirty="0"/>
              <a:t>affida al giudice la valutazione - in concreto - della incidenza della falsa </a:t>
            </a:r>
            <a:r>
              <a:rPr lang="it-IT" sz="2400" b="1" u="sng" dirty="0" err="1"/>
              <a:t>appostazione</a:t>
            </a:r>
            <a:r>
              <a:rPr lang="it-IT" sz="2400" b="1" u="sng" dirty="0"/>
              <a:t> o della arbitraria preterizione della stessa</a:t>
            </a:r>
            <a:r>
              <a:rPr lang="it-IT" sz="2200" dirty="0"/>
              <a:t>; dovrà dunque il giudice operare una </a:t>
            </a:r>
            <a:r>
              <a:rPr lang="it-IT" sz="2400" b="1" u="sng" dirty="0"/>
              <a:t>valutazione di causalità ex ante</a:t>
            </a:r>
            <a:r>
              <a:rPr lang="it-IT" sz="2200" dirty="0"/>
              <a:t>, vale a dire che dovrà valutare la potenzialità decettiva della informazione falsa contenuta nel bilancio e, in ultima analisi, dovrà esprimere un </a:t>
            </a:r>
            <a:r>
              <a:rPr lang="it-IT" sz="2400" b="1" u="sng" dirty="0"/>
              <a:t>giudizio prognostico sulla </a:t>
            </a:r>
            <a:r>
              <a:rPr lang="it-IT" sz="2400" b="1" u="sng" dirty="0">
                <a:solidFill>
                  <a:schemeClr val="tx2"/>
                </a:solidFill>
              </a:rPr>
              <a:t>idoneità degli artifizi e raggiri </a:t>
            </a:r>
            <a:r>
              <a:rPr lang="it-IT" sz="2400" b="1" u="sng" dirty="0"/>
              <a:t>contenuti nel predetto documento contabile, nell'ottica di una </a:t>
            </a:r>
            <a:r>
              <a:rPr lang="it-IT" sz="2400" b="1" u="sng" dirty="0">
                <a:solidFill>
                  <a:schemeClr val="tx2"/>
                </a:solidFill>
              </a:rPr>
              <a:t>potenziale induzione in errore in </a:t>
            </a:r>
            <a:r>
              <a:rPr lang="it-IT" sz="2400" b="1" u="sng" dirty="0" err="1">
                <a:solidFill>
                  <a:schemeClr val="tx2"/>
                </a:solidFill>
              </a:rPr>
              <a:t>incertam</a:t>
            </a:r>
            <a:r>
              <a:rPr lang="it-IT" sz="2400" b="1" u="sng" dirty="0">
                <a:solidFill>
                  <a:schemeClr val="tx2"/>
                </a:solidFill>
              </a:rPr>
              <a:t> </a:t>
            </a:r>
            <a:r>
              <a:rPr lang="it-IT" sz="2400" b="1" u="sng" dirty="0" err="1">
                <a:solidFill>
                  <a:schemeClr val="tx2"/>
                </a:solidFill>
              </a:rPr>
              <a:t>personam</a:t>
            </a:r>
            <a:r>
              <a:rPr lang="it-IT" sz="2200" b="1" dirty="0"/>
              <a:t>».</a:t>
            </a:r>
            <a:endParaRPr lang="it-IT" sz="2200" dirty="0"/>
          </a:p>
        </p:txBody>
      </p:sp>
      <p:sp>
        <p:nvSpPr>
          <p:cNvPr id="7" name="CasellaDiTesto 6"/>
          <p:cNvSpPr txBox="1"/>
          <p:nvPr/>
        </p:nvSpPr>
        <p:spPr>
          <a:xfrm>
            <a:off x="107504" y="908720"/>
            <a:ext cx="1061188" cy="5616624"/>
          </a:xfrm>
          <a:prstGeom prst="rect">
            <a:avLst/>
          </a:prstGeom>
        </p:spPr>
        <p:style>
          <a:lnRef idx="3">
            <a:schemeClr val="lt1"/>
          </a:lnRef>
          <a:fillRef idx="1">
            <a:schemeClr val="accent1"/>
          </a:fillRef>
          <a:effectRef idx="1">
            <a:schemeClr val="accent1"/>
          </a:effectRef>
          <a:fontRef idx="minor">
            <a:schemeClr val="lt1"/>
          </a:fontRef>
        </p:style>
        <p:txBody>
          <a:bodyPr vert="wordArtVert" wrap="square" rtlCol="0">
            <a:spAutoFit/>
          </a:bodyPr>
          <a:lstStyle/>
          <a:p>
            <a:pPr algn="ctr"/>
            <a:r>
              <a:rPr lang="it-IT" sz="2400" dirty="0"/>
              <a:t>FATTI </a:t>
            </a:r>
            <a:r>
              <a:rPr lang="it-IT" sz="2400" b="1" dirty="0"/>
              <a:t>RILEVANTI</a:t>
            </a:r>
          </a:p>
        </p:txBody>
      </p:sp>
      <p:sp>
        <p:nvSpPr>
          <p:cNvPr id="8" name="CasellaDiTesto 7"/>
          <p:cNvSpPr txBox="1"/>
          <p:nvPr/>
        </p:nvSpPr>
        <p:spPr>
          <a:xfrm>
            <a:off x="1168692" y="920056"/>
            <a:ext cx="7800484" cy="43088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it-IT" sz="2200" b="1" u="sng" dirty="0"/>
              <a:t>VALUTAZIONE IN CONCRETO</a:t>
            </a:r>
            <a:endParaRPr lang="it-IT" sz="2200" dirty="0"/>
          </a:p>
        </p:txBody>
      </p:sp>
    </p:spTree>
    <p:extLst>
      <p:ext uri="{BB962C8B-B14F-4D97-AF65-F5344CB8AC3E}">
        <p14:creationId xmlns:p14="http://schemas.microsoft.com/office/powerpoint/2010/main" val="1291845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15</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IL FALSO VALUTATIVO</a:t>
            </a:r>
          </a:p>
        </p:txBody>
      </p:sp>
      <p:sp>
        <p:nvSpPr>
          <p:cNvPr id="9" name="CasellaDiTesto 8"/>
          <p:cNvSpPr txBox="1"/>
          <p:nvPr/>
        </p:nvSpPr>
        <p:spPr>
          <a:xfrm>
            <a:off x="1180896" y="1631697"/>
            <a:ext cx="7788280" cy="452431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400" dirty="0" err="1"/>
              <a:t>Cass</a:t>
            </a:r>
            <a:r>
              <a:rPr lang="it-IT" sz="2400" dirty="0"/>
              <a:t>. Sez. Un. 31.03.2016, n. 22474</a:t>
            </a:r>
          </a:p>
          <a:p>
            <a:pPr algn="just"/>
            <a:r>
              <a:rPr lang="it-IT" sz="2400" dirty="0"/>
              <a:t>«L'alterazione di tali dati, per altro, non deve necessariamente incidere solo sul versante quantitativo, ben potendo anche il </a:t>
            </a:r>
            <a:r>
              <a:rPr lang="it-IT" sz="2400" dirty="0" err="1"/>
              <a:t>c.d."</a:t>
            </a:r>
            <a:r>
              <a:rPr lang="it-IT" sz="2400" b="1" u="sng" dirty="0" err="1"/>
              <a:t>falso</a:t>
            </a:r>
            <a:r>
              <a:rPr lang="it-IT" sz="2400" b="1" u="sng" dirty="0"/>
              <a:t> qualitativo" avere una attitudine </a:t>
            </a:r>
            <a:r>
              <a:rPr lang="it-IT" sz="2400" b="1" u="sng" dirty="0" err="1"/>
              <a:t>ingannatoria</a:t>
            </a:r>
            <a:r>
              <a:rPr lang="it-IT" sz="2400" b="1" u="sng" dirty="0"/>
              <a:t> e una efficacia fuorviante nei confronti del lettore del bilancio</a:t>
            </a:r>
            <a:r>
              <a:rPr lang="it-IT" sz="2400" dirty="0"/>
              <a:t>. Invero, la impropria </a:t>
            </a:r>
            <a:r>
              <a:rPr lang="it-IT" sz="2400" dirty="0" err="1"/>
              <a:t>appostazione</a:t>
            </a:r>
            <a:r>
              <a:rPr lang="it-IT" sz="2400" dirty="0"/>
              <a:t> di dati veri, l'</a:t>
            </a:r>
            <a:r>
              <a:rPr lang="it-IT" sz="2400" b="1" dirty="0">
                <a:solidFill>
                  <a:schemeClr val="tx2"/>
                </a:solidFill>
              </a:rPr>
              <a:t>impropria giustificazione causale</a:t>
            </a:r>
            <a:r>
              <a:rPr lang="it-IT" sz="2400" dirty="0"/>
              <a:t> di "voci", pur reali ed esistenti, ben possono avere effetto decettivo (ad esempio: mostrando una situazione di liquidità fittizia) e quindi incidere negativamente su quel </a:t>
            </a:r>
            <a:r>
              <a:rPr lang="it-IT" sz="2400" b="1" dirty="0">
                <a:solidFill>
                  <a:schemeClr val="tx2"/>
                </a:solidFill>
              </a:rPr>
              <a:t>bene della trasparenza societaria</a:t>
            </a:r>
            <a:r>
              <a:rPr lang="it-IT" sz="2400" dirty="0"/>
              <a:t>, che si è visto costituire il fondamento della tutela penalistica del bilancio».</a:t>
            </a:r>
            <a:endParaRPr lang="it-IT" sz="2400" dirty="0">
              <a:effectLst/>
            </a:endParaRPr>
          </a:p>
        </p:txBody>
      </p:sp>
      <p:sp>
        <p:nvSpPr>
          <p:cNvPr id="6" name="CasellaDiTesto 5"/>
          <p:cNvSpPr txBox="1"/>
          <p:nvPr/>
        </p:nvSpPr>
        <p:spPr>
          <a:xfrm>
            <a:off x="107504" y="908720"/>
            <a:ext cx="1061188" cy="5616624"/>
          </a:xfrm>
          <a:prstGeom prst="rect">
            <a:avLst/>
          </a:prstGeom>
        </p:spPr>
        <p:style>
          <a:lnRef idx="3">
            <a:schemeClr val="lt1"/>
          </a:lnRef>
          <a:fillRef idx="1">
            <a:schemeClr val="accent1"/>
          </a:fillRef>
          <a:effectRef idx="1">
            <a:schemeClr val="accent1"/>
          </a:effectRef>
          <a:fontRef idx="minor">
            <a:schemeClr val="lt1"/>
          </a:fontRef>
        </p:style>
        <p:txBody>
          <a:bodyPr vert="wordArtVert" wrap="square" rtlCol="0">
            <a:spAutoFit/>
          </a:bodyPr>
          <a:lstStyle/>
          <a:p>
            <a:pPr algn="ctr"/>
            <a:r>
              <a:rPr lang="it-IT" sz="2400" dirty="0"/>
              <a:t>FATTI </a:t>
            </a:r>
            <a:r>
              <a:rPr lang="it-IT" sz="2400" b="1" dirty="0"/>
              <a:t>RILEVANTI</a:t>
            </a:r>
          </a:p>
        </p:txBody>
      </p:sp>
      <p:sp>
        <p:nvSpPr>
          <p:cNvPr id="7" name="CasellaDiTesto 6"/>
          <p:cNvSpPr txBox="1"/>
          <p:nvPr/>
        </p:nvSpPr>
        <p:spPr>
          <a:xfrm>
            <a:off x="1168692" y="920056"/>
            <a:ext cx="7800484" cy="43088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it-IT" sz="2200" b="1" u="sng" dirty="0"/>
              <a:t>RILEVANZA DEL FALSO QUALITATIVO</a:t>
            </a:r>
            <a:endParaRPr lang="it-IT" sz="2200" dirty="0"/>
          </a:p>
        </p:txBody>
      </p:sp>
    </p:spTree>
    <p:extLst>
      <p:ext uri="{BB962C8B-B14F-4D97-AF65-F5344CB8AC3E}">
        <p14:creationId xmlns:p14="http://schemas.microsoft.com/office/powerpoint/2010/main" val="206364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16</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IL FALSO VALUTATIVO</a:t>
            </a:r>
          </a:p>
        </p:txBody>
      </p:sp>
      <p:sp>
        <p:nvSpPr>
          <p:cNvPr id="7" name="CasellaDiTesto 6"/>
          <p:cNvSpPr txBox="1"/>
          <p:nvPr/>
        </p:nvSpPr>
        <p:spPr>
          <a:xfrm>
            <a:off x="1380331" y="5048216"/>
            <a:ext cx="7481192" cy="1200329"/>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000" dirty="0"/>
              <a:t>…la </a:t>
            </a:r>
            <a:r>
              <a:rPr lang="it-IT" sz="2400" b="1" dirty="0"/>
              <a:t>nota integrativa rappresenta la </a:t>
            </a:r>
            <a:r>
              <a:rPr lang="it-IT" sz="2400" b="1" dirty="0">
                <a:solidFill>
                  <a:schemeClr val="tx2"/>
                </a:solidFill>
              </a:rPr>
              <a:t>chiave di lettura del bilancio e la esplicitazione dei criteri </a:t>
            </a:r>
            <a:r>
              <a:rPr lang="it-IT" sz="2400" dirty="0"/>
              <a:t>(e della eventuale deroga a tali criteri) di redazione dello stesso</a:t>
            </a:r>
          </a:p>
        </p:txBody>
      </p:sp>
      <p:sp>
        <p:nvSpPr>
          <p:cNvPr id="10" name="CasellaDiTesto 9"/>
          <p:cNvSpPr txBox="1"/>
          <p:nvPr/>
        </p:nvSpPr>
        <p:spPr>
          <a:xfrm>
            <a:off x="1343663" y="3068960"/>
            <a:ext cx="7481194" cy="1200329"/>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400" b="1" dirty="0"/>
              <a:t>…non può esservi alcun dubbio sulla natura prevalentemente (e quasi esclusivamente) valutativa del predetto documento contabile.</a:t>
            </a:r>
            <a:endParaRPr lang="it-IT" sz="2400" b="1" u="sng" dirty="0"/>
          </a:p>
        </p:txBody>
      </p:sp>
      <p:sp>
        <p:nvSpPr>
          <p:cNvPr id="12" name="CasellaDiTesto 11"/>
          <p:cNvSpPr txBox="1"/>
          <p:nvPr/>
        </p:nvSpPr>
        <p:spPr>
          <a:xfrm>
            <a:off x="1391071" y="1052736"/>
            <a:ext cx="7481193" cy="76944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it-IT" sz="2200" b="1" u="sng" dirty="0" err="1"/>
              <a:t>Cass</a:t>
            </a:r>
            <a:r>
              <a:rPr lang="it-IT" sz="2200" b="1" u="sng" dirty="0"/>
              <a:t>. Sez. Un. 31.3.2016, n. 22474</a:t>
            </a:r>
            <a:endParaRPr lang="it-IT" sz="2200" dirty="0"/>
          </a:p>
          <a:p>
            <a:pPr algn="ctr"/>
            <a:r>
              <a:rPr lang="it-IT" sz="2200" b="1" u="sng" dirty="0"/>
              <a:t>IL RUOLO DELLA NOTA INTEGRATIVA</a:t>
            </a:r>
          </a:p>
        </p:txBody>
      </p:sp>
      <p:sp>
        <p:nvSpPr>
          <p:cNvPr id="13" name="CasellaDiTesto 12"/>
          <p:cNvSpPr txBox="1"/>
          <p:nvPr/>
        </p:nvSpPr>
        <p:spPr>
          <a:xfrm>
            <a:off x="319143" y="1051372"/>
            <a:ext cx="1061188" cy="5472608"/>
          </a:xfrm>
          <a:prstGeom prst="rect">
            <a:avLst/>
          </a:prstGeom>
        </p:spPr>
        <p:style>
          <a:lnRef idx="3">
            <a:schemeClr val="lt1"/>
          </a:lnRef>
          <a:fillRef idx="1">
            <a:schemeClr val="accent1"/>
          </a:fillRef>
          <a:effectRef idx="1">
            <a:schemeClr val="accent1"/>
          </a:effectRef>
          <a:fontRef idx="minor">
            <a:schemeClr val="lt1"/>
          </a:fontRef>
        </p:style>
        <p:txBody>
          <a:bodyPr vert="wordArtVert" wrap="square" rtlCol="0">
            <a:spAutoFit/>
          </a:bodyPr>
          <a:lstStyle/>
          <a:p>
            <a:pPr algn="ctr"/>
            <a:r>
              <a:rPr lang="it-IT" sz="2400" dirty="0"/>
              <a:t>SENTENZA    PASSARELLI</a:t>
            </a:r>
          </a:p>
        </p:txBody>
      </p:sp>
    </p:spTree>
    <p:extLst>
      <p:ext uri="{BB962C8B-B14F-4D97-AF65-F5344CB8AC3E}">
        <p14:creationId xmlns:p14="http://schemas.microsoft.com/office/powerpoint/2010/main" val="8396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animBg="1"/>
      <p:bldP spid="10"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17</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In sintesi:</a:t>
            </a:r>
          </a:p>
        </p:txBody>
      </p:sp>
      <p:sp>
        <p:nvSpPr>
          <p:cNvPr id="6" name="CasellaDiTesto 5"/>
          <p:cNvSpPr txBox="1"/>
          <p:nvPr/>
        </p:nvSpPr>
        <p:spPr>
          <a:xfrm>
            <a:off x="107504" y="908720"/>
            <a:ext cx="923330" cy="5616624"/>
          </a:xfrm>
          <a:prstGeom prst="rect">
            <a:avLst/>
          </a:prstGeom>
        </p:spPr>
        <p:style>
          <a:lnRef idx="3">
            <a:schemeClr val="lt1"/>
          </a:lnRef>
          <a:fillRef idx="1">
            <a:schemeClr val="accent1"/>
          </a:fillRef>
          <a:effectRef idx="1">
            <a:schemeClr val="accent1"/>
          </a:effectRef>
          <a:fontRef idx="minor">
            <a:schemeClr val="lt1"/>
          </a:fontRef>
        </p:style>
        <p:txBody>
          <a:bodyPr vert="vert270" wrap="square" rtlCol="0">
            <a:spAutoFit/>
          </a:bodyPr>
          <a:lstStyle/>
          <a:p>
            <a:pPr algn="ctr"/>
            <a:r>
              <a:rPr lang="it-IT" sz="2400" dirty="0"/>
              <a:t>CENTRALITÀ DEI PRINCIPI CONTABILI</a:t>
            </a:r>
          </a:p>
          <a:p>
            <a:pPr algn="ctr"/>
            <a:r>
              <a:rPr lang="it-IT" sz="2400" dirty="0"/>
              <a:t> E DELLE NORME DI COMPORTAMENTO</a:t>
            </a:r>
            <a:endParaRPr lang="it-IT" sz="2400" b="1" dirty="0"/>
          </a:p>
        </p:txBody>
      </p:sp>
      <p:sp>
        <p:nvSpPr>
          <p:cNvPr id="7" name="CasellaDiTesto 6">
            <a:extLst>
              <a:ext uri="{FF2B5EF4-FFF2-40B4-BE49-F238E27FC236}">
                <a16:creationId xmlns:a16="http://schemas.microsoft.com/office/drawing/2014/main" id="{C71A6B40-5C90-471E-A465-3281D7EF05A5}"/>
              </a:ext>
            </a:extLst>
          </p:cNvPr>
          <p:cNvSpPr txBox="1"/>
          <p:nvPr/>
        </p:nvSpPr>
        <p:spPr>
          <a:xfrm>
            <a:off x="1030834" y="938890"/>
            <a:ext cx="7481194" cy="34163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400" b="1" dirty="0"/>
              <a:t>Centralità del sistema delle norme che regolano la redazione del bilancio (Dezzani-</a:t>
            </a:r>
            <a:r>
              <a:rPr lang="it-IT" sz="2400" b="1" dirty="0" err="1"/>
              <a:t>Pisoni</a:t>
            </a:r>
            <a:r>
              <a:rPr lang="it-IT" sz="2400" b="1" dirty="0"/>
              <a:t>-Puddu, Il bilancio, Milano, 1996):</a:t>
            </a:r>
          </a:p>
          <a:p>
            <a:pPr algn="just"/>
            <a:endParaRPr lang="it-IT" sz="2400" b="1" u="sng" dirty="0"/>
          </a:p>
          <a:p>
            <a:pPr marL="342900" indent="-342900" algn="just">
              <a:buFontTx/>
              <a:buChar char="-"/>
            </a:pPr>
            <a:r>
              <a:rPr lang="it-IT" sz="2400" b="1" dirty="0"/>
              <a:t>Postulati di bilancio</a:t>
            </a:r>
          </a:p>
          <a:p>
            <a:pPr marL="342900" indent="-342900" algn="just">
              <a:buFontTx/>
              <a:buChar char="-"/>
            </a:pPr>
            <a:r>
              <a:rPr lang="it-IT" sz="2400" b="1" dirty="0"/>
              <a:t>Principi contabili</a:t>
            </a:r>
          </a:p>
          <a:p>
            <a:pPr algn="just"/>
            <a:endParaRPr lang="it-IT" sz="2400" b="1" dirty="0"/>
          </a:p>
          <a:p>
            <a:pPr algn="just"/>
            <a:r>
              <a:rPr lang="it-IT" sz="2400" b="1" dirty="0"/>
              <a:t>Centralità dell’ordine gerarchico stabilito dal cod. civ. che assegna un ruolo preminente ai postulati di bilancio</a:t>
            </a:r>
          </a:p>
        </p:txBody>
      </p:sp>
      <p:sp>
        <p:nvSpPr>
          <p:cNvPr id="8" name="CasellaDiTesto 7">
            <a:extLst>
              <a:ext uri="{FF2B5EF4-FFF2-40B4-BE49-F238E27FC236}">
                <a16:creationId xmlns:a16="http://schemas.microsoft.com/office/drawing/2014/main" id="{16F3E3AD-2AF3-4BE7-AFFD-1E3ECB83CC4E}"/>
              </a:ext>
            </a:extLst>
          </p:cNvPr>
          <p:cNvSpPr txBox="1"/>
          <p:nvPr/>
        </p:nvSpPr>
        <p:spPr>
          <a:xfrm>
            <a:off x="1030834" y="4385380"/>
            <a:ext cx="7481194" cy="193899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400" b="1" dirty="0"/>
              <a:t>Centralità delle norme presupposto (art 2423 c.c.) e in </a:t>
            </a:r>
            <a:r>
              <a:rPr lang="it-IT" sz="2400" b="1" dirty="0" err="1"/>
              <a:t>paticolare</a:t>
            </a:r>
            <a:r>
              <a:rPr lang="it-IT" sz="2400" b="1" dirty="0"/>
              <a:t> dei principi:</a:t>
            </a:r>
            <a:endParaRPr lang="it-IT" sz="2400" b="1" u="sng" dirty="0"/>
          </a:p>
          <a:p>
            <a:pPr marL="342900" indent="-342900" algn="just">
              <a:buFontTx/>
              <a:buChar char="-"/>
            </a:pPr>
            <a:r>
              <a:rPr lang="it-IT" sz="2400" b="1" dirty="0"/>
              <a:t>di CHIAREZZA</a:t>
            </a:r>
          </a:p>
          <a:p>
            <a:pPr marL="342900" indent="-342900" algn="just">
              <a:buFontTx/>
              <a:buChar char="-"/>
            </a:pPr>
            <a:r>
              <a:rPr lang="it-IT" sz="2400" b="1" dirty="0"/>
              <a:t>di VERITA’</a:t>
            </a:r>
          </a:p>
          <a:p>
            <a:pPr marL="342900" indent="-342900" algn="just">
              <a:buFontTx/>
              <a:buChar char="-"/>
            </a:pPr>
            <a:r>
              <a:rPr lang="it-IT" sz="2400" b="1" dirty="0"/>
              <a:t>di CORRETTEZZA</a:t>
            </a:r>
          </a:p>
        </p:txBody>
      </p:sp>
    </p:spTree>
    <p:extLst>
      <p:ext uri="{BB962C8B-B14F-4D97-AF65-F5344CB8AC3E}">
        <p14:creationId xmlns:p14="http://schemas.microsoft.com/office/powerpoint/2010/main" val="134923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18</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In sintesi:</a:t>
            </a:r>
          </a:p>
        </p:txBody>
      </p:sp>
      <p:sp>
        <p:nvSpPr>
          <p:cNvPr id="6" name="CasellaDiTesto 5"/>
          <p:cNvSpPr txBox="1"/>
          <p:nvPr/>
        </p:nvSpPr>
        <p:spPr>
          <a:xfrm>
            <a:off x="107504" y="908720"/>
            <a:ext cx="923330" cy="5616624"/>
          </a:xfrm>
          <a:prstGeom prst="rect">
            <a:avLst/>
          </a:prstGeom>
        </p:spPr>
        <p:style>
          <a:lnRef idx="3">
            <a:schemeClr val="lt1"/>
          </a:lnRef>
          <a:fillRef idx="1">
            <a:schemeClr val="accent1"/>
          </a:fillRef>
          <a:effectRef idx="1">
            <a:schemeClr val="accent1"/>
          </a:effectRef>
          <a:fontRef idx="minor">
            <a:schemeClr val="lt1"/>
          </a:fontRef>
        </p:style>
        <p:txBody>
          <a:bodyPr vert="vert270" wrap="square" rtlCol="0">
            <a:spAutoFit/>
          </a:bodyPr>
          <a:lstStyle/>
          <a:p>
            <a:pPr algn="ctr"/>
            <a:r>
              <a:rPr lang="it-IT" sz="2400" dirty="0"/>
              <a:t>CENTRALITÀ DEI PRINCIPI CONTABILI</a:t>
            </a:r>
          </a:p>
          <a:p>
            <a:pPr algn="ctr"/>
            <a:r>
              <a:rPr lang="it-IT" sz="2400" dirty="0"/>
              <a:t> E DELLE NORME DI COMPORTAMENTO</a:t>
            </a:r>
            <a:endParaRPr lang="it-IT" sz="2400" b="1" dirty="0"/>
          </a:p>
        </p:txBody>
      </p:sp>
      <p:sp>
        <p:nvSpPr>
          <p:cNvPr id="7" name="CasellaDiTesto 6">
            <a:extLst>
              <a:ext uri="{FF2B5EF4-FFF2-40B4-BE49-F238E27FC236}">
                <a16:creationId xmlns:a16="http://schemas.microsoft.com/office/drawing/2014/main" id="{C71A6B40-5C90-471E-A465-3281D7EF05A5}"/>
              </a:ext>
            </a:extLst>
          </p:cNvPr>
          <p:cNvSpPr txBox="1"/>
          <p:nvPr/>
        </p:nvSpPr>
        <p:spPr>
          <a:xfrm>
            <a:off x="1030834" y="938890"/>
            <a:ext cx="7481194" cy="378565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400" b="1" dirty="0"/>
              <a:t>Art. 2423, comma 3, c.c.: «</a:t>
            </a:r>
            <a:r>
              <a:rPr lang="it-IT" sz="2400" b="1" i="1" dirty="0"/>
              <a:t>se le informazioni richieste da specifiche disposizioni di legge non sono sufficienti a dare una rappresentazione veritiera e corretta, si devono fornire le informazioni complementari necessarie allo scopo</a:t>
            </a:r>
            <a:r>
              <a:rPr lang="it-IT" sz="2400" b="1" dirty="0"/>
              <a:t>»</a:t>
            </a:r>
          </a:p>
          <a:p>
            <a:pPr algn="just"/>
            <a:endParaRPr lang="it-IT" sz="2400" b="1" dirty="0"/>
          </a:p>
          <a:p>
            <a:pPr algn="just"/>
            <a:r>
              <a:rPr lang="it-IT" sz="2400" b="1" dirty="0"/>
              <a:t>Art. 2423, comma 5, c.c.: «</a:t>
            </a:r>
            <a:r>
              <a:rPr lang="it-IT" sz="2400" b="1" i="1" dirty="0"/>
              <a:t>se, in casi eccezionali, l’applicazione di una disposizione degli articoli seguenti è incompatibile con la rappresentazione veritiera e corretta, la disposizione non deve essere applicata</a:t>
            </a:r>
            <a:r>
              <a:rPr lang="it-IT" sz="2400" b="1" dirty="0"/>
              <a:t>»</a:t>
            </a:r>
          </a:p>
        </p:txBody>
      </p:sp>
      <p:sp>
        <p:nvSpPr>
          <p:cNvPr id="8" name="CasellaDiTesto 7">
            <a:extLst>
              <a:ext uri="{FF2B5EF4-FFF2-40B4-BE49-F238E27FC236}">
                <a16:creationId xmlns:a16="http://schemas.microsoft.com/office/drawing/2014/main" id="{16F3E3AD-2AF3-4BE7-AFFD-1E3ECB83CC4E}"/>
              </a:ext>
            </a:extLst>
          </p:cNvPr>
          <p:cNvSpPr txBox="1"/>
          <p:nvPr/>
        </p:nvSpPr>
        <p:spPr>
          <a:xfrm>
            <a:off x="1030834" y="5388404"/>
            <a:ext cx="7481194"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400" b="1" dirty="0">
                <a:sym typeface="Wingdings" panose="05000000000000000000" pitchFamily="2" charset="2"/>
              </a:rPr>
              <a:t> </a:t>
            </a:r>
            <a:r>
              <a:rPr lang="it-IT" sz="2400" b="1" dirty="0" err="1"/>
              <a:t>Autoresponsabilità</a:t>
            </a:r>
            <a:r>
              <a:rPr lang="it-IT" sz="2400" b="1" dirty="0"/>
              <a:t> del redattore del bilancio</a:t>
            </a:r>
          </a:p>
          <a:p>
            <a:pPr algn="just"/>
            <a:r>
              <a:rPr lang="it-IT" sz="2400" b="1" dirty="0">
                <a:sym typeface="Wingdings" panose="05000000000000000000" pitchFamily="2" charset="2"/>
              </a:rPr>
              <a:t> </a:t>
            </a:r>
            <a:r>
              <a:rPr lang="it-IT" sz="2400" b="1" dirty="0"/>
              <a:t>Centralità della nota integrativa</a:t>
            </a:r>
          </a:p>
        </p:txBody>
      </p:sp>
    </p:spTree>
    <p:extLst>
      <p:ext uri="{BB962C8B-B14F-4D97-AF65-F5344CB8AC3E}">
        <p14:creationId xmlns:p14="http://schemas.microsoft.com/office/powerpoint/2010/main" val="140607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19</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Segue: una chiosa.</a:t>
            </a:r>
          </a:p>
        </p:txBody>
      </p:sp>
      <p:sp>
        <p:nvSpPr>
          <p:cNvPr id="6" name="CasellaDiTesto 5"/>
          <p:cNvSpPr txBox="1"/>
          <p:nvPr/>
        </p:nvSpPr>
        <p:spPr>
          <a:xfrm>
            <a:off x="107504" y="908720"/>
            <a:ext cx="923330" cy="5616624"/>
          </a:xfrm>
          <a:prstGeom prst="rect">
            <a:avLst/>
          </a:prstGeom>
        </p:spPr>
        <p:style>
          <a:lnRef idx="3">
            <a:schemeClr val="lt1"/>
          </a:lnRef>
          <a:fillRef idx="1">
            <a:schemeClr val="accent1"/>
          </a:fillRef>
          <a:effectRef idx="1">
            <a:schemeClr val="accent1"/>
          </a:effectRef>
          <a:fontRef idx="minor">
            <a:schemeClr val="lt1"/>
          </a:fontRef>
        </p:style>
        <p:txBody>
          <a:bodyPr vert="vert270" wrap="square" rtlCol="0">
            <a:spAutoFit/>
          </a:bodyPr>
          <a:lstStyle/>
          <a:p>
            <a:pPr algn="ctr"/>
            <a:r>
              <a:rPr lang="it-IT" sz="2400" dirty="0"/>
              <a:t>CENTRALITÀ DEI PRINCIPI CONTABILI</a:t>
            </a:r>
          </a:p>
          <a:p>
            <a:pPr algn="ctr"/>
            <a:r>
              <a:rPr lang="it-IT" sz="2400" dirty="0"/>
              <a:t> E DELLE NORME DI COMPORTAMENTO</a:t>
            </a:r>
            <a:endParaRPr lang="it-IT" sz="2400" b="1" dirty="0"/>
          </a:p>
        </p:txBody>
      </p:sp>
      <p:sp>
        <p:nvSpPr>
          <p:cNvPr id="7" name="CasellaDiTesto 6">
            <a:extLst>
              <a:ext uri="{FF2B5EF4-FFF2-40B4-BE49-F238E27FC236}">
                <a16:creationId xmlns:a16="http://schemas.microsoft.com/office/drawing/2014/main" id="{C71A6B40-5C90-471E-A465-3281D7EF05A5}"/>
              </a:ext>
            </a:extLst>
          </p:cNvPr>
          <p:cNvSpPr txBox="1"/>
          <p:nvPr/>
        </p:nvSpPr>
        <p:spPr>
          <a:xfrm>
            <a:off x="1030834" y="1270208"/>
            <a:ext cx="7481194" cy="489364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400" b="1" dirty="0"/>
              <a:t>«… la finalità dei principi di valutazione è accrescere la fiducia nelle valutazioni da parte di utilizzatori e committenti (i quali normalmente sono non esperti), che rappresentano i destinatari prioritari dei principi di valutazione. I principi di valutazione non sono un manuale di tecniche valutative ed in nessun modo definiscono gli aspetti applicativi delle tecniche valutative, i quali sono di esclusiva </a:t>
            </a:r>
            <a:r>
              <a:rPr lang="it-IT" sz="2400" b="1" dirty="0" err="1"/>
              <a:t>responsabiltà</a:t>
            </a:r>
            <a:r>
              <a:rPr lang="it-IT" sz="2400" b="1" dirty="0"/>
              <a:t> del giudizio professionale dell’esperto. </a:t>
            </a:r>
            <a:r>
              <a:rPr lang="it-IT" sz="2400" b="1" u="sng" dirty="0"/>
              <a:t>I principi, piuttosto, definiscono quale processo dovrebbe essere seguito nella valutazione, obbligano a dichiarare quali siano i limiti del processo adottato, quali le finalità e le scelte che hanno portato allo specifico risultato» (M. Bini, 2019)</a:t>
            </a:r>
            <a:endParaRPr lang="it-IT" sz="2400" b="1" dirty="0"/>
          </a:p>
        </p:txBody>
      </p:sp>
    </p:spTree>
    <p:extLst>
      <p:ext uri="{BB962C8B-B14F-4D97-AF65-F5344CB8AC3E}">
        <p14:creationId xmlns:p14="http://schemas.microsoft.com/office/powerpoint/2010/main" val="263705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2</a:t>
            </a:fld>
            <a:endParaRPr lang="en-US" dirty="0"/>
          </a:p>
        </p:txBody>
      </p:sp>
      <p:sp>
        <p:nvSpPr>
          <p:cNvPr id="19" name="CasellaDiTesto 18"/>
          <p:cNvSpPr txBox="1"/>
          <p:nvPr/>
        </p:nvSpPr>
        <p:spPr>
          <a:xfrm>
            <a:off x="349424" y="980728"/>
            <a:ext cx="8404720" cy="5447645"/>
          </a:xfrm>
          <a:prstGeom prst="rect">
            <a:avLst/>
          </a:prstGeom>
          <a:noFill/>
        </p:spPr>
        <p:txBody>
          <a:bodyPr wrap="square" rtlCol="0">
            <a:spAutoFit/>
          </a:bodyPr>
          <a:lstStyle/>
          <a:p>
            <a:pPr algn="ctr"/>
            <a:r>
              <a:rPr lang="it-IT" sz="2200" b="1" u="sng" dirty="0"/>
              <a:t>Art. 2621 c.c. False comunicazioni sociali.</a:t>
            </a:r>
            <a:endParaRPr lang="it-IT" sz="2200" dirty="0"/>
          </a:p>
          <a:p>
            <a:pPr algn="just"/>
            <a:endParaRPr lang="it-IT" dirty="0"/>
          </a:p>
          <a:p>
            <a:pPr algn="just"/>
            <a:r>
              <a:rPr lang="it-IT" sz="2200" dirty="0"/>
              <a:t>Fuori dai casi previsti dall'art. 2622, gli amministratori, i direttori generali, i dirigenti preposti alla redazione dei documenti contabili societari, i sindaci e i liquidatori, i quali, al fine di conseguire per sé o per altri un ingiusto profitto, nei bilanci, nelle relazioni o nelle altre comunicazioni sociali dirette ai soci o al pubblico, previste dalla legge, consapevolmente </a:t>
            </a:r>
            <a:r>
              <a:rPr lang="it-IT" sz="2200" b="1" u="sng" dirty="0"/>
              <a:t>espongono fatti materiali rilevanti non rispondenti al vero ovvero omettono fatti materiali rilevanti </a:t>
            </a:r>
            <a:r>
              <a:rPr lang="it-IT" sz="2200" dirty="0"/>
              <a:t>la cui comunicazione è imposta dalla legge sulla situazione economica, patrimoniale o finanziaria della società o del gruppo al quale la stessa appartiene, in modo concretamente idoneo ad indurre altri in errore, sono puniti con la pena della reclusione da uno a cinque anni.</a:t>
            </a:r>
          </a:p>
          <a:p>
            <a:pPr algn="just"/>
            <a:r>
              <a:rPr lang="it-IT" sz="2200" dirty="0"/>
              <a:t>La stessa pena si applica anche se le falsità o le omissioni riguardano beni posseduti o amministrati dalla società per conto di terzi.</a:t>
            </a:r>
          </a:p>
          <a:p>
            <a:pPr algn="just"/>
            <a:endParaRPr lang="it-IT" sz="2200" dirty="0"/>
          </a:p>
        </p:txBody>
      </p:sp>
    </p:spTree>
    <p:extLst>
      <p:ext uri="{BB962C8B-B14F-4D97-AF65-F5344CB8AC3E}">
        <p14:creationId xmlns:p14="http://schemas.microsoft.com/office/powerpoint/2010/main" val="1235969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20</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Il falso in bilancio ai tempi del Covid-19.</a:t>
            </a:r>
          </a:p>
        </p:txBody>
      </p:sp>
      <p:sp>
        <p:nvSpPr>
          <p:cNvPr id="6" name="CasellaDiTesto 5"/>
          <p:cNvSpPr txBox="1"/>
          <p:nvPr/>
        </p:nvSpPr>
        <p:spPr>
          <a:xfrm>
            <a:off x="107504" y="908720"/>
            <a:ext cx="923330" cy="5616624"/>
          </a:xfrm>
          <a:prstGeom prst="rect">
            <a:avLst/>
          </a:prstGeom>
        </p:spPr>
        <p:style>
          <a:lnRef idx="3">
            <a:schemeClr val="lt1"/>
          </a:lnRef>
          <a:fillRef idx="1">
            <a:schemeClr val="accent1"/>
          </a:fillRef>
          <a:effectRef idx="1">
            <a:schemeClr val="accent1"/>
          </a:effectRef>
          <a:fontRef idx="minor">
            <a:schemeClr val="lt1"/>
          </a:fontRef>
        </p:style>
        <p:txBody>
          <a:bodyPr vert="vert270" wrap="square" rtlCol="0">
            <a:spAutoFit/>
          </a:bodyPr>
          <a:lstStyle/>
          <a:p>
            <a:pPr algn="ctr"/>
            <a:r>
              <a:rPr lang="it-IT" sz="2400" dirty="0"/>
              <a:t>CENTRALITÀ DEI PRINCIPI CONTABILI</a:t>
            </a:r>
          </a:p>
          <a:p>
            <a:pPr algn="ctr"/>
            <a:r>
              <a:rPr lang="it-IT" sz="2400" dirty="0"/>
              <a:t> E DELLE NORME DI COMPORTAMENTO</a:t>
            </a:r>
            <a:endParaRPr lang="it-IT" sz="2400" b="1" dirty="0"/>
          </a:p>
        </p:txBody>
      </p:sp>
      <p:sp>
        <p:nvSpPr>
          <p:cNvPr id="7" name="CasellaDiTesto 6">
            <a:extLst>
              <a:ext uri="{FF2B5EF4-FFF2-40B4-BE49-F238E27FC236}">
                <a16:creationId xmlns:a16="http://schemas.microsoft.com/office/drawing/2014/main" id="{C71A6B40-5C90-471E-A465-3281D7EF05A5}"/>
              </a:ext>
            </a:extLst>
          </p:cNvPr>
          <p:cNvSpPr txBox="1"/>
          <p:nvPr/>
        </p:nvSpPr>
        <p:spPr>
          <a:xfrm>
            <a:off x="1043608" y="893033"/>
            <a:ext cx="7481194"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400" b="1" dirty="0"/>
              <a:t>Centralità del principio di continuità aziendale (art. 2423 bis, n. 1, c.c.</a:t>
            </a:r>
          </a:p>
        </p:txBody>
      </p:sp>
      <p:sp>
        <p:nvSpPr>
          <p:cNvPr id="8" name="CasellaDiTesto 7">
            <a:extLst>
              <a:ext uri="{FF2B5EF4-FFF2-40B4-BE49-F238E27FC236}">
                <a16:creationId xmlns:a16="http://schemas.microsoft.com/office/drawing/2014/main" id="{49D6B1A9-456D-41EC-8A9A-3E521C7C0440}"/>
              </a:ext>
            </a:extLst>
          </p:cNvPr>
          <p:cNvSpPr txBox="1"/>
          <p:nvPr/>
        </p:nvSpPr>
        <p:spPr>
          <a:xfrm>
            <a:off x="1043608" y="1772816"/>
            <a:ext cx="7481194" cy="156966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400" b="1" dirty="0"/>
              <a:t>Il principio della continuità (la prospettiva della continuità) rappresenta un elemento definitorio dello stesso concetto di bilancio di esercizio (cfr. ancora Dezzani-</a:t>
            </a:r>
            <a:r>
              <a:rPr lang="it-IT" sz="2400" b="1" dirty="0" err="1"/>
              <a:t>Pisoni</a:t>
            </a:r>
            <a:r>
              <a:rPr lang="it-IT" sz="2400" b="1" dirty="0"/>
              <a:t>-Puddu, cit.)</a:t>
            </a:r>
          </a:p>
        </p:txBody>
      </p:sp>
      <p:sp>
        <p:nvSpPr>
          <p:cNvPr id="9" name="CasellaDiTesto 8">
            <a:extLst>
              <a:ext uri="{FF2B5EF4-FFF2-40B4-BE49-F238E27FC236}">
                <a16:creationId xmlns:a16="http://schemas.microsoft.com/office/drawing/2014/main" id="{B45D81A9-D6A0-4A65-9903-00BD3B46152D}"/>
              </a:ext>
            </a:extLst>
          </p:cNvPr>
          <p:cNvSpPr txBox="1"/>
          <p:nvPr/>
        </p:nvSpPr>
        <p:spPr>
          <a:xfrm>
            <a:off x="1040325" y="3351409"/>
            <a:ext cx="7481194" cy="3046988"/>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400" b="1" dirty="0"/>
              <a:t>In quanto presupposto del bilancio, la condizione di continuità richiede un apposito accertamento tecnico, per propria natura soggettivo, in quanto riferito all’analisi delle condizioni prospettiche della gestione dell’impresa. Può esserne sancita l’esistenza solo al termine del suddetto processo di accertamento, volto a  identificare i fattori che possono mettere in discussione la capacità dell’impresa di proseguire la sua attività (Savoia, 2020)</a:t>
            </a:r>
          </a:p>
        </p:txBody>
      </p:sp>
    </p:spTree>
    <p:extLst>
      <p:ext uri="{BB962C8B-B14F-4D97-AF65-F5344CB8AC3E}">
        <p14:creationId xmlns:p14="http://schemas.microsoft.com/office/powerpoint/2010/main" val="3678900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21</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Il falso in bilancio ai tempi del Covid-19.</a:t>
            </a:r>
          </a:p>
        </p:txBody>
      </p:sp>
      <p:sp>
        <p:nvSpPr>
          <p:cNvPr id="6" name="CasellaDiTesto 5"/>
          <p:cNvSpPr txBox="1"/>
          <p:nvPr/>
        </p:nvSpPr>
        <p:spPr>
          <a:xfrm>
            <a:off x="107504" y="908720"/>
            <a:ext cx="923330" cy="5616624"/>
          </a:xfrm>
          <a:prstGeom prst="rect">
            <a:avLst/>
          </a:prstGeom>
        </p:spPr>
        <p:style>
          <a:lnRef idx="3">
            <a:schemeClr val="lt1"/>
          </a:lnRef>
          <a:fillRef idx="1">
            <a:schemeClr val="accent1"/>
          </a:fillRef>
          <a:effectRef idx="1">
            <a:schemeClr val="accent1"/>
          </a:effectRef>
          <a:fontRef idx="minor">
            <a:schemeClr val="lt1"/>
          </a:fontRef>
        </p:style>
        <p:txBody>
          <a:bodyPr vert="vert270" wrap="square" rtlCol="0">
            <a:spAutoFit/>
          </a:bodyPr>
          <a:lstStyle/>
          <a:p>
            <a:pPr algn="ctr"/>
            <a:r>
              <a:rPr lang="it-IT" sz="2400" dirty="0"/>
              <a:t>CENTRALITÀ DEI PRINCIPI CONTABILI</a:t>
            </a:r>
          </a:p>
          <a:p>
            <a:pPr algn="ctr"/>
            <a:r>
              <a:rPr lang="it-IT" sz="2400" dirty="0"/>
              <a:t> E DELLE NORME DI COMPORTAMENTO</a:t>
            </a:r>
            <a:endParaRPr lang="it-IT" sz="2400" b="1" dirty="0"/>
          </a:p>
        </p:txBody>
      </p:sp>
      <p:sp>
        <p:nvSpPr>
          <p:cNvPr id="7" name="CasellaDiTesto 6">
            <a:extLst>
              <a:ext uri="{FF2B5EF4-FFF2-40B4-BE49-F238E27FC236}">
                <a16:creationId xmlns:a16="http://schemas.microsoft.com/office/drawing/2014/main" id="{C71A6B40-5C90-471E-A465-3281D7EF05A5}"/>
              </a:ext>
            </a:extLst>
          </p:cNvPr>
          <p:cNvSpPr txBox="1"/>
          <p:nvPr/>
        </p:nvSpPr>
        <p:spPr>
          <a:xfrm>
            <a:off x="1043608" y="893033"/>
            <a:ext cx="7828656" cy="34163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400" b="1" dirty="0"/>
              <a:t>Contesto generale:</a:t>
            </a:r>
          </a:p>
          <a:p>
            <a:pPr algn="just"/>
            <a:r>
              <a:rPr lang="it-IT" sz="2400" b="1" dirty="0"/>
              <a:t>OIC 11: </a:t>
            </a:r>
          </a:p>
          <a:p>
            <a:pPr marL="342900" indent="-342900" algn="just">
              <a:buFontTx/>
              <a:buChar char="-"/>
            </a:pPr>
            <a:r>
              <a:rPr lang="it-IT" sz="2400" b="1" dirty="0"/>
              <a:t>«la continuità è sinonimo di funzionalità aziendale»</a:t>
            </a:r>
          </a:p>
          <a:p>
            <a:pPr marL="342900" indent="-342900" algn="just">
              <a:buFontTx/>
              <a:buChar char="-"/>
            </a:pPr>
            <a:r>
              <a:rPr lang="it-IT" sz="2400" b="1" dirty="0"/>
              <a:t>«la crisi di impresa non giustifica l’abbandono dei criteri di continuità, anche se questi vanno applicati al bilancio con le dovute cautele»</a:t>
            </a:r>
          </a:p>
          <a:p>
            <a:pPr marL="342900" indent="-342900" algn="just">
              <a:buFontTx/>
              <a:buChar char="-"/>
            </a:pPr>
            <a:r>
              <a:rPr lang="it-IT" sz="2400" b="1" dirty="0"/>
              <a:t>L’estensore del bilancio deve tener conto «</a:t>
            </a:r>
            <a:r>
              <a:rPr lang="it-IT" sz="2400" b="1" dirty="0">
                <a:solidFill>
                  <a:schemeClr val="tx2"/>
                </a:solidFill>
              </a:rPr>
              <a:t>nell’applicazione dei principi di volta in volta rilevanti, del limitato orizzonte temporale residuo</a:t>
            </a:r>
            <a:r>
              <a:rPr lang="it-IT" sz="2400" b="1" dirty="0"/>
              <a:t>»</a:t>
            </a:r>
          </a:p>
        </p:txBody>
      </p:sp>
      <p:sp>
        <p:nvSpPr>
          <p:cNvPr id="10" name="CasellaDiTesto 9">
            <a:extLst>
              <a:ext uri="{FF2B5EF4-FFF2-40B4-BE49-F238E27FC236}">
                <a16:creationId xmlns:a16="http://schemas.microsoft.com/office/drawing/2014/main" id="{2986D4AA-7331-46D6-9FC0-BB3AB9F14111}"/>
              </a:ext>
            </a:extLst>
          </p:cNvPr>
          <p:cNvSpPr txBox="1"/>
          <p:nvPr/>
        </p:nvSpPr>
        <p:spPr>
          <a:xfrm>
            <a:off x="1056382" y="4309353"/>
            <a:ext cx="7828656" cy="193899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400" b="1" dirty="0"/>
              <a:t>Nelle imprese in crisi (ma che ancora redigono il bilancio in prospettiva di continuità) diventa FONDAMENTALE chiarire in </a:t>
            </a:r>
            <a:r>
              <a:rPr lang="it-IT" sz="2400" b="1" i="1" dirty="0"/>
              <a:t>Nota integrativa </a:t>
            </a:r>
            <a:r>
              <a:rPr lang="it-IT" sz="2400" b="1" dirty="0"/>
              <a:t>l’impatto del limitato orizzonte temporale (e, dunque, delle assunzioni e delle informazioni disponibili) sull’applicazione dei principi contabili</a:t>
            </a:r>
          </a:p>
        </p:txBody>
      </p:sp>
    </p:spTree>
    <p:extLst>
      <p:ext uri="{BB962C8B-B14F-4D97-AF65-F5344CB8AC3E}">
        <p14:creationId xmlns:p14="http://schemas.microsoft.com/office/powerpoint/2010/main" val="210538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22</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Il falso in bilancio ai tempi del Covid-19.</a:t>
            </a:r>
          </a:p>
        </p:txBody>
      </p:sp>
      <p:sp>
        <p:nvSpPr>
          <p:cNvPr id="6" name="CasellaDiTesto 5"/>
          <p:cNvSpPr txBox="1"/>
          <p:nvPr/>
        </p:nvSpPr>
        <p:spPr>
          <a:xfrm>
            <a:off x="107504" y="908720"/>
            <a:ext cx="923330" cy="5616624"/>
          </a:xfrm>
          <a:prstGeom prst="rect">
            <a:avLst/>
          </a:prstGeom>
        </p:spPr>
        <p:style>
          <a:lnRef idx="3">
            <a:schemeClr val="lt1"/>
          </a:lnRef>
          <a:fillRef idx="1">
            <a:schemeClr val="accent1"/>
          </a:fillRef>
          <a:effectRef idx="1">
            <a:schemeClr val="accent1"/>
          </a:effectRef>
          <a:fontRef idx="minor">
            <a:schemeClr val="lt1"/>
          </a:fontRef>
        </p:style>
        <p:txBody>
          <a:bodyPr vert="vert270" wrap="square" rtlCol="0">
            <a:spAutoFit/>
          </a:bodyPr>
          <a:lstStyle/>
          <a:p>
            <a:pPr algn="ctr"/>
            <a:r>
              <a:rPr lang="it-IT" sz="2400" dirty="0"/>
              <a:t>CENTRALITÀ DEI PRINCIPI CONTABILI</a:t>
            </a:r>
          </a:p>
          <a:p>
            <a:pPr algn="ctr"/>
            <a:r>
              <a:rPr lang="it-IT" sz="2400" dirty="0"/>
              <a:t> E DELLE NORME DI COMPORTAMENTO</a:t>
            </a:r>
            <a:endParaRPr lang="it-IT" sz="2400" b="1" dirty="0"/>
          </a:p>
        </p:txBody>
      </p:sp>
      <p:sp>
        <p:nvSpPr>
          <p:cNvPr id="7" name="CasellaDiTesto 6">
            <a:extLst>
              <a:ext uri="{FF2B5EF4-FFF2-40B4-BE49-F238E27FC236}">
                <a16:creationId xmlns:a16="http://schemas.microsoft.com/office/drawing/2014/main" id="{C71A6B40-5C90-471E-A465-3281D7EF05A5}"/>
              </a:ext>
            </a:extLst>
          </p:cNvPr>
          <p:cNvSpPr txBox="1"/>
          <p:nvPr/>
        </p:nvSpPr>
        <p:spPr>
          <a:xfrm>
            <a:off x="1043608" y="893033"/>
            <a:ext cx="7828656" cy="5170646"/>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dirty="0"/>
              <a:t>Art. 7, D.L. 8/4/2020, n. 23 (</a:t>
            </a:r>
            <a:r>
              <a:rPr lang="it-IT" dirty="0" err="1"/>
              <a:t>conv</a:t>
            </a:r>
            <a:r>
              <a:rPr lang="it-IT" dirty="0"/>
              <a:t>. L. 40/2020)</a:t>
            </a:r>
          </a:p>
          <a:p>
            <a:pPr algn="just"/>
            <a:r>
              <a:rPr lang="it-IT" sz="2400" dirty="0"/>
              <a:t>Nella redazione del bilancio di esercizio in corso al 31 dicembre 2020, la valutazione delle voci nella prospettiva della continuazione dell'attività di cui all'</a:t>
            </a:r>
            <a:r>
              <a:rPr lang="it-IT" sz="2400" i="1" dirty="0"/>
              <a:t>articolo 2423-bis, comma primo, n. 1), del codice civile</a:t>
            </a:r>
            <a:r>
              <a:rPr lang="it-IT" sz="2400" dirty="0"/>
              <a:t> può comunque essere operata se risulta sussistente nell'ultimo bilancio di esercizio chiuso in data anteriore al 23 febbraio 2020, fatta salva la previsione di cui all'articolo 106 del </a:t>
            </a:r>
            <a:r>
              <a:rPr lang="it-IT" sz="2400" i="1" dirty="0"/>
              <a:t>decreto-legge 17 marzo 2020, n. 18</a:t>
            </a:r>
            <a:r>
              <a:rPr lang="it-IT" sz="2400" dirty="0"/>
              <a:t>, convertito, con modificazioni, dalla </a:t>
            </a:r>
            <a:r>
              <a:rPr lang="it-IT" sz="2400" i="1" dirty="0"/>
              <a:t>legge 24 aprile 2020, n. 27</a:t>
            </a:r>
            <a:r>
              <a:rPr lang="it-IT" sz="2400" dirty="0"/>
              <a:t>, di seguito citato anche come “ </a:t>
            </a:r>
            <a:r>
              <a:rPr lang="it-IT" sz="2400" i="1" dirty="0"/>
              <a:t>decreto-legge 17 marzo 2020, n. 18</a:t>
            </a:r>
            <a:r>
              <a:rPr lang="it-IT" sz="2400" dirty="0"/>
              <a:t>”. </a:t>
            </a:r>
            <a:r>
              <a:rPr lang="it-IT" sz="2400" b="1" dirty="0">
                <a:solidFill>
                  <a:schemeClr val="tx2"/>
                </a:solidFill>
              </a:rPr>
              <a:t>Il criterio di valutazione è specificamente illustrato nella nota informativa anche mediante il richiamo delle risultanze del bilancio precedente</a:t>
            </a:r>
            <a:r>
              <a:rPr lang="it-IT" sz="2400" dirty="0"/>
              <a:t>.</a:t>
            </a:r>
          </a:p>
        </p:txBody>
      </p:sp>
    </p:spTree>
    <p:extLst>
      <p:ext uri="{BB962C8B-B14F-4D97-AF65-F5344CB8AC3E}">
        <p14:creationId xmlns:p14="http://schemas.microsoft.com/office/powerpoint/2010/main" val="2154104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23</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Il falso in bilancio ai tempi del Covid-19.</a:t>
            </a:r>
          </a:p>
        </p:txBody>
      </p:sp>
      <p:sp>
        <p:nvSpPr>
          <p:cNvPr id="6" name="CasellaDiTesto 5"/>
          <p:cNvSpPr txBox="1"/>
          <p:nvPr/>
        </p:nvSpPr>
        <p:spPr>
          <a:xfrm>
            <a:off x="107504" y="908720"/>
            <a:ext cx="923330" cy="5616624"/>
          </a:xfrm>
          <a:prstGeom prst="rect">
            <a:avLst/>
          </a:prstGeom>
        </p:spPr>
        <p:style>
          <a:lnRef idx="3">
            <a:schemeClr val="lt1"/>
          </a:lnRef>
          <a:fillRef idx="1">
            <a:schemeClr val="accent1"/>
          </a:fillRef>
          <a:effectRef idx="1">
            <a:schemeClr val="accent1"/>
          </a:effectRef>
          <a:fontRef idx="minor">
            <a:schemeClr val="lt1"/>
          </a:fontRef>
        </p:style>
        <p:txBody>
          <a:bodyPr vert="vert270" wrap="square" rtlCol="0">
            <a:spAutoFit/>
          </a:bodyPr>
          <a:lstStyle/>
          <a:p>
            <a:pPr algn="ctr"/>
            <a:r>
              <a:rPr lang="it-IT" sz="2400" dirty="0"/>
              <a:t>CENTRALITÀ DEI PRINCIPI CONTABILI</a:t>
            </a:r>
          </a:p>
          <a:p>
            <a:pPr algn="ctr"/>
            <a:r>
              <a:rPr lang="it-IT" sz="2400" dirty="0"/>
              <a:t> E DELLE NORME DI COMPORTAMENTO</a:t>
            </a:r>
            <a:endParaRPr lang="it-IT" sz="2400" b="1" dirty="0"/>
          </a:p>
        </p:txBody>
      </p:sp>
      <p:sp>
        <p:nvSpPr>
          <p:cNvPr id="7" name="CasellaDiTesto 6">
            <a:extLst>
              <a:ext uri="{FF2B5EF4-FFF2-40B4-BE49-F238E27FC236}">
                <a16:creationId xmlns:a16="http://schemas.microsoft.com/office/drawing/2014/main" id="{C71A6B40-5C90-471E-A465-3281D7EF05A5}"/>
              </a:ext>
            </a:extLst>
          </p:cNvPr>
          <p:cNvSpPr txBox="1"/>
          <p:nvPr/>
        </p:nvSpPr>
        <p:spPr>
          <a:xfrm>
            <a:off x="1043608" y="1268760"/>
            <a:ext cx="7828656" cy="470898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000" b="1" dirty="0"/>
              <a:t>Art. 38-quater</a:t>
            </a:r>
            <a:r>
              <a:rPr lang="it-IT" sz="2000" dirty="0"/>
              <a:t>  </a:t>
            </a:r>
            <a:r>
              <a:rPr lang="it-IT" sz="2000" i="1" dirty="0"/>
              <a:t>Disposizioni transitorie in materia di princìpi di redazione del bilancio </a:t>
            </a:r>
            <a:endParaRPr lang="it-IT" sz="2000" dirty="0"/>
          </a:p>
          <a:p>
            <a:pPr algn="just"/>
            <a:r>
              <a:rPr lang="it-IT" sz="2000" dirty="0"/>
              <a:t>1.  Nella predisposizione dei bilanci il cui esercizio è stato chiuso entro il 23 febbraio 2020 e non ancora approvati, la valutazione delle voci e della prospettiva della continuazione dell'attività di cui all'</a:t>
            </a:r>
            <a:r>
              <a:rPr lang="it-IT" sz="2000" i="1" dirty="0"/>
              <a:t>articolo 2423-bis, primo comma, numero 1), del codice civile</a:t>
            </a:r>
            <a:r>
              <a:rPr lang="it-IT" sz="2000" dirty="0"/>
              <a:t> è effettuata </a:t>
            </a:r>
            <a:r>
              <a:rPr lang="it-IT" sz="2000" b="1" dirty="0"/>
              <a:t>non tenendo conto delle incertezze e degli effetti derivanti dai fatti successivi alla data di chiusura del bilancio</a:t>
            </a:r>
            <a:r>
              <a:rPr lang="it-IT" sz="2000" dirty="0"/>
              <a:t>. </a:t>
            </a:r>
            <a:r>
              <a:rPr lang="it-IT" sz="2000" b="1" dirty="0">
                <a:solidFill>
                  <a:schemeClr val="tx2"/>
                </a:solidFill>
              </a:rPr>
              <a:t>Le informazioni relative al presupposto della continuità aziendale sono fornite nelle politiche contabili di cui all'</a:t>
            </a:r>
            <a:r>
              <a:rPr lang="it-IT" sz="2000" b="1" i="1" dirty="0">
                <a:solidFill>
                  <a:schemeClr val="tx2"/>
                </a:solidFill>
              </a:rPr>
              <a:t>articolo 2427, primo comma, numero 1), del codice civile</a:t>
            </a:r>
            <a:r>
              <a:rPr lang="it-IT" sz="2000" b="1" dirty="0">
                <a:solidFill>
                  <a:schemeClr val="tx2"/>
                </a:solidFill>
              </a:rPr>
              <a:t>. Restano ferme tutte le altre disposizioni relative alle informazioni da fornire nella nota integrativa e alla relazione sulla gestione, comprese quelle relative ai rischi e alle incertezze concernenti gli eventi successivi, nonché alla capacità dell'azienda di continuare a costituire un complesso economico funzionante destinato alla produzione di reddito.</a:t>
            </a:r>
          </a:p>
        </p:txBody>
      </p:sp>
    </p:spTree>
    <p:extLst>
      <p:ext uri="{BB962C8B-B14F-4D97-AF65-F5344CB8AC3E}">
        <p14:creationId xmlns:p14="http://schemas.microsoft.com/office/powerpoint/2010/main" val="198422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24</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Il falso in bilancio ai tempi del Covid-19.</a:t>
            </a:r>
          </a:p>
        </p:txBody>
      </p:sp>
      <p:sp>
        <p:nvSpPr>
          <p:cNvPr id="6" name="CasellaDiTesto 5"/>
          <p:cNvSpPr txBox="1"/>
          <p:nvPr/>
        </p:nvSpPr>
        <p:spPr>
          <a:xfrm>
            <a:off x="107504" y="908720"/>
            <a:ext cx="923330" cy="5616624"/>
          </a:xfrm>
          <a:prstGeom prst="rect">
            <a:avLst/>
          </a:prstGeom>
        </p:spPr>
        <p:style>
          <a:lnRef idx="3">
            <a:schemeClr val="lt1"/>
          </a:lnRef>
          <a:fillRef idx="1">
            <a:schemeClr val="accent1"/>
          </a:fillRef>
          <a:effectRef idx="1">
            <a:schemeClr val="accent1"/>
          </a:effectRef>
          <a:fontRef idx="minor">
            <a:schemeClr val="lt1"/>
          </a:fontRef>
        </p:style>
        <p:txBody>
          <a:bodyPr vert="vert270" wrap="square" rtlCol="0">
            <a:spAutoFit/>
          </a:bodyPr>
          <a:lstStyle/>
          <a:p>
            <a:pPr algn="ctr"/>
            <a:r>
              <a:rPr lang="it-IT" sz="2400" dirty="0"/>
              <a:t>CENTRALITÀ DEI PRINCIPI CONTABILI</a:t>
            </a:r>
          </a:p>
          <a:p>
            <a:pPr algn="ctr"/>
            <a:r>
              <a:rPr lang="it-IT" sz="2400" dirty="0"/>
              <a:t> E DELLE NORME DI COMPORTAMENTO</a:t>
            </a:r>
            <a:endParaRPr lang="it-IT" sz="2400" b="1" dirty="0"/>
          </a:p>
        </p:txBody>
      </p:sp>
      <p:sp>
        <p:nvSpPr>
          <p:cNvPr id="7" name="CasellaDiTesto 6">
            <a:extLst>
              <a:ext uri="{FF2B5EF4-FFF2-40B4-BE49-F238E27FC236}">
                <a16:creationId xmlns:a16="http://schemas.microsoft.com/office/drawing/2014/main" id="{C71A6B40-5C90-471E-A465-3281D7EF05A5}"/>
              </a:ext>
            </a:extLst>
          </p:cNvPr>
          <p:cNvSpPr txBox="1"/>
          <p:nvPr/>
        </p:nvSpPr>
        <p:spPr>
          <a:xfrm>
            <a:off x="1030834" y="1052736"/>
            <a:ext cx="7828656" cy="5078313"/>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it-IT" b="1" dirty="0"/>
              <a:t>Art. 38-quater</a:t>
            </a:r>
            <a:r>
              <a:rPr lang="it-IT" dirty="0"/>
              <a:t>  </a:t>
            </a:r>
            <a:r>
              <a:rPr lang="it-IT" i="1" dirty="0"/>
              <a:t>Disposizioni transitorie in materia di princìpi di redazione del bilancio </a:t>
            </a:r>
            <a:r>
              <a:rPr lang="it-IT" i="1" baseline="30000" dirty="0"/>
              <a:t>(104)</a:t>
            </a:r>
            <a:endParaRPr lang="it-IT" dirty="0"/>
          </a:p>
          <a:p>
            <a:pPr algn="just"/>
            <a:r>
              <a:rPr lang="it-IT" dirty="0"/>
              <a:t>2.  Nella predisposizione del bilancio di esercizio in corso al 31 dicembre 2020, la valutazione delle voci e della prospettiva della continuazione dell'attività di cui all'</a:t>
            </a:r>
            <a:r>
              <a:rPr lang="it-IT" i="1" dirty="0"/>
              <a:t>articolo 2423-bis, primo comma, numero 1), del codice civile</a:t>
            </a:r>
            <a:r>
              <a:rPr lang="it-IT" dirty="0"/>
              <a:t> può comunque essere effettuata sulla base delle risultanze dell'ultimo bilancio di esercizio chiuso entro il 23 febbraio 2020. </a:t>
            </a:r>
            <a:r>
              <a:rPr lang="it-IT" sz="2000" dirty="0">
                <a:solidFill>
                  <a:schemeClr val="tx2"/>
                </a:solidFill>
              </a:rPr>
              <a:t>Le informazioni relative al presupposto della continuità aziendale sono fornite nelle politiche contabili di cui all'</a:t>
            </a:r>
            <a:r>
              <a:rPr lang="it-IT" sz="2000" i="1" dirty="0">
                <a:solidFill>
                  <a:schemeClr val="tx2"/>
                </a:solidFill>
              </a:rPr>
              <a:t>articolo 2427, primo comma, numero 1), del codice civile</a:t>
            </a:r>
            <a:r>
              <a:rPr lang="it-IT" sz="2000" dirty="0">
                <a:solidFill>
                  <a:schemeClr val="tx2"/>
                </a:solidFill>
              </a:rPr>
              <a:t> anche mediante il richiamo delle risultanze del bilancio precedente. Restano ferme tutte le altre disposizioni relative alle informazioni da fornire nella nota integrativa e alla relazione sulla gestione, comprese quelle relative ai rischi e alle incertezze derivanti dagli eventi successivi, nonché alla capacità dell'azienda di continuare a costituire un complesso economico funzionante destinato alla produzione di reddito.</a:t>
            </a:r>
            <a:br>
              <a:rPr lang="it-IT" dirty="0"/>
            </a:br>
            <a:endParaRPr lang="it-IT" dirty="0"/>
          </a:p>
          <a:p>
            <a:r>
              <a:rPr lang="it-IT" dirty="0"/>
              <a:t>3.  L'efficacia delle disposizioni del presente articolo è limitata ai soli fini civilistici</a:t>
            </a:r>
          </a:p>
        </p:txBody>
      </p:sp>
    </p:spTree>
    <p:extLst>
      <p:ext uri="{BB962C8B-B14F-4D97-AF65-F5344CB8AC3E}">
        <p14:creationId xmlns:p14="http://schemas.microsoft.com/office/powerpoint/2010/main" val="148774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25</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Il falso in bilancio ai tempi del Covid-19.</a:t>
            </a:r>
          </a:p>
        </p:txBody>
      </p:sp>
      <p:sp>
        <p:nvSpPr>
          <p:cNvPr id="6" name="CasellaDiTesto 5"/>
          <p:cNvSpPr txBox="1"/>
          <p:nvPr/>
        </p:nvSpPr>
        <p:spPr>
          <a:xfrm>
            <a:off x="107504" y="908720"/>
            <a:ext cx="923330" cy="5616624"/>
          </a:xfrm>
          <a:prstGeom prst="rect">
            <a:avLst/>
          </a:prstGeom>
        </p:spPr>
        <p:style>
          <a:lnRef idx="3">
            <a:schemeClr val="lt1"/>
          </a:lnRef>
          <a:fillRef idx="1">
            <a:schemeClr val="accent1"/>
          </a:fillRef>
          <a:effectRef idx="1">
            <a:schemeClr val="accent1"/>
          </a:effectRef>
          <a:fontRef idx="minor">
            <a:schemeClr val="lt1"/>
          </a:fontRef>
        </p:style>
        <p:txBody>
          <a:bodyPr vert="vert270" wrap="square" rtlCol="0">
            <a:spAutoFit/>
          </a:bodyPr>
          <a:lstStyle/>
          <a:p>
            <a:pPr algn="ctr"/>
            <a:r>
              <a:rPr lang="it-IT" sz="2400" dirty="0"/>
              <a:t>CENTRALITÀ DEI PRINCIPI CONTABILI</a:t>
            </a:r>
          </a:p>
          <a:p>
            <a:pPr algn="ctr"/>
            <a:r>
              <a:rPr lang="it-IT" sz="2400" dirty="0"/>
              <a:t> E DELLE NORME DI COMPORTAMENTO</a:t>
            </a:r>
            <a:endParaRPr lang="it-IT" sz="2400" b="1" dirty="0"/>
          </a:p>
        </p:txBody>
      </p:sp>
      <p:sp>
        <p:nvSpPr>
          <p:cNvPr id="7" name="CasellaDiTesto 6">
            <a:extLst>
              <a:ext uri="{FF2B5EF4-FFF2-40B4-BE49-F238E27FC236}">
                <a16:creationId xmlns:a16="http://schemas.microsoft.com/office/drawing/2014/main" id="{C71A6B40-5C90-471E-A465-3281D7EF05A5}"/>
              </a:ext>
            </a:extLst>
          </p:cNvPr>
          <p:cNvSpPr txBox="1"/>
          <p:nvPr/>
        </p:nvSpPr>
        <p:spPr>
          <a:xfrm>
            <a:off x="1030834" y="1052736"/>
            <a:ext cx="7828656"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it-IT" sz="2400" dirty="0"/>
              <a:t>OIC – Documento interpretativo 6 del giugno 2020 </a:t>
            </a:r>
          </a:p>
        </p:txBody>
      </p:sp>
      <p:pic>
        <p:nvPicPr>
          <p:cNvPr id="2" name="Immagine 1">
            <a:extLst>
              <a:ext uri="{FF2B5EF4-FFF2-40B4-BE49-F238E27FC236}">
                <a16:creationId xmlns:a16="http://schemas.microsoft.com/office/drawing/2014/main" id="{26DD780B-6C39-4C69-A293-9456EEA4E320}"/>
              </a:ext>
            </a:extLst>
          </p:cNvPr>
          <p:cNvPicPr>
            <a:picLocks noChangeAspect="1"/>
          </p:cNvPicPr>
          <p:nvPr/>
        </p:nvPicPr>
        <p:blipFill>
          <a:blip r:embed="rId2"/>
          <a:stretch>
            <a:fillRect/>
          </a:stretch>
        </p:blipFill>
        <p:spPr>
          <a:xfrm>
            <a:off x="1027894" y="2204864"/>
            <a:ext cx="7922117" cy="3600400"/>
          </a:xfrm>
          <a:prstGeom prst="rect">
            <a:avLst/>
          </a:prstGeom>
        </p:spPr>
      </p:pic>
      <p:cxnSp>
        <p:nvCxnSpPr>
          <p:cNvPr id="4" name="Connettore diritto 3">
            <a:extLst>
              <a:ext uri="{FF2B5EF4-FFF2-40B4-BE49-F238E27FC236}">
                <a16:creationId xmlns:a16="http://schemas.microsoft.com/office/drawing/2014/main" id="{64FDD52A-8CA4-4D7B-AB8F-82DE6408D680}"/>
              </a:ext>
            </a:extLst>
          </p:cNvPr>
          <p:cNvCxnSpPr/>
          <p:nvPr/>
        </p:nvCxnSpPr>
        <p:spPr>
          <a:xfrm>
            <a:off x="6444208" y="3501008"/>
            <a:ext cx="1872208"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9" name="Connettore diritto 8">
            <a:extLst>
              <a:ext uri="{FF2B5EF4-FFF2-40B4-BE49-F238E27FC236}">
                <a16:creationId xmlns:a16="http://schemas.microsoft.com/office/drawing/2014/main" id="{71BFD097-D2B4-44DF-B5FC-234B24354FE2}"/>
              </a:ext>
            </a:extLst>
          </p:cNvPr>
          <p:cNvCxnSpPr/>
          <p:nvPr/>
        </p:nvCxnSpPr>
        <p:spPr>
          <a:xfrm>
            <a:off x="5220072" y="3717032"/>
            <a:ext cx="3466728"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1" name="Connettore diritto 10">
            <a:extLst>
              <a:ext uri="{FF2B5EF4-FFF2-40B4-BE49-F238E27FC236}">
                <a16:creationId xmlns:a16="http://schemas.microsoft.com/office/drawing/2014/main" id="{C40B3B69-797E-4473-B855-A57A08E42C7A}"/>
              </a:ext>
            </a:extLst>
          </p:cNvPr>
          <p:cNvCxnSpPr>
            <a:cxnSpLocks/>
          </p:cNvCxnSpPr>
          <p:nvPr/>
        </p:nvCxnSpPr>
        <p:spPr>
          <a:xfrm>
            <a:off x="1547664" y="4005064"/>
            <a:ext cx="7139136"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5" name="Connettore diritto 14">
            <a:extLst>
              <a:ext uri="{FF2B5EF4-FFF2-40B4-BE49-F238E27FC236}">
                <a16:creationId xmlns:a16="http://schemas.microsoft.com/office/drawing/2014/main" id="{CF86AA91-9E34-4D5F-995A-321D03EED6F0}"/>
              </a:ext>
            </a:extLst>
          </p:cNvPr>
          <p:cNvCxnSpPr/>
          <p:nvPr/>
        </p:nvCxnSpPr>
        <p:spPr>
          <a:xfrm>
            <a:off x="1547664" y="4293096"/>
            <a:ext cx="7056784" cy="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724885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par>
                                <p:cTn id="18" presetID="22" presetClass="entr" presetSubtype="8"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par>
                                <p:cTn id="21" presetID="22" presetClass="entr" presetSubtype="8"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par>
                                <p:cTn id="24" presetID="22" presetClass="entr" presetSubtype="8"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26</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Il falso in bilancio ai tempi del Covid-19.</a:t>
            </a:r>
          </a:p>
        </p:txBody>
      </p:sp>
      <p:sp>
        <p:nvSpPr>
          <p:cNvPr id="6" name="CasellaDiTesto 5"/>
          <p:cNvSpPr txBox="1"/>
          <p:nvPr/>
        </p:nvSpPr>
        <p:spPr>
          <a:xfrm>
            <a:off x="107504" y="908720"/>
            <a:ext cx="923330" cy="5616624"/>
          </a:xfrm>
          <a:prstGeom prst="rect">
            <a:avLst/>
          </a:prstGeom>
        </p:spPr>
        <p:style>
          <a:lnRef idx="3">
            <a:schemeClr val="lt1"/>
          </a:lnRef>
          <a:fillRef idx="1">
            <a:schemeClr val="accent1"/>
          </a:fillRef>
          <a:effectRef idx="1">
            <a:schemeClr val="accent1"/>
          </a:effectRef>
          <a:fontRef idx="minor">
            <a:schemeClr val="lt1"/>
          </a:fontRef>
        </p:style>
        <p:txBody>
          <a:bodyPr vert="vert270" wrap="square" rtlCol="0">
            <a:spAutoFit/>
          </a:bodyPr>
          <a:lstStyle/>
          <a:p>
            <a:pPr algn="ctr"/>
            <a:r>
              <a:rPr lang="it-IT" sz="2400" dirty="0"/>
              <a:t>CENTRALITÀ DEI PRINCIPI CONTABILI</a:t>
            </a:r>
          </a:p>
          <a:p>
            <a:pPr algn="ctr"/>
            <a:r>
              <a:rPr lang="it-IT" sz="2400" dirty="0"/>
              <a:t> E DELLE NORME DI COMPORTAMENTO</a:t>
            </a:r>
            <a:endParaRPr lang="it-IT" sz="2400" b="1" dirty="0"/>
          </a:p>
        </p:txBody>
      </p:sp>
      <p:sp>
        <p:nvSpPr>
          <p:cNvPr id="7" name="CasellaDiTesto 6">
            <a:extLst>
              <a:ext uri="{FF2B5EF4-FFF2-40B4-BE49-F238E27FC236}">
                <a16:creationId xmlns:a16="http://schemas.microsoft.com/office/drawing/2014/main" id="{C71A6B40-5C90-471E-A465-3281D7EF05A5}"/>
              </a:ext>
            </a:extLst>
          </p:cNvPr>
          <p:cNvSpPr txBox="1"/>
          <p:nvPr/>
        </p:nvSpPr>
        <p:spPr>
          <a:xfrm>
            <a:off x="1030834" y="1052736"/>
            <a:ext cx="7828656" cy="92333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it-IT" dirty="0">
                <a:sym typeface="Wingdings" panose="05000000000000000000" pitchFamily="2" charset="2"/>
              </a:rPr>
              <a:t> Come d’ordinario, la «presunzione di continuità» (</a:t>
            </a:r>
            <a:r>
              <a:rPr lang="it-IT" dirty="0" err="1">
                <a:sym typeface="Wingdings" panose="05000000000000000000" pitchFamily="2" charset="2"/>
              </a:rPr>
              <a:t>arg</a:t>
            </a:r>
            <a:r>
              <a:rPr lang="it-IT" dirty="0">
                <a:sym typeface="Wingdings" panose="05000000000000000000" pitchFamily="2" charset="2"/>
              </a:rPr>
              <a:t>. OIC 11) non esime il redattore del bilancio dal tener conto «del limitato orizzonte temporale» di riferimento nell’applicazione degli ‘’altri’’ principi contabili</a:t>
            </a:r>
            <a:endParaRPr lang="it-IT" dirty="0"/>
          </a:p>
        </p:txBody>
      </p:sp>
      <p:sp>
        <p:nvSpPr>
          <p:cNvPr id="8" name="CasellaDiTesto 7">
            <a:extLst>
              <a:ext uri="{FF2B5EF4-FFF2-40B4-BE49-F238E27FC236}">
                <a16:creationId xmlns:a16="http://schemas.microsoft.com/office/drawing/2014/main" id="{FDC02EE7-635B-4F75-AF5B-0943BB8E26BA}"/>
              </a:ext>
            </a:extLst>
          </p:cNvPr>
          <p:cNvSpPr txBox="1"/>
          <p:nvPr/>
        </p:nvSpPr>
        <p:spPr>
          <a:xfrm>
            <a:off x="1030834" y="2349089"/>
            <a:ext cx="7828656" cy="64633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it-IT" dirty="0">
                <a:sym typeface="Wingdings" panose="05000000000000000000" pitchFamily="2" charset="2"/>
              </a:rPr>
              <a:t> Di tale «limitato orizzonte» e delle informazioni al tal fine disponibili (e mancanti!) occorre d’ordinario dare conto nella </a:t>
            </a:r>
            <a:r>
              <a:rPr lang="it-IT" i="1" dirty="0">
                <a:sym typeface="Wingdings" panose="05000000000000000000" pitchFamily="2" charset="2"/>
              </a:rPr>
              <a:t>Nota integrativa</a:t>
            </a:r>
            <a:endParaRPr lang="it-IT" dirty="0"/>
          </a:p>
        </p:txBody>
      </p:sp>
      <p:sp>
        <p:nvSpPr>
          <p:cNvPr id="9" name="CasellaDiTesto 8">
            <a:extLst>
              <a:ext uri="{FF2B5EF4-FFF2-40B4-BE49-F238E27FC236}">
                <a16:creationId xmlns:a16="http://schemas.microsoft.com/office/drawing/2014/main" id="{CE224B1D-933E-4DE3-BC40-20FE33ACFEEA}"/>
              </a:ext>
            </a:extLst>
          </p:cNvPr>
          <p:cNvSpPr txBox="1"/>
          <p:nvPr/>
        </p:nvSpPr>
        <p:spPr>
          <a:xfrm>
            <a:off x="1043608" y="3717032"/>
            <a:ext cx="7828656" cy="1477328"/>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marL="285750" indent="-285750">
              <a:buFont typeface="Wingdings" panose="05000000000000000000" pitchFamily="2" charset="2"/>
              <a:buChar char="è"/>
            </a:pPr>
            <a:r>
              <a:rPr lang="it-IT" dirty="0">
                <a:sym typeface="Wingdings" panose="05000000000000000000" pitchFamily="2" charset="2"/>
              </a:rPr>
              <a:t>La ‘’normativa </a:t>
            </a:r>
            <a:r>
              <a:rPr lang="it-IT" dirty="0" err="1">
                <a:sym typeface="Wingdings" panose="05000000000000000000" pitchFamily="2" charset="2"/>
              </a:rPr>
              <a:t>Covid</a:t>
            </a:r>
            <a:r>
              <a:rPr lang="it-IT" dirty="0">
                <a:sym typeface="Wingdings" panose="05000000000000000000" pitchFamily="2" charset="2"/>
              </a:rPr>
              <a:t>’’ non esonera da tale ‘’chiarimento’’ in Nota integrativa, ma, anzi, la esalta ancor più.</a:t>
            </a:r>
          </a:p>
          <a:p>
            <a:pPr marL="285750" indent="-285750">
              <a:buFont typeface="Wingdings" panose="05000000000000000000" pitchFamily="2" charset="2"/>
              <a:buChar char="è"/>
            </a:pPr>
            <a:r>
              <a:rPr lang="it-IT" dirty="0">
                <a:sym typeface="Wingdings" panose="05000000000000000000" pitchFamily="2" charset="2"/>
              </a:rPr>
              <a:t>Le disposizioni eccezionali, oltre al resto, valorizzano l’accertamento del principio della continuità per i bilanci chiusi prima del 20 </a:t>
            </a:r>
            <a:r>
              <a:rPr lang="it-IT" dirty="0" err="1">
                <a:sym typeface="Wingdings" panose="05000000000000000000" pitchFamily="2" charset="2"/>
              </a:rPr>
              <a:t>febbario</a:t>
            </a:r>
            <a:r>
              <a:rPr lang="it-IT" dirty="0">
                <a:sym typeface="Wingdings" panose="05000000000000000000" pitchFamily="2" charset="2"/>
              </a:rPr>
              <a:t> 2020 (e anche di questo occorre dare informativa adeguata in Nota integrativa)</a:t>
            </a:r>
            <a:endParaRPr lang="it-IT" dirty="0"/>
          </a:p>
        </p:txBody>
      </p:sp>
    </p:spTree>
    <p:extLst>
      <p:ext uri="{BB962C8B-B14F-4D97-AF65-F5344CB8AC3E}">
        <p14:creationId xmlns:p14="http://schemas.microsoft.com/office/powerpoint/2010/main" val="25518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27</a:t>
            </a:fld>
            <a:endParaRPr lang="en-US" dirty="0"/>
          </a:p>
        </p:txBody>
      </p:sp>
      <p:sp>
        <p:nvSpPr>
          <p:cNvPr id="6" name="CasellaDiTesto 5"/>
          <p:cNvSpPr txBox="1"/>
          <p:nvPr/>
        </p:nvSpPr>
        <p:spPr>
          <a:xfrm>
            <a:off x="107504" y="908720"/>
            <a:ext cx="923330" cy="5616624"/>
          </a:xfrm>
          <a:prstGeom prst="rect">
            <a:avLst/>
          </a:prstGeom>
        </p:spPr>
        <p:style>
          <a:lnRef idx="3">
            <a:schemeClr val="lt1"/>
          </a:lnRef>
          <a:fillRef idx="1">
            <a:schemeClr val="accent1"/>
          </a:fillRef>
          <a:effectRef idx="1">
            <a:schemeClr val="accent1"/>
          </a:effectRef>
          <a:fontRef idx="minor">
            <a:schemeClr val="lt1"/>
          </a:fontRef>
        </p:style>
        <p:txBody>
          <a:bodyPr vert="vert270" wrap="square" rtlCol="0">
            <a:spAutoFit/>
          </a:bodyPr>
          <a:lstStyle/>
          <a:p>
            <a:pPr algn="ctr"/>
            <a:r>
              <a:rPr lang="it-IT" sz="2400" dirty="0"/>
              <a:t>CENTRALITÀ DEI PRINCIPI CONTABILI</a:t>
            </a:r>
          </a:p>
          <a:p>
            <a:pPr algn="ctr"/>
            <a:r>
              <a:rPr lang="it-IT" sz="2400" dirty="0"/>
              <a:t> E DELLE NORME DI COMPORTAMENTO</a:t>
            </a:r>
            <a:endParaRPr lang="it-IT" sz="2400" b="1" dirty="0"/>
          </a:p>
        </p:txBody>
      </p:sp>
      <p:sp>
        <p:nvSpPr>
          <p:cNvPr id="7" name="CasellaDiTesto 6">
            <a:extLst>
              <a:ext uri="{FF2B5EF4-FFF2-40B4-BE49-F238E27FC236}">
                <a16:creationId xmlns:a16="http://schemas.microsoft.com/office/drawing/2014/main" id="{C71A6B40-5C90-471E-A465-3281D7EF05A5}"/>
              </a:ext>
            </a:extLst>
          </p:cNvPr>
          <p:cNvSpPr txBox="1"/>
          <p:nvPr/>
        </p:nvSpPr>
        <p:spPr>
          <a:xfrm>
            <a:off x="1049094" y="1079540"/>
            <a:ext cx="7481194" cy="5262979"/>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400" b="1" dirty="0"/>
              <a:t>Centralità dei chiarimenti forniti in Nota integrativa sul percorso svolto (nel rispetto dei presupposti di bilancio e dei principi contabili) per formulare le valutazioni esposte in bilancio.</a:t>
            </a:r>
          </a:p>
          <a:p>
            <a:pPr algn="just"/>
            <a:endParaRPr lang="it-IT" sz="2400" b="1" dirty="0"/>
          </a:p>
          <a:p>
            <a:pPr algn="just"/>
            <a:r>
              <a:rPr lang="it-IT" sz="2400" b="1" dirty="0"/>
              <a:t>Se questo chiarimento è stato fornito in modo «ragionevole», dichiarando le assunzioni di riferimento, il percorso logico-argomentativo seguito, quale spazio vi è per il falso in bilancio penalmente rilevante? </a:t>
            </a:r>
          </a:p>
          <a:p>
            <a:pPr algn="just"/>
            <a:endParaRPr lang="it-IT" sz="2400" b="1" dirty="0"/>
          </a:p>
          <a:p>
            <a:pPr algn="just"/>
            <a:r>
              <a:rPr lang="it-IT" sz="2400" b="1" dirty="0"/>
              <a:t>Seguendo la via tracciata dalla Cassazione e additata dal legislatore dell’emergenza (in linea i principi contabili) residua spazio solo per i casi di </a:t>
            </a:r>
            <a:r>
              <a:rPr lang="it-IT" sz="2400" b="1" dirty="0">
                <a:solidFill>
                  <a:schemeClr val="tx2"/>
                </a:solidFill>
              </a:rPr>
              <a:t>«truffa» </a:t>
            </a:r>
            <a:r>
              <a:rPr lang="it-IT" sz="2400" b="1" dirty="0"/>
              <a:t>nell’informazione complessiva.</a:t>
            </a:r>
          </a:p>
        </p:txBody>
      </p:sp>
      <p:sp>
        <p:nvSpPr>
          <p:cNvPr id="8" name="CasellaDiTesto 7">
            <a:extLst>
              <a:ext uri="{FF2B5EF4-FFF2-40B4-BE49-F238E27FC236}">
                <a16:creationId xmlns:a16="http://schemas.microsoft.com/office/drawing/2014/main" id="{1CDDBE64-32DD-474D-B192-245B85217E21}"/>
              </a:ext>
            </a:extLst>
          </p:cNvPr>
          <p:cNvSpPr txBox="1"/>
          <p:nvPr/>
        </p:nvSpPr>
        <p:spPr>
          <a:xfrm>
            <a:off x="231304" y="111602"/>
            <a:ext cx="8640960" cy="954107"/>
          </a:xfrm>
          <a:prstGeom prst="rect">
            <a:avLst/>
          </a:prstGeom>
          <a:noFill/>
        </p:spPr>
        <p:txBody>
          <a:bodyPr wrap="square" rtlCol="0">
            <a:spAutoFit/>
          </a:bodyPr>
          <a:lstStyle/>
          <a:p>
            <a:pPr algn="ctr"/>
            <a:r>
              <a:rPr lang="it-IT" sz="2800" b="1" dirty="0">
                <a:solidFill>
                  <a:srgbClr val="C00000"/>
                </a:solidFill>
              </a:rPr>
              <a:t>Il falso in bilancio </a:t>
            </a:r>
          </a:p>
          <a:p>
            <a:pPr algn="ctr"/>
            <a:r>
              <a:rPr lang="it-IT" sz="2800" b="1" dirty="0">
                <a:solidFill>
                  <a:srgbClr val="C00000"/>
                </a:solidFill>
              </a:rPr>
              <a:t>ovvero la storia di un «falso fraudolento»</a:t>
            </a:r>
          </a:p>
        </p:txBody>
      </p:sp>
    </p:spTree>
    <p:extLst>
      <p:ext uri="{BB962C8B-B14F-4D97-AF65-F5344CB8AC3E}">
        <p14:creationId xmlns:p14="http://schemas.microsoft.com/office/powerpoint/2010/main" val="2792465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28</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Elemento soggettivo: il dolo</a:t>
            </a:r>
          </a:p>
        </p:txBody>
      </p:sp>
      <p:sp>
        <p:nvSpPr>
          <p:cNvPr id="6" name="CasellaDiTesto 5"/>
          <p:cNvSpPr txBox="1"/>
          <p:nvPr/>
        </p:nvSpPr>
        <p:spPr>
          <a:xfrm>
            <a:off x="1061616" y="3212976"/>
            <a:ext cx="6912768" cy="2123658"/>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it-IT" sz="2200" b="1" dirty="0"/>
              <a:t>Dolo delle false comunicazioni sociali:</a:t>
            </a:r>
          </a:p>
          <a:p>
            <a:pPr marL="342900" indent="-342900" algn="just">
              <a:buFont typeface="Arial" charset="0"/>
              <a:buChar char="•"/>
            </a:pPr>
            <a:r>
              <a:rPr lang="it-IT" sz="2200" b="1" u="sng" dirty="0"/>
              <a:t>Dolo specifico</a:t>
            </a:r>
            <a:r>
              <a:rPr lang="it-IT" sz="2200" dirty="0"/>
              <a:t>: fine di conseguire per sé o per altri un ingiusto profitto</a:t>
            </a:r>
          </a:p>
          <a:p>
            <a:pPr marL="342900" indent="-342900" algn="just">
              <a:buFont typeface="Arial" charset="0"/>
              <a:buChar char="•"/>
            </a:pPr>
            <a:r>
              <a:rPr lang="it-IT" sz="2200" b="1" u="sng" dirty="0"/>
              <a:t>Dolo generico</a:t>
            </a:r>
            <a:r>
              <a:rPr lang="it-IT" sz="2200" dirty="0"/>
              <a:t>:</a:t>
            </a:r>
          </a:p>
          <a:p>
            <a:pPr marL="800100" lvl="1" indent="-342900" algn="just">
              <a:buFont typeface="Arial" charset="0"/>
              <a:buChar char="•"/>
            </a:pPr>
            <a:r>
              <a:rPr lang="it-IT" sz="2200" dirty="0"/>
              <a:t>Consapevolezza del falso</a:t>
            </a:r>
          </a:p>
          <a:p>
            <a:pPr marL="800100" lvl="1" indent="-342900" algn="just">
              <a:buFont typeface="Arial" charset="0"/>
              <a:buChar char="•"/>
            </a:pPr>
            <a:r>
              <a:rPr lang="it-IT" sz="2200" dirty="0"/>
              <a:t>Consapevolezza dell’idoneità decettiva</a:t>
            </a:r>
          </a:p>
        </p:txBody>
      </p:sp>
      <p:sp>
        <p:nvSpPr>
          <p:cNvPr id="7" name="CasellaDiTesto 6"/>
          <p:cNvSpPr txBox="1"/>
          <p:nvPr/>
        </p:nvSpPr>
        <p:spPr>
          <a:xfrm>
            <a:off x="1061616" y="928785"/>
            <a:ext cx="6912768"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it-IT" sz="2400" dirty="0"/>
              <a:t>Realizzazione del reato</a:t>
            </a:r>
          </a:p>
        </p:txBody>
      </p:sp>
      <p:sp>
        <p:nvSpPr>
          <p:cNvPr id="3" name="Freccia in giù 2"/>
          <p:cNvSpPr/>
          <p:nvPr/>
        </p:nvSpPr>
        <p:spPr>
          <a:xfrm>
            <a:off x="4204072" y="1992485"/>
            <a:ext cx="627856" cy="6184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83637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29</a:t>
            </a:fld>
            <a:endParaRPr lang="en-US" dirty="0"/>
          </a:p>
        </p:txBody>
      </p:sp>
      <p:sp>
        <p:nvSpPr>
          <p:cNvPr id="10" name="CasellaDiTesto 9"/>
          <p:cNvSpPr txBox="1"/>
          <p:nvPr/>
        </p:nvSpPr>
        <p:spPr>
          <a:xfrm>
            <a:off x="348763" y="1844824"/>
            <a:ext cx="8406041" cy="4555093"/>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200" b="1" u="sng" dirty="0"/>
              <a:t>Effettiva rappresentazione della potenzialità lesiva della condotta</a:t>
            </a:r>
            <a:r>
              <a:rPr lang="it-IT" sz="2200" dirty="0"/>
              <a:t>: </a:t>
            </a:r>
            <a:r>
              <a:rPr lang="it-IT" sz="2200" dirty="0">
                <a:solidFill>
                  <a:schemeClr val="tx2"/>
                </a:solidFill>
              </a:rPr>
              <a:t>esclusione del dolo eventuale</a:t>
            </a:r>
            <a:r>
              <a:rPr lang="it-IT" sz="2200" dirty="0"/>
              <a:t>. La necessaria, pregnante consapevolezza – esigendo quantomeno che l’autore abbia compiuto la valutazione “contro la migliore conoscenza” – dovrebbe valere ad estromettere dall’area di rilievo penale non solo opinamenti e congetture, ma anche </a:t>
            </a:r>
            <a:r>
              <a:rPr lang="it-IT" sz="2200" dirty="0">
                <a:solidFill>
                  <a:schemeClr val="tx2"/>
                </a:solidFill>
              </a:rPr>
              <a:t>stime eccessivamente “ottimistiche” e “soggettive”, ovvero esagerate, temerarie o maldestre</a:t>
            </a:r>
            <a:r>
              <a:rPr lang="it-IT" sz="2200" dirty="0"/>
              <a:t>, ancorché (colposamente) trasgressive dei principi contabili che presiedono alla compilazione del bilancio, specie ove i criteri concretamente applicati siano stati comunque indicati nel bilancio; senza spazi, in definitiva, per surrettizie forme di “caccia al dolo nella colpa”. </a:t>
            </a:r>
            <a:r>
              <a:rPr lang="it-IT" dirty="0"/>
              <a:t>[V. MANES, </a:t>
            </a:r>
            <a:r>
              <a:rPr lang="it-IT" i="1" dirty="0"/>
              <a:t>Commento agli artt. 2621-2621bis-2621ter-2622 c.c., in AA.VV., Codice delle </a:t>
            </a:r>
            <a:r>
              <a:rPr lang="it-IT" i="1" dirty="0" err="1"/>
              <a:t>s.p.a.</a:t>
            </a:r>
            <a:r>
              <a:rPr lang="it-IT" i="1" dirty="0"/>
              <a:t>, diretto da G. PORTALE-P. ABBADESSA, Milano, </a:t>
            </a:r>
            <a:r>
              <a:rPr lang="it-IT" i="1" dirty="0" err="1"/>
              <a:t>Giuffrè</a:t>
            </a:r>
            <a:r>
              <a:rPr lang="it-IT" i="1" dirty="0"/>
              <a:t>, 2016</a:t>
            </a:r>
            <a:r>
              <a:rPr lang="it-IT" dirty="0"/>
              <a:t>]</a:t>
            </a:r>
            <a:r>
              <a:rPr lang="it-IT" sz="2400" i="1" dirty="0"/>
              <a:t> analogamente </a:t>
            </a:r>
            <a:r>
              <a:rPr lang="it-IT" sz="2400" dirty="0" err="1"/>
              <a:t>Cass</a:t>
            </a:r>
            <a:r>
              <a:rPr lang="it-IT" sz="2400" dirty="0"/>
              <a:t>., sez. V, 30 luglio 2015.</a:t>
            </a:r>
          </a:p>
        </p:txBody>
      </p:sp>
      <p:sp>
        <p:nvSpPr>
          <p:cNvPr id="3" name="CasellaDiTesto 2"/>
          <p:cNvSpPr txBox="1"/>
          <p:nvPr/>
        </p:nvSpPr>
        <p:spPr>
          <a:xfrm>
            <a:off x="1378481" y="1052736"/>
            <a:ext cx="635692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it-IT" sz="2400" dirty="0"/>
              <a:t>Due tesi contrapposte</a:t>
            </a:r>
          </a:p>
        </p:txBody>
      </p:sp>
      <p:sp>
        <p:nvSpPr>
          <p:cNvPr id="8" name="CasellaDiTesto 7">
            <a:extLst>
              <a:ext uri="{FF2B5EF4-FFF2-40B4-BE49-F238E27FC236}">
                <a16:creationId xmlns:a16="http://schemas.microsoft.com/office/drawing/2014/main" id="{E2C6284D-70F4-4B8D-9F33-852BD2315F99}"/>
              </a:ext>
            </a:extLst>
          </p:cNvPr>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Elemento soggettivo: il dolo</a:t>
            </a:r>
          </a:p>
        </p:txBody>
      </p:sp>
    </p:spTree>
    <p:extLst>
      <p:ext uri="{BB962C8B-B14F-4D97-AF65-F5344CB8AC3E}">
        <p14:creationId xmlns:p14="http://schemas.microsoft.com/office/powerpoint/2010/main" val="1212762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3</a:t>
            </a:fld>
            <a:endParaRPr lang="en-US" dirty="0"/>
          </a:p>
        </p:txBody>
      </p:sp>
      <p:sp>
        <p:nvSpPr>
          <p:cNvPr id="19" name="CasellaDiTesto 18"/>
          <p:cNvSpPr txBox="1"/>
          <p:nvPr/>
        </p:nvSpPr>
        <p:spPr>
          <a:xfrm>
            <a:off x="349424" y="980728"/>
            <a:ext cx="8404720" cy="5509200"/>
          </a:xfrm>
          <a:prstGeom prst="rect">
            <a:avLst/>
          </a:prstGeom>
          <a:noFill/>
        </p:spPr>
        <p:txBody>
          <a:bodyPr wrap="square" rtlCol="0">
            <a:spAutoFit/>
          </a:bodyPr>
          <a:lstStyle/>
          <a:p>
            <a:pPr algn="ctr"/>
            <a:r>
              <a:rPr lang="it-IT" sz="2200" b="1" u="sng" dirty="0"/>
              <a:t>Art. 2622 c.c. False comunicazioni sociali delle società quotate.</a:t>
            </a:r>
          </a:p>
          <a:p>
            <a:pPr algn="just"/>
            <a:endParaRPr lang="it-IT" dirty="0"/>
          </a:p>
          <a:p>
            <a:pPr algn="just"/>
            <a:r>
              <a:rPr lang="it-IT" sz="2400" dirty="0"/>
              <a:t>Gli amministratori, i direttori generali, i dirigenti preposti alla redazione dei documenti contabili societari, i sindaci e i liquidatori di società emittenti strumenti finanziari ammessi alla negoziazione in un mercato regolamentato italiano o di altro Paese dell'Unione europea, i quali, al fine di conseguire per sé o per altri un ingiusto profitto, nei bilanci, nelle relazioni o nelle altre comunicazioni sociali dirette ai soci o al pubblico consapevolmente </a:t>
            </a:r>
            <a:r>
              <a:rPr lang="it-IT" sz="2400" b="1" u="sng" dirty="0"/>
              <a:t>espongono fatti materiali non rispondenti al vero ovvero omettono fatti materiali rilevanti </a:t>
            </a:r>
            <a:r>
              <a:rPr lang="it-IT" sz="2400" dirty="0"/>
              <a:t>la cui comunicazione è imposta dalla legge sulla situazione economica, patrimoniale o finanziaria della società o del gruppo al quale la stessa appartiene, in modo concretamente idoneo ad indurre altri in errore, sono puniti con la pena della reclusione da tre a otto anni.</a:t>
            </a:r>
            <a:endParaRPr lang="it-IT" sz="2200" dirty="0"/>
          </a:p>
        </p:txBody>
      </p:sp>
    </p:spTree>
    <p:extLst>
      <p:ext uri="{BB962C8B-B14F-4D97-AF65-F5344CB8AC3E}">
        <p14:creationId xmlns:p14="http://schemas.microsoft.com/office/powerpoint/2010/main" val="36216369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30</a:t>
            </a:fld>
            <a:endParaRPr lang="en-US" dirty="0"/>
          </a:p>
        </p:txBody>
      </p:sp>
      <p:sp>
        <p:nvSpPr>
          <p:cNvPr id="10" name="CasellaDiTesto 9"/>
          <p:cNvSpPr txBox="1"/>
          <p:nvPr/>
        </p:nvSpPr>
        <p:spPr>
          <a:xfrm>
            <a:off x="368979" y="2132856"/>
            <a:ext cx="8406041" cy="218521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200" b="1" u="sng" dirty="0"/>
              <a:t>Sufficienza del dolo eventuale</a:t>
            </a:r>
            <a:r>
              <a:rPr lang="it-IT" sz="2200" dirty="0"/>
              <a:t>:</a:t>
            </a:r>
          </a:p>
          <a:p>
            <a:pPr algn="just"/>
            <a:r>
              <a:rPr lang="it-IT" sz="2400" dirty="0"/>
              <a:t>l’avverbio in esame presenterebbe una scarsa attinenza con il dolo eventuale e anzi, nel contesto di un reato doloso, risulterebbe inutile nella sua pretesa di evidenziare una componente strutturale del dolo </a:t>
            </a:r>
            <a:r>
              <a:rPr lang="it-IT" dirty="0"/>
              <a:t>[S. SEMINARA, </a:t>
            </a:r>
            <a:r>
              <a:rPr lang="it-IT" i="1" dirty="0"/>
              <a:t>La riforma dei reati di false comunicazioni sociali</a:t>
            </a:r>
            <a:r>
              <a:rPr lang="it-IT" dirty="0"/>
              <a:t>, in </a:t>
            </a:r>
            <a:r>
              <a:rPr lang="it-IT" i="1" dirty="0"/>
              <a:t>Dir. </a:t>
            </a:r>
            <a:r>
              <a:rPr lang="it-IT" i="1" dirty="0" err="1"/>
              <a:t>pen</a:t>
            </a:r>
            <a:r>
              <a:rPr lang="it-IT" i="1" dirty="0"/>
              <a:t>. </a:t>
            </a:r>
            <a:r>
              <a:rPr lang="it-IT" i="1" dirty="0" err="1"/>
              <a:t>proc</a:t>
            </a:r>
            <a:r>
              <a:rPr lang="it-IT" dirty="0"/>
              <a:t>., n. 7/2015, 813]</a:t>
            </a:r>
          </a:p>
        </p:txBody>
      </p:sp>
      <p:sp>
        <p:nvSpPr>
          <p:cNvPr id="3" name="CasellaDiTesto 2"/>
          <p:cNvSpPr txBox="1"/>
          <p:nvPr/>
        </p:nvSpPr>
        <p:spPr>
          <a:xfrm>
            <a:off x="1378481" y="1052736"/>
            <a:ext cx="635692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it-IT" sz="2400" dirty="0"/>
              <a:t>Due tesi contrapposte</a:t>
            </a:r>
          </a:p>
        </p:txBody>
      </p:sp>
      <p:sp>
        <p:nvSpPr>
          <p:cNvPr id="6" name="CasellaDiTesto 5">
            <a:extLst>
              <a:ext uri="{FF2B5EF4-FFF2-40B4-BE49-F238E27FC236}">
                <a16:creationId xmlns:a16="http://schemas.microsoft.com/office/drawing/2014/main" id="{0CFEF966-9B6C-42D6-9468-F5DC5A2CD7D9}"/>
              </a:ext>
            </a:extLst>
          </p:cNvPr>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Elemento soggettivo: il dolo</a:t>
            </a:r>
          </a:p>
        </p:txBody>
      </p:sp>
    </p:spTree>
    <p:extLst>
      <p:ext uri="{BB962C8B-B14F-4D97-AF65-F5344CB8AC3E}">
        <p14:creationId xmlns:p14="http://schemas.microsoft.com/office/powerpoint/2010/main" val="1290045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31</a:t>
            </a:fld>
            <a:endParaRPr lang="en-US" dirty="0"/>
          </a:p>
        </p:txBody>
      </p:sp>
      <p:sp>
        <p:nvSpPr>
          <p:cNvPr id="6" name="CasellaDiTesto 5"/>
          <p:cNvSpPr txBox="1"/>
          <p:nvPr/>
        </p:nvSpPr>
        <p:spPr>
          <a:xfrm>
            <a:off x="1095399" y="908720"/>
            <a:ext cx="7622951"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342900" indent="-342900" algn="just">
              <a:buFont typeface="Arial" charset="0"/>
              <a:buChar char="•"/>
            </a:pPr>
            <a:r>
              <a:rPr lang="it-IT" sz="2400" b="1" u="sng" dirty="0"/>
              <a:t>Dolo generico</a:t>
            </a:r>
            <a:r>
              <a:rPr lang="it-IT" sz="2400" dirty="0"/>
              <a:t>:</a:t>
            </a:r>
          </a:p>
          <a:p>
            <a:pPr marL="800100" lvl="1" indent="-342900" algn="just">
              <a:buFont typeface="Arial" charset="0"/>
              <a:buChar char="•"/>
            </a:pPr>
            <a:r>
              <a:rPr lang="it-IT" sz="2400" dirty="0"/>
              <a:t>Consapevolezza del falso</a:t>
            </a:r>
          </a:p>
          <a:p>
            <a:pPr marL="800100" lvl="1" indent="-342900" algn="just">
              <a:buFont typeface="Arial" charset="0"/>
              <a:buChar char="•"/>
            </a:pPr>
            <a:r>
              <a:rPr lang="it-IT" sz="2400" dirty="0"/>
              <a:t>Consapevolezza dell’idoneità decettiva</a:t>
            </a:r>
          </a:p>
        </p:txBody>
      </p:sp>
      <p:sp>
        <p:nvSpPr>
          <p:cNvPr id="10" name="CasellaDiTesto 9"/>
          <p:cNvSpPr txBox="1"/>
          <p:nvPr/>
        </p:nvSpPr>
        <p:spPr>
          <a:xfrm>
            <a:off x="537617" y="2734072"/>
            <a:ext cx="4014167" cy="34163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it-IT" sz="2400" b="1" u="sng" dirty="0"/>
              <a:t>Dolo eventuale</a:t>
            </a:r>
            <a:r>
              <a:rPr lang="it-IT" sz="2400" dirty="0"/>
              <a:t>: il soggetto agisce rappresentandosi a livello di dubbio la sussistenza degli elementi costitutivi del reato </a:t>
            </a:r>
          </a:p>
          <a:p>
            <a:endParaRPr lang="it-IT" sz="2400" dirty="0"/>
          </a:p>
          <a:p>
            <a:r>
              <a:rPr lang="it-IT" sz="2400" dirty="0"/>
              <a:t>In questo caso la falsità delle valutazioni e la concreta idoneità decettiva</a:t>
            </a:r>
          </a:p>
        </p:txBody>
      </p:sp>
      <p:sp>
        <p:nvSpPr>
          <p:cNvPr id="11" name="CasellaDiTesto 10"/>
          <p:cNvSpPr txBox="1"/>
          <p:nvPr/>
        </p:nvSpPr>
        <p:spPr>
          <a:xfrm>
            <a:off x="4704184" y="2734072"/>
            <a:ext cx="4014167" cy="34163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it-IT" sz="2400" dirty="0"/>
              <a:t>Se si ravvisa (quantomeno) il dolo eventuale può affermarsi la responsabilità penale.</a:t>
            </a:r>
          </a:p>
          <a:p>
            <a:endParaRPr lang="it-IT" sz="2400" dirty="0"/>
          </a:p>
          <a:p>
            <a:r>
              <a:rPr lang="it-IT" sz="2400" dirty="0"/>
              <a:t>Se si " scende " al di sotto della soglia del dolo (colpa, anche grave) siamo nel campo dell’illecito civile (responsabilità professionale)</a:t>
            </a:r>
          </a:p>
        </p:txBody>
      </p:sp>
      <p:sp>
        <p:nvSpPr>
          <p:cNvPr id="2" name="Freccia circolare a destra 1"/>
          <p:cNvSpPr/>
          <p:nvPr/>
        </p:nvSpPr>
        <p:spPr>
          <a:xfrm rot="1454383">
            <a:off x="67674" y="976055"/>
            <a:ext cx="693114" cy="177888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CasellaDiTesto 8">
            <a:extLst>
              <a:ext uri="{FF2B5EF4-FFF2-40B4-BE49-F238E27FC236}">
                <a16:creationId xmlns:a16="http://schemas.microsoft.com/office/drawing/2014/main" id="{9B0D68F4-E3B1-4B80-9087-D16C686B34BF}"/>
              </a:ext>
            </a:extLst>
          </p:cNvPr>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Elemento soggettivo: il dolo</a:t>
            </a:r>
          </a:p>
        </p:txBody>
      </p:sp>
    </p:spTree>
    <p:extLst>
      <p:ext uri="{BB962C8B-B14F-4D97-AF65-F5344CB8AC3E}">
        <p14:creationId xmlns:p14="http://schemas.microsoft.com/office/powerpoint/2010/main" val="3196763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528"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anim calcmode="lin" valueType="num">
                                      <p:cBhvr>
                                        <p:cTn id="18" dur="500" fill="hold"/>
                                        <p:tgtEl>
                                          <p:spTgt spid="11"/>
                                        </p:tgtEl>
                                        <p:attrNameLst>
                                          <p:attrName>ppt_x</p:attrName>
                                        </p:attrNameLst>
                                      </p:cBhvr>
                                      <p:tavLst>
                                        <p:tav tm="0">
                                          <p:val>
                                            <p:fltVal val="0.5"/>
                                          </p:val>
                                        </p:tav>
                                        <p:tav tm="100000">
                                          <p:val>
                                            <p:strVal val="#ppt_x"/>
                                          </p:val>
                                        </p:tav>
                                      </p:tavLst>
                                    </p:anim>
                                    <p:anim calcmode="lin" valueType="num">
                                      <p:cBhvr>
                                        <p:cTn id="19" dur="500" fill="hold"/>
                                        <p:tgtEl>
                                          <p:spTgt spid="1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32</a:t>
            </a:fld>
            <a:endParaRPr lang="en-US" dirty="0"/>
          </a:p>
        </p:txBody>
      </p:sp>
      <p:sp>
        <p:nvSpPr>
          <p:cNvPr id="10" name="CasellaDiTesto 9"/>
          <p:cNvSpPr txBox="1"/>
          <p:nvPr/>
        </p:nvSpPr>
        <p:spPr>
          <a:xfrm>
            <a:off x="628174" y="1524258"/>
            <a:ext cx="8028334" cy="483209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it-IT" sz="2200" dirty="0" err="1"/>
              <a:t>Cass</a:t>
            </a:r>
            <a:r>
              <a:rPr lang="it-IT" sz="2200" dirty="0"/>
              <a:t>. </a:t>
            </a:r>
            <a:r>
              <a:rPr lang="it-IT" sz="2200" dirty="0" err="1"/>
              <a:t>pen</a:t>
            </a:r>
            <a:r>
              <a:rPr lang="it-IT" sz="2200" dirty="0"/>
              <a:t>. S.U. 24 aprile 2014, n. 38343</a:t>
            </a:r>
          </a:p>
          <a:p>
            <a:pPr algn="just"/>
            <a:r>
              <a:rPr lang="it-IT" sz="2200" dirty="0"/>
              <a:t>In tema di elemento soggettivo del reato, il </a:t>
            </a:r>
            <a:r>
              <a:rPr lang="it-IT" sz="2200" b="1" u="sng" dirty="0"/>
              <a:t>dolo eventuale </a:t>
            </a:r>
            <a:r>
              <a:rPr lang="it-IT" sz="2200" dirty="0"/>
              <a:t>ricorre quando l'agente si sia chiaramente rappresentata la significativa possibilità di verificazione dell'evento concreto e ciò nonostante, dopo aver considerato il fine perseguito e l'eventuale prezzo da pagare, si sia determinato ad agire comunque, </a:t>
            </a:r>
            <a:r>
              <a:rPr lang="it-IT" sz="2200" dirty="0">
                <a:solidFill>
                  <a:schemeClr val="tx2"/>
                </a:solidFill>
              </a:rPr>
              <a:t>anche a costo di causare l'evento lesivo</a:t>
            </a:r>
            <a:r>
              <a:rPr lang="it-IT" sz="2200" dirty="0"/>
              <a:t>, aderendo ad esso, per il caso in cui si verifichi; </a:t>
            </a:r>
          </a:p>
          <a:p>
            <a:pPr algn="just"/>
            <a:endParaRPr lang="it-IT" sz="2200" dirty="0"/>
          </a:p>
          <a:p>
            <a:pPr algn="just"/>
            <a:r>
              <a:rPr lang="it-IT" sz="2200" dirty="0"/>
              <a:t>ricorre invece la </a:t>
            </a:r>
            <a:r>
              <a:rPr lang="it-IT" sz="2200" b="1" u="sng" dirty="0"/>
              <a:t>colpa cosciente</a:t>
            </a:r>
            <a:r>
              <a:rPr lang="it-IT" sz="2200" b="1" dirty="0"/>
              <a:t> </a:t>
            </a:r>
            <a:r>
              <a:rPr lang="it-IT" sz="2200" dirty="0"/>
              <a:t>quando la volontà dell'agente non è diretta verso l'evento ed egli, pur avendo concretamente presente la connessione causale tra la violazione delle norme cautelari e l'evento illecito, si astiene dall'agire doveroso per trascuratezza, imperizia, insipienza, irragionevolezza o altro biasimevole motivo. </a:t>
            </a:r>
          </a:p>
        </p:txBody>
      </p:sp>
      <p:sp>
        <p:nvSpPr>
          <p:cNvPr id="7" name="CasellaDiTesto 6"/>
          <p:cNvSpPr txBox="1"/>
          <p:nvPr/>
        </p:nvSpPr>
        <p:spPr>
          <a:xfrm>
            <a:off x="1247843" y="908720"/>
            <a:ext cx="635692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it-IT" sz="2400" u="sng" dirty="0"/>
              <a:t>Dolo eventuale vs. Colpa cosciente</a:t>
            </a:r>
          </a:p>
        </p:txBody>
      </p:sp>
      <p:sp>
        <p:nvSpPr>
          <p:cNvPr id="6" name="CasellaDiTesto 5">
            <a:extLst>
              <a:ext uri="{FF2B5EF4-FFF2-40B4-BE49-F238E27FC236}">
                <a16:creationId xmlns:a16="http://schemas.microsoft.com/office/drawing/2014/main" id="{F5C0F223-BDD2-4C96-9C55-A495E43BEA23}"/>
              </a:ext>
            </a:extLst>
          </p:cNvPr>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Elemento soggettivo: il dolo</a:t>
            </a:r>
          </a:p>
        </p:txBody>
      </p:sp>
    </p:spTree>
    <p:extLst>
      <p:ext uri="{BB962C8B-B14F-4D97-AF65-F5344CB8AC3E}">
        <p14:creationId xmlns:p14="http://schemas.microsoft.com/office/powerpoint/2010/main" val="28292595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33</a:t>
            </a:fld>
            <a:endParaRPr lang="en-US" dirty="0"/>
          </a:p>
        </p:txBody>
      </p:sp>
      <p:cxnSp>
        <p:nvCxnSpPr>
          <p:cNvPr id="3" name="Connettore 1 2"/>
          <p:cNvCxnSpPr/>
          <p:nvPr/>
        </p:nvCxnSpPr>
        <p:spPr>
          <a:xfrm>
            <a:off x="8244408" y="2780928"/>
            <a:ext cx="144016"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CasellaDiTesto 6">
            <a:extLst>
              <a:ext uri="{FF2B5EF4-FFF2-40B4-BE49-F238E27FC236}">
                <a16:creationId xmlns:a16="http://schemas.microsoft.com/office/drawing/2014/main" id="{F5975859-541F-49D6-97B3-EBCCDE8BDE36}"/>
              </a:ext>
            </a:extLst>
          </p:cNvPr>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Elemento soggettivo: il dolo</a:t>
            </a:r>
          </a:p>
        </p:txBody>
      </p:sp>
      <p:sp>
        <p:nvSpPr>
          <p:cNvPr id="9" name="CasellaDiTesto 8">
            <a:extLst>
              <a:ext uri="{FF2B5EF4-FFF2-40B4-BE49-F238E27FC236}">
                <a16:creationId xmlns:a16="http://schemas.microsoft.com/office/drawing/2014/main" id="{C6DCFF0B-C73B-4744-82EF-998BA00A8F57}"/>
              </a:ext>
            </a:extLst>
          </p:cNvPr>
          <p:cNvSpPr txBox="1"/>
          <p:nvPr/>
        </p:nvSpPr>
        <p:spPr>
          <a:xfrm>
            <a:off x="557833" y="1340768"/>
            <a:ext cx="8028334" cy="313932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it-IT" sz="2200" dirty="0" err="1"/>
              <a:t>Cass</a:t>
            </a:r>
            <a:r>
              <a:rPr lang="it-IT" sz="2200" dirty="0"/>
              <a:t>. </a:t>
            </a:r>
            <a:r>
              <a:rPr lang="it-IT" sz="2200" dirty="0" err="1"/>
              <a:t>pen</a:t>
            </a:r>
            <a:r>
              <a:rPr lang="it-IT" sz="2200" dirty="0"/>
              <a:t>. Sez. V. 16 febbraio 2018, n. 21672</a:t>
            </a:r>
          </a:p>
          <a:p>
            <a:pPr algn="just"/>
            <a:r>
              <a:rPr lang="it-IT" sz="2200" dirty="0"/>
              <a:t>L’elemento psicologico del reato di false comunicazioni sociali non si può considerare provato, in quanto “in re </a:t>
            </a:r>
            <a:r>
              <a:rPr lang="it-IT" sz="2200" dirty="0" err="1"/>
              <a:t>ipsa</a:t>
            </a:r>
            <a:r>
              <a:rPr lang="it-IT" sz="2200" dirty="0"/>
              <a:t>”, sulla sola base della violazione di norme contabili relative all’esposizione delle voci in bilancio, né può essere ravvisato nella volontà di far vivere in modo artificioso la società, ma deve essere desunto da elementi idonei ad evidenziare la consapevolezza, da parte del soggetto che redige il bilancio, delle proprie azioni abnormi o irragionevoli realizzate mediante artifici contabili.</a:t>
            </a:r>
          </a:p>
        </p:txBody>
      </p:sp>
    </p:spTree>
    <p:extLst>
      <p:ext uri="{BB962C8B-B14F-4D97-AF65-F5344CB8AC3E}">
        <p14:creationId xmlns:p14="http://schemas.microsoft.com/office/powerpoint/2010/main" val="14947833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34</a:t>
            </a:fld>
            <a:endParaRPr lang="en-US" dirty="0"/>
          </a:p>
        </p:txBody>
      </p:sp>
      <p:sp>
        <p:nvSpPr>
          <p:cNvPr id="10" name="CasellaDiTesto 9"/>
          <p:cNvSpPr txBox="1"/>
          <p:nvPr/>
        </p:nvSpPr>
        <p:spPr>
          <a:xfrm>
            <a:off x="520477" y="764704"/>
            <a:ext cx="8028334" cy="526297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it-IT" sz="2400" b="1" u="sng" dirty="0" err="1"/>
              <a:t>Cass</a:t>
            </a:r>
            <a:r>
              <a:rPr lang="it-IT" sz="2400" b="1" u="sng" dirty="0"/>
              <a:t>. </a:t>
            </a:r>
            <a:r>
              <a:rPr lang="it-IT" sz="2400" b="1" u="sng" dirty="0" err="1"/>
              <a:t>pen</a:t>
            </a:r>
            <a:r>
              <a:rPr lang="it-IT" sz="2400" b="1" u="sng" dirty="0"/>
              <a:t>. S.U. 24 aprile 2014, n. 38343</a:t>
            </a:r>
          </a:p>
          <a:p>
            <a:endParaRPr lang="it-IT" sz="2400" b="1" u="sng" dirty="0"/>
          </a:p>
          <a:p>
            <a:pPr algn="just"/>
            <a:r>
              <a:rPr lang="it-IT" sz="2400" dirty="0"/>
              <a:t>[…] occorre la </a:t>
            </a:r>
            <a:r>
              <a:rPr lang="it-IT" sz="2400" b="1" dirty="0"/>
              <a:t>rigorosa dimostrazione </a:t>
            </a:r>
            <a:r>
              <a:rPr lang="it-IT" sz="2400" dirty="0"/>
              <a:t>che l'agente si sia confrontato con la specifica categoria di evento che si è verificata nella fattispecie concreta aderendo psicologicamente ad essa e a tal fine l'indagine giudiziaria, volta a ricostruire l'"iter" e l'esito del processo decisionale, può fondarsi su una serie di indicatori quali: a) </a:t>
            </a:r>
            <a:r>
              <a:rPr lang="it-IT" sz="2400" b="1" u="sng" dirty="0"/>
              <a:t>la lontananza della condotta tenuta da quella doverosa</a:t>
            </a:r>
            <a:r>
              <a:rPr lang="it-IT" sz="2400" dirty="0"/>
              <a:t>; b) la </a:t>
            </a:r>
            <a:r>
              <a:rPr lang="it-IT" sz="2400" b="1" u="sng" dirty="0"/>
              <a:t>personalità e le pregresse esperienze dell'agente</a:t>
            </a:r>
            <a:r>
              <a:rPr lang="it-IT" sz="2400" dirty="0"/>
              <a:t>; […] ; h) </a:t>
            </a:r>
            <a:r>
              <a:rPr lang="it-IT" sz="2400" b="1" u="sng" dirty="0"/>
              <a:t>il contesto lecito o illecito in cui si è svolta l'azione</a:t>
            </a:r>
            <a:r>
              <a:rPr lang="it-IT" sz="2400" b="1" dirty="0"/>
              <a:t> </a:t>
            </a:r>
            <a:r>
              <a:rPr lang="it-IT" sz="2400" dirty="0"/>
              <a:t>nonché la possibilità di ritenere, alla stregua delle concrete acquisizioni probatorie, che </a:t>
            </a:r>
            <a:r>
              <a:rPr lang="it-IT" sz="2400" b="1" dirty="0"/>
              <a:t>l'agente non si sarebbe trattenuto dalla condotta illecita neppure se avesse avuto contezza della sicura verificazione dell'evento</a:t>
            </a:r>
            <a:r>
              <a:rPr lang="it-IT" sz="2400" dirty="0"/>
              <a:t>.</a:t>
            </a:r>
          </a:p>
        </p:txBody>
      </p:sp>
      <p:cxnSp>
        <p:nvCxnSpPr>
          <p:cNvPr id="3" name="Connettore 1 2"/>
          <p:cNvCxnSpPr/>
          <p:nvPr/>
        </p:nvCxnSpPr>
        <p:spPr>
          <a:xfrm>
            <a:off x="8244408" y="2780928"/>
            <a:ext cx="144016"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CasellaDiTesto 6">
            <a:extLst>
              <a:ext uri="{FF2B5EF4-FFF2-40B4-BE49-F238E27FC236}">
                <a16:creationId xmlns:a16="http://schemas.microsoft.com/office/drawing/2014/main" id="{E42F7CEC-D60C-4EA9-AA18-FBEB146A7B81}"/>
              </a:ext>
            </a:extLst>
          </p:cNvPr>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Elemento soggettivo: il dolo</a:t>
            </a:r>
          </a:p>
        </p:txBody>
      </p:sp>
    </p:spTree>
    <p:extLst>
      <p:ext uri="{BB962C8B-B14F-4D97-AF65-F5344CB8AC3E}">
        <p14:creationId xmlns:p14="http://schemas.microsoft.com/office/powerpoint/2010/main" val="34729892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35</a:t>
            </a:fld>
            <a:endParaRPr lang="en-US" dirty="0"/>
          </a:p>
        </p:txBody>
      </p:sp>
      <p:sp>
        <p:nvSpPr>
          <p:cNvPr id="10" name="CasellaDiTesto 9"/>
          <p:cNvSpPr txBox="1"/>
          <p:nvPr/>
        </p:nvSpPr>
        <p:spPr>
          <a:xfrm>
            <a:off x="520477" y="764704"/>
            <a:ext cx="8028334" cy="156966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it-IT" sz="2400" b="1" u="sng" dirty="0" err="1"/>
              <a:t>Cass</a:t>
            </a:r>
            <a:r>
              <a:rPr lang="it-IT" sz="2400" b="1" u="sng" dirty="0"/>
              <a:t>. </a:t>
            </a:r>
            <a:r>
              <a:rPr lang="it-IT" sz="2400" b="1" u="sng" dirty="0" err="1"/>
              <a:t>pen</a:t>
            </a:r>
            <a:r>
              <a:rPr lang="it-IT" sz="2400" b="1" u="sng" dirty="0"/>
              <a:t>. S.U. 24 aprile 2014, n. 38343</a:t>
            </a:r>
          </a:p>
          <a:p>
            <a:endParaRPr lang="it-IT" sz="2400" b="1" u="sng" dirty="0"/>
          </a:p>
          <a:p>
            <a:pPr marL="457200" indent="-457200" algn="just">
              <a:buAutoNum type="alphaLcParenR"/>
            </a:pPr>
            <a:r>
              <a:rPr lang="it-IT" sz="2400" b="1" u="sng" dirty="0"/>
              <a:t>la lontananza della condotta tenuta da quella doverosa</a:t>
            </a:r>
          </a:p>
          <a:p>
            <a:pPr algn="just"/>
            <a:endParaRPr lang="it-IT" sz="2400" b="1" u="sng" dirty="0"/>
          </a:p>
        </p:txBody>
      </p:sp>
      <p:cxnSp>
        <p:nvCxnSpPr>
          <p:cNvPr id="3" name="Connettore 1 2"/>
          <p:cNvCxnSpPr/>
          <p:nvPr/>
        </p:nvCxnSpPr>
        <p:spPr>
          <a:xfrm>
            <a:off x="8244408" y="2780928"/>
            <a:ext cx="144016"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Diagramma 3"/>
          <p:cNvGraphicFramePr/>
          <p:nvPr>
            <p:extLst/>
          </p:nvPr>
        </p:nvGraphicFramePr>
        <p:xfrm>
          <a:off x="520477" y="2492896"/>
          <a:ext cx="7867947"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a:extLst>
              <a:ext uri="{FF2B5EF4-FFF2-40B4-BE49-F238E27FC236}">
                <a16:creationId xmlns:a16="http://schemas.microsoft.com/office/drawing/2014/main" id="{F5975859-541F-49D6-97B3-EBCCDE8BDE36}"/>
              </a:ext>
            </a:extLst>
          </p:cNvPr>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Elemento soggettivo: il dolo</a:t>
            </a:r>
          </a:p>
        </p:txBody>
      </p:sp>
    </p:spTree>
    <p:extLst>
      <p:ext uri="{BB962C8B-B14F-4D97-AF65-F5344CB8AC3E}">
        <p14:creationId xmlns:p14="http://schemas.microsoft.com/office/powerpoint/2010/main" val="2733184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dgm id="{31E6062A-B149-428A-9F95-82F84E0DFCD0}"/>
                                            </p:graphicEl>
                                          </p:spTgt>
                                        </p:tgtEl>
                                        <p:attrNameLst>
                                          <p:attrName>style.visibility</p:attrName>
                                        </p:attrNameLst>
                                      </p:cBhvr>
                                      <p:to>
                                        <p:strVal val="visible"/>
                                      </p:to>
                                    </p:set>
                                    <p:animEffect transition="in" filter="wipe(left)">
                                      <p:cBhvr>
                                        <p:cTn id="7" dur="500"/>
                                        <p:tgtEl>
                                          <p:spTgt spid="4">
                                            <p:graphicEl>
                                              <a:dgm id="{31E6062A-B149-428A-9F95-82F84E0DFCD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dgm id="{6FA24C38-E227-423E-8786-494B5189116F}"/>
                                            </p:graphicEl>
                                          </p:spTgt>
                                        </p:tgtEl>
                                        <p:attrNameLst>
                                          <p:attrName>style.visibility</p:attrName>
                                        </p:attrNameLst>
                                      </p:cBhvr>
                                      <p:to>
                                        <p:strVal val="visible"/>
                                      </p:to>
                                    </p:set>
                                    <p:animEffect transition="in" filter="wipe(left)">
                                      <p:cBhvr>
                                        <p:cTn id="12" dur="500"/>
                                        <p:tgtEl>
                                          <p:spTgt spid="4">
                                            <p:graphicEl>
                                              <a:dgm id="{6FA24C38-E227-423E-8786-494B5189116F}"/>
                                            </p:graphic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
                                            <p:graphicEl>
                                              <a:dgm id="{F91A71DB-D59A-487F-BC5C-4B55FC88B10E}"/>
                                            </p:graphicEl>
                                          </p:spTgt>
                                        </p:tgtEl>
                                        <p:attrNameLst>
                                          <p:attrName>style.visibility</p:attrName>
                                        </p:attrNameLst>
                                      </p:cBhvr>
                                      <p:to>
                                        <p:strVal val="visible"/>
                                      </p:to>
                                    </p:set>
                                    <p:animEffect transition="in" filter="wipe(left)">
                                      <p:cBhvr>
                                        <p:cTn id="15" dur="500"/>
                                        <p:tgtEl>
                                          <p:spTgt spid="4">
                                            <p:graphicEl>
                                              <a:dgm id="{F91A71DB-D59A-487F-BC5C-4B55FC88B10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
                                            <p:graphicEl>
                                              <a:dgm id="{DDD8B509-F194-4911-BBD9-059E9048B3DB}"/>
                                            </p:graphicEl>
                                          </p:spTgt>
                                        </p:tgtEl>
                                        <p:attrNameLst>
                                          <p:attrName>style.visibility</p:attrName>
                                        </p:attrNameLst>
                                      </p:cBhvr>
                                      <p:to>
                                        <p:strVal val="visible"/>
                                      </p:to>
                                    </p:set>
                                    <p:animEffect transition="in" filter="wipe(left)">
                                      <p:cBhvr>
                                        <p:cTn id="20" dur="500"/>
                                        <p:tgtEl>
                                          <p:spTgt spid="4">
                                            <p:graphicEl>
                                              <a:dgm id="{DDD8B509-F194-4911-BBD9-059E9048B3DB}"/>
                                            </p:graphic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4">
                                            <p:graphicEl>
                                              <a:dgm id="{3FC44752-190A-4784-9F75-0EE593DEB270}"/>
                                            </p:graphicEl>
                                          </p:spTgt>
                                        </p:tgtEl>
                                        <p:attrNameLst>
                                          <p:attrName>style.visibility</p:attrName>
                                        </p:attrNameLst>
                                      </p:cBhvr>
                                      <p:to>
                                        <p:strVal val="visible"/>
                                      </p:to>
                                    </p:set>
                                    <p:animEffect transition="in" filter="wipe(left)">
                                      <p:cBhvr>
                                        <p:cTn id="23" dur="500"/>
                                        <p:tgtEl>
                                          <p:spTgt spid="4">
                                            <p:graphicEl>
                                              <a:dgm id="{3FC44752-190A-4784-9F75-0EE593DEB270}"/>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graphicEl>
                                              <a:dgm id="{F0445CAD-626C-4D6A-95AE-08BFB3212107}"/>
                                            </p:graphicEl>
                                          </p:spTgt>
                                        </p:tgtEl>
                                        <p:attrNameLst>
                                          <p:attrName>style.visibility</p:attrName>
                                        </p:attrNameLst>
                                      </p:cBhvr>
                                      <p:to>
                                        <p:strVal val="visible"/>
                                      </p:to>
                                    </p:set>
                                    <p:animEffect transition="in" filter="wipe(left)">
                                      <p:cBhvr>
                                        <p:cTn id="28" dur="500"/>
                                        <p:tgtEl>
                                          <p:spTgt spid="4">
                                            <p:graphicEl>
                                              <a:dgm id="{F0445CAD-626C-4D6A-95AE-08BFB3212107}"/>
                                            </p:graphic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
                                            <p:graphicEl>
                                              <a:dgm id="{79F41A2B-2033-4095-AD85-33467AA4C8BD}"/>
                                            </p:graphicEl>
                                          </p:spTgt>
                                        </p:tgtEl>
                                        <p:attrNameLst>
                                          <p:attrName>style.visibility</p:attrName>
                                        </p:attrNameLst>
                                      </p:cBhvr>
                                      <p:to>
                                        <p:strVal val="visible"/>
                                      </p:to>
                                    </p:set>
                                    <p:animEffect transition="in" filter="wipe(left)">
                                      <p:cBhvr>
                                        <p:cTn id="31" dur="500"/>
                                        <p:tgtEl>
                                          <p:spTgt spid="4">
                                            <p:graphicEl>
                                              <a:dgm id="{79F41A2B-2033-4095-AD85-33467AA4C8BD}"/>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4">
                                            <p:graphicEl>
                                              <a:dgm id="{A94F3F66-293D-4C51-9CB9-59B95046A8E3}"/>
                                            </p:graphicEl>
                                          </p:spTgt>
                                        </p:tgtEl>
                                        <p:attrNameLst>
                                          <p:attrName>style.visibility</p:attrName>
                                        </p:attrNameLst>
                                      </p:cBhvr>
                                      <p:to>
                                        <p:strVal val="visible"/>
                                      </p:to>
                                    </p:set>
                                    <p:animEffect transition="in" filter="wipe(left)">
                                      <p:cBhvr>
                                        <p:cTn id="36" dur="500"/>
                                        <p:tgtEl>
                                          <p:spTgt spid="4">
                                            <p:graphicEl>
                                              <a:dgm id="{A94F3F66-293D-4C51-9CB9-59B95046A8E3}"/>
                                            </p:graphic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4">
                                            <p:graphicEl>
                                              <a:dgm id="{11899D46-FF52-41BE-B70A-17F1747E688F}"/>
                                            </p:graphicEl>
                                          </p:spTgt>
                                        </p:tgtEl>
                                        <p:attrNameLst>
                                          <p:attrName>style.visibility</p:attrName>
                                        </p:attrNameLst>
                                      </p:cBhvr>
                                      <p:to>
                                        <p:strVal val="visible"/>
                                      </p:to>
                                    </p:set>
                                    <p:animEffect transition="in" filter="wipe(left)">
                                      <p:cBhvr>
                                        <p:cTn id="39" dur="500"/>
                                        <p:tgtEl>
                                          <p:spTgt spid="4">
                                            <p:graphicEl>
                                              <a:dgm id="{11899D46-FF52-41BE-B70A-17F1747E688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36</a:t>
            </a:fld>
            <a:endParaRPr lang="en-US" dirty="0"/>
          </a:p>
        </p:txBody>
      </p:sp>
      <p:sp>
        <p:nvSpPr>
          <p:cNvPr id="2" name="CasellaDiTesto 1"/>
          <p:cNvSpPr txBox="1"/>
          <p:nvPr/>
        </p:nvSpPr>
        <p:spPr>
          <a:xfrm>
            <a:off x="792138" y="1628800"/>
            <a:ext cx="7740302" cy="2862322"/>
          </a:xfrm>
          <a:prstGeom prst="rect">
            <a:avLst/>
          </a:prstGeom>
          <a:noFill/>
        </p:spPr>
        <p:txBody>
          <a:bodyPr wrap="square" rtlCol="0">
            <a:spAutoFit/>
          </a:bodyPr>
          <a:lstStyle/>
          <a:p>
            <a:pPr algn="just"/>
            <a:endParaRPr lang="it-IT" sz="2000" b="1" u="sng" dirty="0">
              <a:solidFill>
                <a:srgbClr val="FF0000"/>
              </a:solidFill>
            </a:endParaRPr>
          </a:p>
          <a:p>
            <a:pPr algn="just"/>
            <a:endParaRPr lang="it-IT" sz="2000" b="1" u="sng" dirty="0">
              <a:solidFill>
                <a:srgbClr val="FF0000"/>
              </a:solidFill>
            </a:endParaRPr>
          </a:p>
          <a:p>
            <a:pPr algn="just"/>
            <a:endParaRPr lang="it-IT" sz="2000" b="1" u="sng" dirty="0">
              <a:solidFill>
                <a:srgbClr val="FF0000"/>
              </a:solidFill>
            </a:endParaRPr>
          </a:p>
          <a:p>
            <a:pPr algn="just"/>
            <a:endParaRPr lang="it-IT" sz="2000" b="1" u="sng" dirty="0">
              <a:solidFill>
                <a:srgbClr val="FF0000"/>
              </a:solidFill>
            </a:endParaRPr>
          </a:p>
          <a:p>
            <a:pPr algn="just"/>
            <a:endParaRPr lang="it-IT" sz="2000" b="1" u="sng" dirty="0">
              <a:solidFill>
                <a:srgbClr val="FF0000"/>
              </a:solidFill>
            </a:endParaRPr>
          </a:p>
          <a:p>
            <a:pPr algn="ctr"/>
            <a:r>
              <a:rPr lang="it-IT" sz="2000" b="1" dirty="0"/>
              <a:t>Grazie per l’attenzione.</a:t>
            </a:r>
          </a:p>
          <a:p>
            <a:pPr algn="ctr"/>
            <a:endParaRPr lang="it-IT" sz="2000" b="1" dirty="0"/>
          </a:p>
          <a:p>
            <a:pPr algn="ctr"/>
            <a:endParaRPr lang="it-IT" sz="2000" b="1" dirty="0"/>
          </a:p>
          <a:p>
            <a:pPr algn="ctr"/>
            <a:endParaRPr lang="it-IT" sz="2000" b="1" dirty="0"/>
          </a:p>
        </p:txBody>
      </p:sp>
    </p:spTree>
    <p:extLst>
      <p:ext uri="{BB962C8B-B14F-4D97-AF65-F5344CB8AC3E}">
        <p14:creationId xmlns:p14="http://schemas.microsoft.com/office/powerpoint/2010/main" val="2056766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4</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IL FALSO VALUTATIVO</a:t>
            </a:r>
          </a:p>
        </p:txBody>
      </p:sp>
      <p:sp>
        <p:nvSpPr>
          <p:cNvPr id="19" name="CasellaDiTesto 18"/>
          <p:cNvSpPr txBox="1"/>
          <p:nvPr/>
        </p:nvSpPr>
        <p:spPr>
          <a:xfrm>
            <a:off x="348804" y="945813"/>
            <a:ext cx="8404720" cy="2708434"/>
          </a:xfrm>
          <a:prstGeom prst="rect">
            <a:avLst/>
          </a:prstGeom>
          <a:noFill/>
        </p:spPr>
        <p:txBody>
          <a:bodyPr wrap="square" rtlCol="0">
            <a:spAutoFit/>
          </a:bodyPr>
          <a:lstStyle/>
          <a:p>
            <a:pPr algn="just"/>
            <a:r>
              <a:rPr lang="it-IT" sz="2200" u="sng" dirty="0"/>
              <a:t>Art. 2621 c.c.</a:t>
            </a:r>
          </a:p>
          <a:p>
            <a:pPr algn="just"/>
            <a:endParaRPr lang="it-IT" sz="1000" dirty="0"/>
          </a:p>
          <a:p>
            <a:pPr algn="just"/>
            <a:r>
              <a:rPr lang="it-IT" sz="2200" dirty="0"/>
              <a:t>… espongono </a:t>
            </a:r>
            <a:r>
              <a:rPr lang="it-IT" sz="2200" b="1" u="sng" dirty="0"/>
              <a:t>fatti materiali rilevanti</a:t>
            </a:r>
            <a:r>
              <a:rPr lang="it-IT" sz="2200" dirty="0"/>
              <a:t> non rispondenti al vero ovvero </a:t>
            </a:r>
            <a:r>
              <a:rPr lang="it-IT" sz="2200" b="1" u="sng" dirty="0"/>
              <a:t>omettono fatti materiali rilevanti</a:t>
            </a:r>
            <a:r>
              <a:rPr lang="it-IT" sz="2200" dirty="0"/>
              <a:t> </a:t>
            </a:r>
            <a:r>
              <a:rPr lang="it-IT" sz="2200" dirty="0">
                <a:solidFill>
                  <a:schemeClr val="accent6">
                    <a:lumMod val="75000"/>
                  </a:schemeClr>
                </a:solidFill>
              </a:rPr>
              <a:t>….</a:t>
            </a:r>
          </a:p>
          <a:p>
            <a:pPr algn="just"/>
            <a:endParaRPr lang="it-IT" sz="2200" dirty="0">
              <a:solidFill>
                <a:schemeClr val="accent6">
                  <a:lumMod val="75000"/>
                </a:schemeClr>
              </a:solidFill>
            </a:endParaRPr>
          </a:p>
          <a:p>
            <a:pPr algn="just"/>
            <a:r>
              <a:rPr lang="it-IT" sz="2200" u="sng" dirty="0"/>
              <a:t>Art. 2622 c.c.</a:t>
            </a:r>
          </a:p>
          <a:p>
            <a:pPr algn="just"/>
            <a:endParaRPr lang="it-IT" sz="1000" dirty="0"/>
          </a:p>
          <a:p>
            <a:pPr algn="just"/>
            <a:r>
              <a:rPr lang="it-IT" sz="2000" dirty="0"/>
              <a:t>espongono </a:t>
            </a:r>
            <a:r>
              <a:rPr lang="it-IT" sz="2000" b="1" u="sng" dirty="0"/>
              <a:t>fatti materiali</a:t>
            </a:r>
            <a:r>
              <a:rPr lang="it-IT" sz="2000" dirty="0"/>
              <a:t> non rispondenti al vero ovvero </a:t>
            </a:r>
            <a:r>
              <a:rPr lang="it-IT" sz="2000" b="1" u="sng" dirty="0"/>
              <a:t>omettono fatti materiali rilevanti</a:t>
            </a:r>
            <a:endParaRPr lang="it-IT" sz="2200" dirty="0">
              <a:solidFill>
                <a:schemeClr val="accent6">
                  <a:lumMod val="75000"/>
                </a:schemeClr>
              </a:solidFill>
            </a:endParaRPr>
          </a:p>
        </p:txBody>
      </p:sp>
      <p:sp>
        <p:nvSpPr>
          <p:cNvPr id="2" name="CasellaDiTesto 1"/>
          <p:cNvSpPr txBox="1"/>
          <p:nvPr/>
        </p:nvSpPr>
        <p:spPr>
          <a:xfrm>
            <a:off x="348804" y="3933056"/>
            <a:ext cx="8523460" cy="98488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it-IT" sz="2200" u="sng" dirty="0">
                <a:solidFill>
                  <a:schemeClr val="tx1"/>
                </a:solidFill>
              </a:rPr>
              <a:t>Testo introdotto dalla L. 27.05.2015, n. 69.</a:t>
            </a:r>
          </a:p>
          <a:p>
            <a:pPr algn="just"/>
            <a:r>
              <a:rPr lang="it-IT" b="1" dirty="0" err="1">
                <a:solidFill>
                  <a:schemeClr val="tx1"/>
                </a:solidFill>
              </a:rPr>
              <a:t>n.b.</a:t>
            </a:r>
            <a:r>
              <a:rPr lang="it-IT" b="1" dirty="0">
                <a:solidFill>
                  <a:schemeClr val="tx1"/>
                </a:solidFill>
              </a:rPr>
              <a:t> la stessa legge di riforma che ha inasprito le sanzioni per i delitti contro la P.A. (già riformati dalla c.d. Legge Severino)</a:t>
            </a:r>
          </a:p>
        </p:txBody>
      </p:sp>
      <p:sp>
        <p:nvSpPr>
          <p:cNvPr id="3" name="CasellaDiTesto 2"/>
          <p:cNvSpPr txBox="1"/>
          <p:nvPr/>
        </p:nvSpPr>
        <p:spPr>
          <a:xfrm>
            <a:off x="348804" y="4929028"/>
            <a:ext cx="8523460" cy="144655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it-IT" sz="2200" dirty="0"/>
              <a:t>Nella versione introdotta dal </a:t>
            </a:r>
            <a:r>
              <a:rPr lang="it-IT" sz="2200" b="1" dirty="0" err="1"/>
              <a:t>D.Lgs.</a:t>
            </a:r>
            <a:r>
              <a:rPr lang="it-IT" sz="2200" b="1" dirty="0"/>
              <a:t> 11.04.2002, n. 61</a:t>
            </a:r>
            <a:r>
              <a:rPr lang="it-IT" sz="2200" dirty="0"/>
              <a:t> era così configurato: </a:t>
            </a:r>
          </a:p>
          <a:p>
            <a:pPr algn="just"/>
            <a:r>
              <a:rPr lang="it-IT" sz="2200" b="1" dirty="0"/>
              <a:t>… espongono fatti materiali non rispondenti al vero </a:t>
            </a:r>
            <a:r>
              <a:rPr lang="it-IT" sz="2200" b="1" u="sng" dirty="0"/>
              <a:t>ancorché oggetto di valutazioni</a:t>
            </a:r>
            <a:r>
              <a:rPr lang="it-IT" sz="2200" b="1" dirty="0"/>
              <a:t> ovvero omettono informazioni</a:t>
            </a:r>
            <a:r>
              <a:rPr lang="it-IT" sz="2200" dirty="0"/>
              <a:t> ….</a:t>
            </a:r>
          </a:p>
        </p:txBody>
      </p:sp>
      <p:cxnSp>
        <p:nvCxnSpPr>
          <p:cNvPr id="6" name="Connettore 2 5"/>
          <p:cNvCxnSpPr/>
          <p:nvPr/>
        </p:nvCxnSpPr>
        <p:spPr>
          <a:xfrm flipH="1">
            <a:off x="3203848" y="1772816"/>
            <a:ext cx="216024" cy="115212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4355976" y="2060848"/>
            <a:ext cx="2880320" cy="101649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1584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up)">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up)">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5</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IL FALSO VALUTATIVO</a:t>
            </a:r>
          </a:p>
        </p:txBody>
      </p:sp>
      <p:sp>
        <p:nvSpPr>
          <p:cNvPr id="6" name="CasellaDiTesto 5"/>
          <p:cNvSpPr txBox="1"/>
          <p:nvPr/>
        </p:nvSpPr>
        <p:spPr>
          <a:xfrm>
            <a:off x="1391072" y="2204864"/>
            <a:ext cx="7481192" cy="178510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it-IT" sz="2200" b="1" u="sng" dirty="0" err="1"/>
              <a:t>Cass</a:t>
            </a:r>
            <a:r>
              <a:rPr lang="it-IT" sz="2200" b="1" u="sng" dirty="0"/>
              <a:t>. </a:t>
            </a:r>
            <a:r>
              <a:rPr lang="it-IT" sz="2200" b="1" u="sng" dirty="0" err="1"/>
              <a:t>pen</a:t>
            </a:r>
            <a:r>
              <a:rPr lang="it-IT" sz="2200" b="1" u="sng" dirty="0"/>
              <a:t>. Sez. V, 16.6.2015, n. 33774 (sentenza CRESPI)</a:t>
            </a:r>
          </a:p>
          <a:p>
            <a:pPr marL="285750" indent="-285750">
              <a:buFontTx/>
              <a:buChar char="-"/>
            </a:pPr>
            <a:r>
              <a:rPr lang="it-IT" sz="2200" dirty="0" err="1"/>
              <a:t>Voluntas</a:t>
            </a:r>
            <a:r>
              <a:rPr lang="it-IT" sz="2200" dirty="0"/>
              <a:t> </a:t>
            </a:r>
            <a:r>
              <a:rPr lang="it-IT" sz="2200" dirty="0" err="1"/>
              <a:t>legis</a:t>
            </a:r>
            <a:endParaRPr lang="it-IT" sz="2200" dirty="0"/>
          </a:p>
          <a:p>
            <a:pPr marL="285750" indent="-285750">
              <a:buFontTx/>
              <a:buChar char="-"/>
            </a:pPr>
            <a:r>
              <a:rPr lang="it-IT" sz="2200" dirty="0"/>
              <a:t>Coerenza sistematica con il perdurante richiamo delle valutazioni nell’art. 2638 c.c.</a:t>
            </a:r>
          </a:p>
          <a:p>
            <a:endParaRPr lang="it-IT" sz="2200" dirty="0"/>
          </a:p>
        </p:txBody>
      </p:sp>
      <p:sp>
        <p:nvSpPr>
          <p:cNvPr id="9" name="CasellaDiTesto 8"/>
          <p:cNvSpPr txBox="1"/>
          <p:nvPr/>
        </p:nvSpPr>
        <p:spPr>
          <a:xfrm>
            <a:off x="1391072" y="4581128"/>
            <a:ext cx="7481192" cy="178510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it-IT" sz="2200" b="1" u="sng" dirty="0" err="1"/>
              <a:t>Cass</a:t>
            </a:r>
            <a:r>
              <a:rPr lang="it-IT" sz="2200" b="1" u="sng" dirty="0"/>
              <a:t>. </a:t>
            </a:r>
            <a:r>
              <a:rPr lang="it-IT" sz="2200" b="1" u="sng" dirty="0" err="1"/>
              <a:t>pen</a:t>
            </a:r>
            <a:r>
              <a:rPr lang="it-IT" sz="2200" b="1" u="sng" dirty="0"/>
              <a:t>. Sez. V, 8.1.2016, n. 6916 (sentenza B. Pop. A. Adige)</a:t>
            </a:r>
          </a:p>
          <a:p>
            <a:pPr marL="342900" indent="-342900">
              <a:buFontTx/>
              <a:buChar char="-"/>
            </a:pPr>
            <a:r>
              <a:rPr lang="it-IT" sz="2200" dirty="0"/>
              <a:t>Argomentazioni sentenza Crespi</a:t>
            </a:r>
          </a:p>
          <a:p>
            <a:pPr marL="285750" indent="-285750">
              <a:buFontTx/>
              <a:buChar char="-"/>
            </a:pPr>
            <a:r>
              <a:rPr lang="it-IT" sz="2200" dirty="0"/>
              <a:t>Il riferimento ai «fatti materiali», lungi dal poter essere sovrapposto all’aggettivo «rilevanti», assume un senso proprio,  individuabile nel concetto di fatti «oggettivi»</a:t>
            </a:r>
          </a:p>
        </p:txBody>
      </p:sp>
      <p:sp>
        <p:nvSpPr>
          <p:cNvPr id="8" name="CasellaDiTesto 7"/>
          <p:cNvSpPr txBox="1"/>
          <p:nvPr/>
        </p:nvSpPr>
        <p:spPr>
          <a:xfrm>
            <a:off x="1391071" y="1052736"/>
            <a:ext cx="7481193" cy="43088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it-IT" sz="2200" b="1" u="sng" dirty="0"/>
              <a:t>IRRILEVANZA DEL FALSO VALUTATIVO</a:t>
            </a:r>
            <a:endParaRPr lang="it-IT" sz="2200" dirty="0"/>
          </a:p>
        </p:txBody>
      </p:sp>
      <p:sp>
        <p:nvSpPr>
          <p:cNvPr id="10" name="CasellaDiTesto 9"/>
          <p:cNvSpPr txBox="1"/>
          <p:nvPr/>
        </p:nvSpPr>
        <p:spPr>
          <a:xfrm>
            <a:off x="444425" y="1052736"/>
            <a:ext cx="923330" cy="5472608"/>
          </a:xfrm>
          <a:prstGeom prst="rect">
            <a:avLst/>
          </a:prstGeom>
        </p:spPr>
        <p:style>
          <a:lnRef idx="3">
            <a:schemeClr val="lt1"/>
          </a:lnRef>
          <a:fillRef idx="1">
            <a:schemeClr val="accent1"/>
          </a:fillRef>
          <a:effectRef idx="1">
            <a:schemeClr val="accent1"/>
          </a:effectRef>
          <a:fontRef idx="minor">
            <a:schemeClr val="lt1"/>
          </a:fontRef>
        </p:style>
        <p:txBody>
          <a:bodyPr vert="vert270" wrap="square" rtlCol="0">
            <a:spAutoFit/>
          </a:bodyPr>
          <a:lstStyle/>
          <a:p>
            <a:pPr algn="ctr"/>
            <a:r>
              <a:rPr lang="it-IT" sz="2400" dirty="0"/>
              <a:t>CONTRASTO </a:t>
            </a:r>
          </a:p>
          <a:p>
            <a:pPr algn="ctr"/>
            <a:r>
              <a:rPr lang="it-IT" sz="2400" dirty="0"/>
              <a:t>GIURISPRUDENZIALE</a:t>
            </a:r>
          </a:p>
        </p:txBody>
      </p:sp>
    </p:spTree>
    <p:extLst>
      <p:ext uri="{BB962C8B-B14F-4D97-AF65-F5344CB8AC3E}">
        <p14:creationId xmlns:p14="http://schemas.microsoft.com/office/powerpoint/2010/main" val="224681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6</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IL FALSO VALUTATIVO</a:t>
            </a:r>
          </a:p>
        </p:txBody>
      </p:sp>
      <p:sp>
        <p:nvSpPr>
          <p:cNvPr id="6" name="CasellaDiTesto 5"/>
          <p:cNvSpPr txBox="1"/>
          <p:nvPr/>
        </p:nvSpPr>
        <p:spPr>
          <a:xfrm>
            <a:off x="1391071" y="2330808"/>
            <a:ext cx="7481193" cy="1107996"/>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it-IT" sz="2200" b="1" u="sng" dirty="0"/>
              <a:t>Irrilevanza del falso valutativo</a:t>
            </a:r>
          </a:p>
          <a:p>
            <a:pPr algn="just"/>
            <a:r>
              <a:rPr lang="it-IT" sz="2200" dirty="0"/>
              <a:t>Esclusiva rilevanza del falso «materiale», inteso come attribuzione di un valore di qualcosa di inesistente.</a:t>
            </a:r>
          </a:p>
        </p:txBody>
      </p:sp>
      <p:sp>
        <p:nvSpPr>
          <p:cNvPr id="9" name="CasellaDiTesto 8"/>
          <p:cNvSpPr txBox="1"/>
          <p:nvPr/>
        </p:nvSpPr>
        <p:spPr>
          <a:xfrm>
            <a:off x="1391071" y="3573016"/>
            <a:ext cx="7481193" cy="280076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it-IT" sz="2200" u="sng" dirty="0"/>
              <a:t>Esemplificazioni:</a:t>
            </a:r>
          </a:p>
          <a:p>
            <a:pPr algn="just"/>
            <a:r>
              <a:rPr lang="it-IT" sz="2200" dirty="0"/>
              <a:t>Le voci di bilancio recanti ricavi falsamente incrementati, costi non appostati, false attestazioni di esistenza di conti bancari, annotazione di fatture emesse per operazioni inesistenti, iscrizione di crediti non più esigibili per l’intervenuto fallimento dei debitori in mancanza di attivo, mancata svalutazione di partecipazioni in una controllata dichiarata fallita, omessa indicazione di acquisto/vendita di beni, ecc.</a:t>
            </a:r>
          </a:p>
        </p:txBody>
      </p:sp>
      <p:sp>
        <p:nvSpPr>
          <p:cNvPr id="12" name="CasellaDiTesto 11"/>
          <p:cNvSpPr txBox="1"/>
          <p:nvPr/>
        </p:nvSpPr>
        <p:spPr>
          <a:xfrm>
            <a:off x="1391071" y="1052736"/>
            <a:ext cx="7481193" cy="43088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it-IT" sz="2200" b="1" u="sng" dirty="0"/>
              <a:t>IRRILEVANZA DEL FALSO VALUTATIVO</a:t>
            </a:r>
            <a:endParaRPr lang="it-IT" sz="2200" dirty="0"/>
          </a:p>
        </p:txBody>
      </p:sp>
      <p:sp>
        <p:nvSpPr>
          <p:cNvPr id="13" name="CasellaDiTesto 12"/>
          <p:cNvSpPr txBox="1"/>
          <p:nvPr/>
        </p:nvSpPr>
        <p:spPr>
          <a:xfrm>
            <a:off x="444425" y="1052736"/>
            <a:ext cx="923330" cy="5472608"/>
          </a:xfrm>
          <a:prstGeom prst="rect">
            <a:avLst/>
          </a:prstGeom>
        </p:spPr>
        <p:style>
          <a:lnRef idx="3">
            <a:schemeClr val="lt1"/>
          </a:lnRef>
          <a:fillRef idx="1">
            <a:schemeClr val="accent1"/>
          </a:fillRef>
          <a:effectRef idx="1">
            <a:schemeClr val="accent1"/>
          </a:effectRef>
          <a:fontRef idx="minor">
            <a:schemeClr val="lt1"/>
          </a:fontRef>
        </p:style>
        <p:txBody>
          <a:bodyPr vert="vert270" wrap="square" rtlCol="0">
            <a:spAutoFit/>
          </a:bodyPr>
          <a:lstStyle/>
          <a:p>
            <a:pPr algn="ctr"/>
            <a:r>
              <a:rPr lang="it-IT" sz="2400" dirty="0"/>
              <a:t>CONTRASTO </a:t>
            </a:r>
          </a:p>
          <a:p>
            <a:pPr algn="ctr"/>
            <a:r>
              <a:rPr lang="it-IT" sz="2400" dirty="0"/>
              <a:t>GIURISPRUDENZIALE</a:t>
            </a:r>
          </a:p>
        </p:txBody>
      </p:sp>
    </p:spTree>
    <p:extLst>
      <p:ext uri="{BB962C8B-B14F-4D97-AF65-F5344CB8AC3E}">
        <p14:creationId xmlns:p14="http://schemas.microsoft.com/office/powerpoint/2010/main" val="2292064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7</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IL FALSO VALUTATIVO</a:t>
            </a:r>
          </a:p>
        </p:txBody>
      </p:sp>
      <p:sp>
        <p:nvSpPr>
          <p:cNvPr id="6" name="CasellaDiTesto 5"/>
          <p:cNvSpPr txBox="1"/>
          <p:nvPr/>
        </p:nvSpPr>
        <p:spPr>
          <a:xfrm>
            <a:off x="1391071" y="1916832"/>
            <a:ext cx="7481193" cy="2123658"/>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200" b="1" u="sng" dirty="0" err="1"/>
              <a:t>Cass</a:t>
            </a:r>
            <a:r>
              <a:rPr lang="it-IT" sz="2200" b="1" u="sng" dirty="0"/>
              <a:t>. </a:t>
            </a:r>
            <a:r>
              <a:rPr lang="it-IT" sz="2200" b="1" u="sng" dirty="0" err="1"/>
              <a:t>pen</a:t>
            </a:r>
            <a:r>
              <a:rPr lang="it-IT" sz="2200" b="1" u="sng" dirty="0"/>
              <a:t>., Sez. V, 12.11.2015, n. 890 (sentenza GIOVAGNOLI):</a:t>
            </a:r>
          </a:p>
          <a:p>
            <a:pPr marL="342900" indent="-342900" algn="just">
              <a:buFontTx/>
              <a:buChar char="-"/>
            </a:pPr>
            <a:r>
              <a:rPr lang="it-IT" sz="2200" dirty="0"/>
              <a:t>Il sintagma ha un significato tecnico;</a:t>
            </a:r>
          </a:p>
          <a:p>
            <a:pPr marL="342900" indent="-342900" algn="just">
              <a:buFontTx/>
              <a:buChar char="-"/>
            </a:pPr>
            <a:r>
              <a:rPr lang="it-IT" sz="2200" dirty="0"/>
              <a:t>La modifica «abrogativa» si riferisce ad un sintagma concessivo («ancorché»), superfluo per la definizione del precetto;</a:t>
            </a:r>
          </a:p>
          <a:p>
            <a:pPr marL="342900" indent="-342900" algn="just">
              <a:buFontTx/>
              <a:buChar char="-"/>
            </a:pPr>
            <a:r>
              <a:rPr lang="it-IT" sz="2200" dirty="0"/>
              <a:t>Fornisce i criteri per interpretare il nuovo sintagma (v. infra)</a:t>
            </a:r>
          </a:p>
        </p:txBody>
      </p:sp>
      <p:sp>
        <p:nvSpPr>
          <p:cNvPr id="8" name="CasellaDiTesto 7"/>
          <p:cNvSpPr txBox="1"/>
          <p:nvPr/>
        </p:nvSpPr>
        <p:spPr>
          <a:xfrm>
            <a:off x="1391071" y="4653136"/>
            <a:ext cx="7481193" cy="144655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2200" b="1" u="sng" dirty="0" err="1"/>
              <a:t>Cass</a:t>
            </a:r>
            <a:r>
              <a:rPr lang="it-IT" sz="2200" b="1" u="sng" dirty="0"/>
              <a:t>. </a:t>
            </a:r>
            <a:r>
              <a:rPr lang="it-IT" sz="2200" b="1" u="sng" dirty="0" err="1"/>
              <a:t>pen</a:t>
            </a:r>
            <a:r>
              <a:rPr lang="it-IT" sz="2200" b="1" u="sng" dirty="0"/>
              <a:t>., Sez. V, 2.3.2016, n. 12793 (sentenza BECCARI):</a:t>
            </a:r>
          </a:p>
          <a:p>
            <a:pPr marL="342900" indent="-342900" algn="just">
              <a:buFontTx/>
              <a:buChar char="-"/>
            </a:pPr>
            <a:r>
              <a:rPr lang="it-IT" sz="2200" dirty="0"/>
              <a:t>Richiama gli argomenti della sentenza </a:t>
            </a:r>
            <a:r>
              <a:rPr lang="it-IT" sz="2200" dirty="0" err="1"/>
              <a:t>Giovagnoli</a:t>
            </a:r>
            <a:r>
              <a:rPr lang="it-IT" sz="2200" dirty="0"/>
              <a:t>;</a:t>
            </a:r>
          </a:p>
          <a:p>
            <a:pPr marL="342900" indent="-342900" algn="just">
              <a:buFontTx/>
              <a:buChar char="-"/>
            </a:pPr>
            <a:r>
              <a:rPr lang="it-IT" sz="2200" dirty="0"/>
              <a:t>«Il bilancio si struttura di per sé necessariamente anche in un procedimento valutativo»</a:t>
            </a:r>
          </a:p>
        </p:txBody>
      </p:sp>
      <p:sp>
        <p:nvSpPr>
          <p:cNvPr id="9" name="CasellaDiTesto 8"/>
          <p:cNvSpPr txBox="1"/>
          <p:nvPr/>
        </p:nvSpPr>
        <p:spPr>
          <a:xfrm>
            <a:off x="444425" y="1052736"/>
            <a:ext cx="923330" cy="5472608"/>
          </a:xfrm>
          <a:prstGeom prst="rect">
            <a:avLst/>
          </a:prstGeom>
        </p:spPr>
        <p:style>
          <a:lnRef idx="3">
            <a:schemeClr val="lt1"/>
          </a:lnRef>
          <a:fillRef idx="1">
            <a:schemeClr val="accent1"/>
          </a:fillRef>
          <a:effectRef idx="1">
            <a:schemeClr val="accent1"/>
          </a:effectRef>
          <a:fontRef idx="minor">
            <a:schemeClr val="lt1"/>
          </a:fontRef>
        </p:style>
        <p:txBody>
          <a:bodyPr vert="vert270" wrap="square" rtlCol="0">
            <a:spAutoFit/>
          </a:bodyPr>
          <a:lstStyle/>
          <a:p>
            <a:pPr algn="ctr"/>
            <a:r>
              <a:rPr lang="it-IT" sz="2400" dirty="0"/>
              <a:t>CONTRASTO </a:t>
            </a:r>
          </a:p>
          <a:p>
            <a:pPr algn="ctr"/>
            <a:r>
              <a:rPr lang="it-IT" sz="2400" dirty="0"/>
              <a:t>GIURISPRUDENZIALE</a:t>
            </a:r>
          </a:p>
        </p:txBody>
      </p:sp>
      <p:sp>
        <p:nvSpPr>
          <p:cNvPr id="10" name="CasellaDiTesto 9"/>
          <p:cNvSpPr txBox="1"/>
          <p:nvPr/>
        </p:nvSpPr>
        <p:spPr>
          <a:xfrm>
            <a:off x="1391071" y="1052736"/>
            <a:ext cx="7481193" cy="43088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it-IT" sz="2200" b="1" u="sng" dirty="0"/>
              <a:t>RILEVANZA DEL FALSO VALUTATIVO</a:t>
            </a:r>
            <a:endParaRPr lang="it-IT" sz="2200" dirty="0"/>
          </a:p>
        </p:txBody>
      </p:sp>
    </p:spTree>
    <p:extLst>
      <p:ext uri="{BB962C8B-B14F-4D97-AF65-F5344CB8AC3E}">
        <p14:creationId xmlns:p14="http://schemas.microsoft.com/office/powerpoint/2010/main" val="377541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8</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IL FALSO VALUTATIVO</a:t>
            </a:r>
          </a:p>
        </p:txBody>
      </p:sp>
      <p:sp>
        <p:nvSpPr>
          <p:cNvPr id="6" name="CasellaDiTesto 5"/>
          <p:cNvSpPr txBox="1"/>
          <p:nvPr/>
        </p:nvSpPr>
        <p:spPr>
          <a:xfrm>
            <a:off x="1391070" y="1983224"/>
            <a:ext cx="7481193" cy="178510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marL="342900" indent="-342900">
              <a:buFontTx/>
              <a:buChar char="-"/>
            </a:pPr>
            <a:r>
              <a:rPr lang="it-IT" sz="2200" dirty="0"/>
              <a:t>Oggetto di tutela: trasparenza societaria;</a:t>
            </a:r>
          </a:p>
          <a:p>
            <a:pPr marL="342900" indent="-342900" algn="just">
              <a:buFontTx/>
              <a:buChar char="-"/>
            </a:pPr>
            <a:r>
              <a:rPr lang="it-IT" sz="2200" dirty="0"/>
              <a:t>Il bilancio è un documento dal contenuto valutativo;</a:t>
            </a:r>
          </a:p>
          <a:p>
            <a:pPr marL="342900" indent="-342900" algn="just">
              <a:buFontTx/>
              <a:buChar char="-"/>
            </a:pPr>
            <a:r>
              <a:rPr lang="it-IT" sz="2200" dirty="0"/>
              <a:t>I criteri da seguire per la stima sono dettati dal cod. civ. (art. 2423); dalle direttive europee; dalla dottrina; dai soggetti certificatori (OIC e IFRS).</a:t>
            </a:r>
          </a:p>
        </p:txBody>
      </p:sp>
      <p:sp>
        <p:nvSpPr>
          <p:cNvPr id="8" name="CasellaDiTesto 7"/>
          <p:cNvSpPr txBox="1"/>
          <p:nvPr/>
        </p:nvSpPr>
        <p:spPr>
          <a:xfrm>
            <a:off x="1391070" y="3831232"/>
            <a:ext cx="7481193" cy="2462213"/>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it-IT" sz="2200" b="1" u="sng" dirty="0"/>
              <a:t>Principio di diritto:</a:t>
            </a:r>
          </a:p>
          <a:p>
            <a:pPr algn="just"/>
            <a:r>
              <a:rPr lang="it-IT" sz="2200" dirty="0"/>
              <a:t>Si ha </a:t>
            </a:r>
            <a:r>
              <a:rPr lang="it-IT" sz="2200" u="sng" dirty="0"/>
              <a:t>falso valutativo</a:t>
            </a:r>
            <a:r>
              <a:rPr lang="it-IT" sz="2200" dirty="0"/>
              <a:t> «se, in presenza di </a:t>
            </a:r>
            <a:r>
              <a:rPr lang="it-IT" sz="2200" b="1" dirty="0"/>
              <a:t>criteri di valutazione normativamente fissati o di criteri generalmente accettati</a:t>
            </a:r>
            <a:r>
              <a:rPr lang="it-IT" sz="2200" dirty="0"/>
              <a:t>, l’agente da tali criteri </a:t>
            </a:r>
            <a:r>
              <a:rPr lang="it-IT" sz="2200" b="1" u="sng" dirty="0"/>
              <a:t>si discosti consapevolmente e senza darne adeguata informazione giustificativa</a:t>
            </a:r>
            <a:r>
              <a:rPr lang="it-IT" sz="2200" dirty="0"/>
              <a:t>, in modo </a:t>
            </a:r>
            <a:r>
              <a:rPr lang="it-IT" sz="2200" b="1" u="sng" dirty="0"/>
              <a:t>concretamente idoneo ad indurre in errore i destinatari delle comunicazioni</a:t>
            </a:r>
            <a:r>
              <a:rPr lang="it-IT" sz="2200" dirty="0"/>
              <a:t>»</a:t>
            </a:r>
          </a:p>
        </p:txBody>
      </p:sp>
      <p:sp>
        <p:nvSpPr>
          <p:cNvPr id="10" name="CasellaDiTesto 9"/>
          <p:cNvSpPr txBox="1"/>
          <p:nvPr/>
        </p:nvSpPr>
        <p:spPr>
          <a:xfrm>
            <a:off x="1391071" y="1052736"/>
            <a:ext cx="7481193" cy="76944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it-IT" sz="2200" b="1" u="sng" dirty="0" err="1"/>
              <a:t>Cass</a:t>
            </a:r>
            <a:r>
              <a:rPr lang="it-IT" sz="2200" b="1" u="sng" dirty="0"/>
              <a:t>. Sez. Un. 31.3.2016, n. 22474</a:t>
            </a:r>
            <a:endParaRPr lang="it-IT" sz="2200" dirty="0"/>
          </a:p>
          <a:p>
            <a:pPr algn="ctr"/>
            <a:r>
              <a:rPr lang="it-IT" sz="2200" b="1" u="sng" dirty="0"/>
              <a:t>RILEVANZA DEL FALSO VALUTATIVO</a:t>
            </a:r>
          </a:p>
        </p:txBody>
      </p:sp>
      <p:sp>
        <p:nvSpPr>
          <p:cNvPr id="11" name="CasellaDiTesto 10"/>
          <p:cNvSpPr txBox="1"/>
          <p:nvPr/>
        </p:nvSpPr>
        <p:spPr>
          <a:xfrm>
            <a:off x="319143" y="1051372"/>
            <a:ext cx="1061188" cy="5472608"/>
          </a:xfrm>
          <a:prstGeom prst="rect">
            <a:avLst/>
          </a:prstGeom>
        </p:spPr>
        <p:style>
          <a:lnRef idx="3">
            <a:schemeClr val="lt1"/>
          </a:lnRef>
          <a:fillRef idx="1">
            <a:schemeClr val="accent1"/>
          </a:fillRef>
          <a:effectRef idx="1">
            <a:schemeClr val="accent1"/>
          </a:effectRef>
          <a:fontRef idx="minor">
            <a:schemeClr val="lt1"/>
          </a:fontRef>
        </p:style>
        <p:txBody>
          <a:bodyPr vert="wordArtVert" wrap="square" rtlCol="0">
            <a:spAutoFit/>
          </a:bodyPr>
          <a:lstStyle/>
          <a:p>
            <a:pPr algn="ctr"/>
            <a:r>
              <a:rPr lang="it-IT" sz="2400" dirty="0"/>
              <a:t>SENTENZA    PASSARELLI</a:t>
            </a:r>
          </a:p>
        </p:txBody>
      </p:sp>
    </p:spTree>
    <p:extLst>
      <p:ext uri="{BB962C8B-B14F-4D97-AF65-F5344CB8AC3E}">
        <p14:creationId xmlns:p14="http://schemas.microsoft.com/office/powerpoint/2010/main" val="3025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BA9B540C-44DA-4F69-89C9-7C84606640D3}" type="slidenum">
              <a:rPr lang="en-US" smtClean="0"/>
              <a:pPr/>
              <a:t>9</a:t>
            </a:fld>
            <a:endParaRPr lang="en-US" dirty="0"/>
          </a:p>
        </p:txBody>
      </p:sp>
      <p:sp>
        <p:nvSpPr>
          <p:cNvPr id="14" name="CasellaDiTesto 13"/>
          <p:cNvSpPr txBox="1"/>
          <p:nvPr/>
        </p:nvSpPr>
        <p:spPr>
          <a:xfrm>
            <a:off x="231304" y="111602"/>
            <a:ext cx="8640960" cy="523220"/>
          </a:xfrm>
          <a:prstGeom prst="rect">
            <a:avLst/>
          </a:prstGeom>
          <a:noFill/>
        </p:spPr>
        <p:txBody>
          <a:bodyPr wrap="square" rtlCol="0">
            <a:spAutoFit/>
          </a:bodyPr>
          <a:lstStyle/>
          <a:p>
            <a:pPr algn="ctr"/>
            <a:r>
              <a:rPr lang="it-IT" sz="2800" b="1" dirty="0">
                <a:solidFill>
                  <a:srgbClr val="C00000"/>
                </a:solidFill>
              </a:rPr>
              <a:t>IL FALSO VALUTATIVO</a:t>
            </a:r>
          </a:p>
        </p:txBody>
      </p:sp>
      <p:sp>
        <p:nvSpPr>
          <p:cNvPr id="8" name="CasellaDiTesto 7"/>
          <p:cNvSpPr txBox="1"/>
          <p:nvPr/>
        </p:nvSpPr>
        <p:spPr>
          <a:xfrm>
            <a:off x="1380331" y="1979786"/>
            <a:ext cx="7481193" cy="34163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it-IT" sz="2400" b="1" u="sng" dirty="0"/>
              <a:t>La soluzione delle SS.UU. è in posizione mediana tra</a:t>
            </a:r>
          </a:p>
          <a:p>
            <a:endParaRPr lang="it-IT" sz="2400" b="1" u="sng" dirty="0"/>
          </a:p>
          <a:p>
            <a:pPr marL="342900" indent="-342900" algn="just">
              <a:buFontTx/>
              <a:buChar char="-"/>
            </a:pPr>
            <a:r>
              <a:rPr lang="it-IT" sz="2400" b="1" dirty="0"/>
              <a:t>«</a:t>
            </a:r>
            <a:r>
              <a:rPr lang="it-IT" sz="2400" b="1" u="sng" dirty="0"/>
              <a:t>Vero legale</a:t>
            </a:r>
            <a:r>
              <a:rPr lang="it-IT" sz="2400" b="1" dirty="0"/>
              <a:t>»: </a:t>
            </a:r>
            <a:r>
              <a:rPr lang="it-IT" sz="2400" dirty="0"/>
              <a:t>sussiste il falso ogni qualvolta si violano i criteri fissati dalla legge</a:t>
            </a:r>
          </a:p>
          <a:p>
            <a:pPr marL="342900" indent="-342900" algn="just">
              <a:buFontTx/>
              <a:buChar char="-"/>
            </a:pPr>
            <a:r>
              <a:rPr lang="it-IT" sz="2400" dirty="0"/>
              <a:t>«</a:t>
            </a:r>
            <a:r>
              <a:rPr lang="it-IT" sz="2400" b="1" u="sng" dirty="0"/>
              <a:t>Vero coerente</a:t>
            </a:r>
            <a:r>
              <a:rPr lang="it-IT" sz="2400" dirty="0"/>
              <a:t>» o «</a:t>
            </a:r>
            <a:r>
              <a:rPr lang="it-IT" sz="2400" b="1" dirty="0"/>
              <a:t>criterio della corrispondenza tra prescelto e dichiarato</a:t>
            </a:r>
            <a:r>
              <a:rPr lang="it-IT" sz="2400" dirty="0"/>
              <a:t>»: sussiste il falso quando si ha uno scostamento tra i criteri di valutazione dichiarati ed esposti nella nota integrativa e i criteri effettivamente utilizzati.</a:t>
            </a:r>
          </a:p>
        </p:txBody>
      </p:sp>
      <p:sp>
        <p:nvSpPr>
          <p:cNvPr id="10" name="CasellaDiTesto 9"/>
          <p:cNvSpPr txBox="1"/>
          <p:nvPr/>
        </p:nvSpPr>
        <p:spPr>
          <a:xfrm>
            <a:off x="1391070" y="1063517"/>
            <a:ext cx="7481193" cy="76944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it-IT" sz="2200" b="1" u="sng" dirty="0" err="1"/>
              <a:t>Cass</a:t>
            </a:r>
            <a:r>
              <a:rPr lang="it-IT" sz="2200" b="1" u="sng" dirty="0"/>
              <a:t>. Sez. Un. 31.3.2016, n. 22474</a:t>
            </a:r>
            <a:endParaRPr lang="it-IT" sz="2200" dirty="0"/>
          </a:p>
          <a:p>
            <a:pPr algn="ctr"/>
            <a:r>
              <a:rPr lang="it-IT" sz="2200" b="1" u="sng" dirty="0"/>
              <a:t>RILEVANZA DEL FALSO VALUTATIVO</a:t>
            </a:r>
          </a:p>
        </p:txBody>
      </p:sp>
      <p:sp>
        <p:nvSpPr>
          <p:cNvPr id="11" name="CasellaDiTesto 10"/>
          <p:cNvSpPr txBox="1"/>
          <p:nvPr/>
        </p:nvSpPr>
        <p:spPr>
          <a:xfrm>
            <a:off x="319143" y="1051372"/>
            <a:ext cx="1061188" cy="5472608"/>
          </a:xfrm>
          <a:prstGeom prst="rect">
            <a:avLst/>
          </a:prstGeom>
        </p:spPr>
        <p:style>
          <a:lnRef idx="3">
            <a:schemeClr val="lt1"/>
          </a:lnRef>
          <a:fillRef idx="1">
            <a:schemeClr val="accent1"/>
          </a:fillRef>
          <a:effectRef idx="1">
            <a:schemeClr val="accent1"/>
          </a:effectRef>
          <a:fontRef idx="minor">
            <a:schemeClr val="lt1"/>
          </a:fontRef>
        </p:style>
        <p:txBody>
          <a:bodyPr vert="wordArtVert" wrap="square" rtlCol="0">
            <a:spAutoFit/>
          </a:bodyPr>
          <a:lstStyle/>
          <a:p>
            <a:pPr algn="ctr"/>
            <a:r>
              <a:rPr lang="it-IT" sz="2400" dirty="0"/>
              <a:t>SENTENZA    PASSARELLI</a:t>
            </a:r>
          </a:p>
        </p:txBody>
      </p:sp>
      <p:sp>
        <p:nvSpPr>
          <p:cNvPr id="7" name="CasellaDiTesto 6">
            <a:extLst>
              <a:ext uri="{FF2B5EF4-FFF2-40B4-BE49-F238E27FC236}">
                <a16:creationId xmlns:a16="http://schemas.microsoft.com/office/drawing/2014/main" id="{C180DF4B-A982-444D-93A6-39B14AE37FF8}"/>
              </a:ext>
            </a:extLst>
          </p:cNvPr>
          <p:cNvSpPr txBox="1"/>
          <p:nvPr/>
        </p:nvSpPr>
        <p:spPr>
          <a:xfrm>
            <a:off x="1391070" y="5589240"/>
            <a:ext cx="7481193"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it-IT" sz="2400" b="1" u="sng" dirty="0"/>
              <a:t>È necessario, infatti, che si accerti la concreta idoneità decettiva della «complessiva» informazione fornita</a:t>
            </a:r>
            <a:endParaRPr lang="it-IT" sz="2400" dirty="0"/>
          </a:p>
        </p:txBody>
      </p:sp>
    </p:spTree>
    <p:extLst>
      <p:ext uri="{BB962C8B-B14F-4D97-AF65-F5344CB8AC3E}">
        <p14:creationId xmlns:p14="http://schemas.microsoft.com/office/powerpoint/2010/main" val="1721053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7" grpId="0" animBg="1"/>
    </p:bldLst>
  </p:timing>
</p:sld>
</file>

<file path=ppt/theme/theme1.xml><?xml version="1.0" encoding="utf-8"?>
<a:theme xmlns:a="http://schemas.openxmlformats.org/drawingml/2006/main" name="Tema di Offic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4205</Words>
  <Application>Microsoft Office PowerPoint</Application>
  <PresentationFormat>Presentazione su schermo (4:3)</PresentationFormat>
  <Paragraphs>281</Paragraphs>
  <Slides>36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36</vt:i4>
      </vt:variant>
    </vt:vector>
  </HeadingPairs>
  <TitlesOfParts>
    <vt:vector size="40" baseType="lpstr">
      <vt:lpstr>Arial</vt:lpstr>
      <vt:lpstr>Calibri</vt:lpstr>
      <vt:lpstr>Wingdings</vt:lpstr>
      <vt:lpstr>Tema di Office</vt:lpstr>
      <vt:lpstr>IL BILANCIO ILLUSTRATO AGLI AVVOCATI DAI COMMERCIALISTI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PROCEDURE CONCORSUALI ALLA LUCE DEL CODICE DELLA CRISI D’IMPRESA E DELL’INSOLVENZA  Che cosa cambia dopo la riforma delle procedure concorsuali  di cui al DLgs 12/1/2019 n.14</dc:title>
  <dc:creator>Riverditi</dc:creator>
  <cp:lastModifiedBy>Maurizio Riverditi</cp:lastModifiedBy>
  <cp:revision>164</cp:revision>
  <dcterms:created xsi:type="dcterms:W3CDTF">2019-05-16T03:51:52Z</dcterms:created>
  <dcterms:modified xsi:type="dcterms:W3CDTF">2021-01-27T09:35:04Z</dcterms:modified>
</cp:coreProperties>
</file>