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handoutMasterIdLst>
    <p:handoutMasterId r:id="rId45"/>
  </p:handoutMasterIdLst>
  <p:sldIdLst>
    <p:sldId id="256" r:id="rId2"/>
    <p:sldId id="304" r:id="rId3"/>
    <p:sldId id="302" r:id="rId4"/>
    <p:sldId id="328" r:id="rId5"/>
    <p:sldId id="336" r:id="rId6"/>
    <p:sldId id="334" r:id="rId7"/>
    <p:sldId id="329" r:id="rId8"/>
    <p:sldId id="331" r:id="rId9"/>
    <p:sldId id="332" r:id="rId10"/>
    <p:sldId id="333" r:id="rId11"/>
    <p:sldId id="337" r:id="rId12"/>
    <p:sldId id="305" r:id="rId13"/>
    <p:sldId id="306" r:id="rId14"/>
    <p:sldId id="307" r:id="rId15"/>
    <p:sldId id="308" r:id="rId16"/>
    <p:sldId id="309" r:id="rId17"/>
    <p:sldId id="310" r:id="rId18"/>
    <p:sldId id="311" r:id="rId19"/>
    <p:sldId id="313" r:id="rId20"/>
    <p:sldId id="314" r:id="rId21"/>
    <p:sldId id="315" r:id="rId22"/>
    <p:sldId id="317" r:id="rId23"/>
    <p:sldId id="318" r:id="rId24"/>
    <p:sldId id="319" r:id="rId25"/>
    <p:sldId id="322" r:id="rId26"/>
    <p:sldId id="323" r:id="rId27"/>
    <p:sldId id="324" r:id="rId28"/>
    <p:sldId id="325" r:id="rId29"/>
    <p:sldId id="326" r:id="rId30"/>
    <p:sldId id="344" r:id="rId31"/>
    <p:sldId id="343" r:id="rId32"/>
    <p:sldId id="342" r:id="rId33"/>
    <p:sldId id="341" r:id="rId34"/>
    <p:sldId id="340" r:id="rId35"/>
    <p:sldId id="339" r:id="rId36"/>
    <p:sldId id="346" r:id="rId37"/>
    <p:sldId id="348" r:id="rId38"/>
    <p:sldId id="352" r:id="rId39"/>
    <p:sldId id="354" r:id="rId40"/>
    <p:sldId id="351" r:id="rId41"/>
    <p:sldId id="350" r:id="rId42"/>
    <p:sldId id="263" r:id="rId43"/>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showPr>
  <p:clrMru>
    <a:srgbClr val="BFBFBF"/>
    <a:srgbClr val="009900"/>
    <a:srgbClr val="5F5F5F"/>
    <a:srgbClr val="000000"/>
    <a:srgbClr val="B2B2B2"/>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p:scale>
          <a:sx n="100" d="100"/>
          <a:sy n="100" d="100"/>
        </p:scale>
        <p:origin x="-300" y="-17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9CC15F-D1FD-4513-B074-97C5DADA6211}" type="datetimeFigureOut">
              <a:rPr lang="it-IT" smtClean="0"/>
              <a:pPr/>
              <a:t>27/04/2012</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767BDE-BF51-481B-A72B-3B7AAE9916EB}"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ffectLst>
                  <a:outerShdw blurRad="38100" dist="38100" dir="2700000" algn="tl">
                    <a:srgbClr val="000000">
                      <a:alpha val="43137"/>
                    </a:srgbClr>
                  </a:outerShdw>
                </a:effectLs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effectLst>
                  <a:outerShdw blurRad="38100" dist="38100" dir="2700000" algn="tl">
                    <a:srgbClr val="000000">
                      <a:alpha val="43137"/>
                    </a:srgbClr>
                  </a:outerShdw>
                </a:effectLst>
              </a:defRPr>
            </a:lvl1pPr>
          </a:lstStyle>
          <a:p>
            <a:pPr>
              <a:defRPr/>
            </a:pPr>
            <a:fld id="{8E38C2B1-7CA4-4EFA-9F1C-4F80C1DCD8DE}" type="datetimeFigureOut">
              <a:rPr lang="it-IT"/>
              <a:pPr>
                <a:defRPr/>
              </a:pPr>
              <a:t>27/04/2012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ffectLst>
                  <a:outerShdw blurRad="38100" dist="38100" dir="2700000" algn="tl">
                    <a:srgbClr val="000000">
                      <a:alpha val="43137"/>
                    </a:srgbClr>
                  </a:outerShdw>
                </a:effectLs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effectLst>
                  <a:outerShdw blurRad="38100" dist="38100" dir="2700000" algn="tl">
                    <a:srgbClr val="000000">
                      <a:alpha val="43137"/>
                    </a:srgbClr>
                  </a:outerShdw>
                </a:effectLst>
              </a:defRPr>
            </a:lvl1pPr>
          </a:lstStyle>
          <a:p>
            <a:pPr>
              <a:defRPr/>
            </a:pPr>
            <a:fld id="{992E194C-C5F1-4C5A-AE53-D2969916E83A}"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4035"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15364"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2B069C4-7735-476A-9953-49795EDD9716}" type="slidenum">
              <a:rPr lang="it-IT"/>
              <a:pPr>
                <a:defRPr/>
              </a:pPr>
              <a:t>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bwMode="auto">
          <a:xfrm>
            <a:off x="755650" y="3644900"/>
            <a:ext cx="7772400" cy="14700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sz="2800"/>
            </a:lvl1pPr>
          </a:lstStyle>
          <a:p>
            <a:r>
              <a:rPr lang="it-IT"/>
              <a:t>Istituto Superiore di Tecniche Investigative dell’Arma dei Carabinieri</a:t>
            </a:r>
          </a:p>
        </p:txBody>
      </p:sp>
      <p:sp>
        <p:nvSpPr>
          <p:cNvPr id="4099" name="Rectangle 3"/>
          <p:cNvSpPr>
            <a:spLocks noGrp="1" noChangeArrowheads="1"/>
          </p:cNvSpPr>
          <p:nvPr>
            <p:ph type="subTitle" idx="1"/>
          </p:nvPr>
        </p:nvSpPr>
        <p:spPr>
          <a:xfrm>
            <a:off x="1403350" y="5300663"/>
            <a:ext cx="6400800" cy="481012"/>
          </a:xfrm>
        </p:spPr>
        <p:txBody>
          <a:bodyPr/>
          <a:lstStyle>
            <a:lvl1pPr marL="0" indent="0" algn="ctr">
              <a:buFontTx/>
              <a:buNone/>
              <a:defRPr sz="2000">
                <a:effectLst>
                  <a:outerShdw blurRad="38100" dist="38100" dir="2700000" algn="tl">
                    <a:srgbClr val="C0C0C0"/>
                  </a:outerShdw>
                </a:effectLst>
              </a:defRPr>
            </a:lvl1pPr>
          </a:lstStyle>
          <a:p>
            <a:r>
              <a:rPr lang="it-IT"/>
              <a:t>Velletri, </a:t>
            </a:r>
            <a:fld id="{B2AEFB6F-2D8C-4F3B-9066-683330EA2930}" type="datetime4">
              <a:rPr lang="it-IT"/>
              <a:pPr/>
              <a:t></a:t>
            </a:fld>
            <a:endParaRPr lang="it-IT"/>
          </a:p>
        </p:txBody>
      </p:sp>
      <p:sp>
        <p:nvSpPr>
          <p:cNvPr id="4" name="Rectangle 4"/>
          <p:cNvSpPr>
            <a:spLocks noGrp="1" noChangeArrowheads="1"/>
          </p:cNvSpPr>
          <p:nvPr>
            <p:ph type="dt" sz="half" idx="10"/>
          </p:nvPr>
        </p:nvSpPr>
        <p:spPr/>
        <p:txBody>
          <a:bodyPr/>
          <a:lstStyle>
            <a:lvl1pPr>
              <a:defRPr/>
            </a:lvl1pPr>
          </a:lstStyle>
          <a:p>
            <a:pPr>
              <a:defRPr/>
            </a:pPr>
            <a:endParaRPr lang="it-IT"/>
          </a:p>
        </p:txBody>
      </p:sp>
      <p:sp>
        <p:nvSpPr>
          <p:cNvPr id="5" name="Rectangle 5"/>
          <p:cNvSpPr>
            <a:spLocks noGrp="1" noChangeArrowheads="1"/>
          </p:cNvSpPr>
          <p:nvPr>
            <p:ph type="ftr" sz="quarter" idx="11"/>
          </p:nvPr>
        </p:nvSpPr>
        <p:spPr/>
        <p:txBody>
          <a:bodyPr/>
          <a:lstStyle>
            <a:lvl1pPr>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vl1pPr>
          </a:lstStyle>
          <a:p>
            <a:pPr>
              <a:defRPr/>
            </a:pPr>
            <a:fld id="{7F3E63F4-365A-4A01-AA25-7587D453ABA3}"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FCFAC7A-F9FB-46FA-BEC9-0BB4D14E382B}"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C865F6C-2A85-4A51-857C-BF5A27B9E034}"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8788" y="274638"/>
            <a:ext cx="8229600" cy="58515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E3E8D8EF-14B5-4238-AC5C-91483463B67D}"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7FF49347-A666-4006-8E04-9959BAB5E89E}"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A09EEA8-1BFA-4811-A35E-4A0A70194F13}"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0EA54A82-5021-4F0B-B438-6E5FD3CE66C6}"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7726B68B-3898-4D63-9EDC-0337AA84F6FA}"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4187E224-1E9D-4769-8B94-C55E037897B0}"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652E65E0-47F7-43C2-85AF-AF28BDEB8290}"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881EC794-197E-4679-89FB-EF1D95FB0E73}"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804C63C2-8EA7-4C31-B529-72BF92DD18BB}"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pic>
        <p:nvPicPr>
          <p:cNvPr id="1026" name="Picture 14" descr="logo isti_fiamma offset"/>
          <p:cNvPicPr>
            <a:picLocks noChangeAspect="1" noChangeArrowheads="1"/>
          </p:cNvPicPr>
          <p:nvPr/>
        </p:nvPicPr>
        <p:blipFill>
          <a:blip r:embed="rId15" cstate="print">
            <a:lum bright="40000" contrast="-94000"/>
            <a:grayscl/>
          </a:blip>
          <a:srcRect/>
          <a:stretch>
            <a:fillRect/>
          </a:stretch>
        </p:blipFill>
        <p:spPr bwMode="auto">
          <a:xfrm>
            <a:off x="211138" y="227013"/>
            <a:ext cx="787400" cy="936625"/>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defRPr>
            </a:lvl1pPr>
          </a:lstStyle>
          <a:p>
            <a:pPr>
              <a:defRPr/>
            </a:pPr>
            <a:fld id="{D580217C-8146-4F85-9103-9C639F6224A5}" type="slidenum">
              <a:rPr lang="it-IT"/>
              <a:pPr>
                <a:defRPr/>
              </a:pPr>
              <a:t>‹N›</a:t>
            </a:fld>
            <a:endParaRPr lang="it-IT"/>
          </a:p>
        </p:txBody>
      </p:sp>
      <p:cxnSp>
        <p:nvCxnSpPr>
          <p:cNvPr id="7" name="Connettore 1 6"/>
          <p:cNvCxnSpPr/>
          <p:nvPr/>
        </p:nvCxnSpPr>
        <p:spPr>
          <a:xfrm>
            <a:off x="1071563" y="625475"/>
            <a:ext cx="7572375" cy="1588"/>
          </a:xfrm>
          <a:prstGeom prst="line">
            <a:avLst/>
          </a:prstGeom>
          <a:ln w="57150" cap="rnd">
            <a:solidFill>
              <a:srgbClr val="FF0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Connettore 1 7"/>
          <p:cNvCxnSpPr/>
          <p:nvPr/>
        </p:nvCxnSpPr>
        <p:spPr>
          <a:xfrm>
            <a:off x="1331913" y="736600"/>
            <a:ext cx="7416800" cy="0"/>
          </a:xfrm>
          <a:prstGeom prst="line">
            <a:avLst/>
          </a:prstGeom>
          <a:ln w="57150" cap="rnd">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033" name="Picture 13" descr="logo isti_fiamma offset"/>
          <p:cNvPicPr>
            <a:picLocks noChangeAspect="1" noChangeArrowheads="1"/>
          </p:cNvPicPr>
          <p:nvPr/>
        </p:nvPicPr>
        <p:blipFill>
          <a:blip r:embed="rId15" cstate="print"/>
          <a:srcRect/>
          <a:stretch>
            <a:fillRect/>
          </a:stretch>
        </p:blipFill>
        <p:spPr bwMode="auto">
          <a:xfrm>
            <a:off x="179388" y="188913"/>
            <a:ext cx="787400" cy="936625"/>
          </a:xfrm>
          <a:prstGeom prst="rect">
            <a:avLst/>
          </a:prstGeom>
          <a:noFill/>
          <a:ln w="9525">
            <a:noFill/>
            <a:miter lim="800000"/>
            <a:headEnd/>
            <a:tailEnd/>
          </a:ln>
        </p:spPr>
      </p:pic>
      <p:sp>
        <p:nvSpPr>
          <p:cNvPr id="1039" name="Text Box 15"/>
          <p:cNvSpPr txBox="1">
            <a:spLocks noChangeArrowheads="1"/>
          </p:cNvSpPr>
          <p:nvPr/>
        </p:nvSpPr>
        <p:spPr bwMode="auto">
          <a:xfrm>
            <a:off x="2500313" y="260350"/>
            <a:ext cx="6408737" cy="336550"/>
          </a:xfrm>
          <a:prstGeom prst="rect">
            <a:avLst/>
          </a:prstGeom>
          <a:noFill/>
          <a:ln w="9525">
            <a:noFill/>
            <a:miter lim="800000"/>
            <a:headEnd/>
            <a:tailEnd/>
          </a:ln>
          <a:effectLst/>
        </p:spPr>
        <p:txBody>
          <a:bodyPr>
            <a:spAutoFit/>
          </a:bodyPr>
          <a:lstStyle/>
          <a:p>
            <a:pPr>
              <a:spcBef>
                <a:spcPct val="50000"/>
              </a:spcBef>
              <a:defRPr/>
            </a:pPr>
            <a:r>
              <a:rPr lang="it-IT" sz="1600" i="1" dirty="0">
                <a:effectLst>
                  <a:outerShdw blurRad="38100" dist="38100" dir="2700000" algn="tl">
                    <a:srgbClr val="C0C0C0"/>
                  </a:outerShdw>
                </a:effectLst>
              </a:rPr>
              <a:t>Istituto Superiore di Tecniche Investigative dell’Arma dei Carabinieri</a:t>
            </a: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hf hdr="0" ftr="0" dt="0"/>
  <p:txStyles>
    <p:titleStyle>
      <a:lvl1pPr algn="ctr" rtl="0" eaLnBrk="0" fontAlgn="base" hangingPunct="0">
        <a:spcBef>
          <a:spcPct val="0"/>
        </a:spcBef>
        <a:spcAft>
          <a:spcPct val="0"/>
        </a:spcAft>
        <a:defRPr sz="1600" i="1">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1600" i="1">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1600" i="1">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1600" i="1">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1600" i="1">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1600" i="1">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1600" i="1">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1600" i="1">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1600" i="1">
          <a:solidFill>
            <a:schemeClr val="tx1"/>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ttangolo arrotondato 7"/>
          <p:cNvSpPr/>
          <p:nvPr/>
        </p:nvSpPr>
        <p:spPr bwMode="auto">
          <a:xfrm>
            <a:off x="714348" y="4143380"/>
            <a:ext cx="7715304" cy="1285884"/>
          </a:xfrm>
          <a:prstGeom prst="roundRect">
            <a:avLst/>
          </a:prstGeom>
          <a:ln w="9525" cap="flat" cmpd="sng" algn="ctr">
            <a:noFill/>
            <a:prstDash val="solid"/>
            <a:round/>
            <a:headEnd type="none" w="med" len="med"/>
            <a:tailEnd type="none" w="med" len="med"/>
          </a:ln>
          <a:effectLst>
            <a:outerShdw blurRad="50800" dist="76200" dir="2700000" algn="tl" rotWithShape="0">
              <a:prstClr val="black">
                <a:alpha val="37000"/>
              </a:prstClr>
            </a:outerShdw>
          </a:effectLst>
          <a:scene3d>
            <a:camera prst="orthographicFront"/>
            <a:lightRig rig="threePt" dir="t"/>
          </a:scene3d>
          <a:sp3d>
            <a:bevelT/>
          </a:sp3d>
        </p:spPr>
        <p:txBody>
          <a:bodyPr/>
          <a:lstStyle/>
          <a:p>
            <a:pPr>
              <a:defRPr/>
            </a:pPr>
            <a:endParaRPr lang="it-IT">
              <a:effectLst>
                <a:outerShdw blurRad="38100" dist="38100" dir="2700000" algn="tl">
                  <a:srgbClr val="000000">
                    <a:alpha val="43137"/>
                  </a:srgbClr>
                </a:outerShdw>
              </a:effectLst>
            </a:endParaRPr>
          </a:p>
        </p:txBody>
      </p:sp>
      <p:sp>
        <p:nvSpPr>
          <p:cNvPr id="2051" name="Rectangle 3"/>
          <p:cNvSpPr>
            <a:spLocks noGrp="1" noChangeArrowheads="1"/>
          </p:cNvSpPr>
          <p:nvPr>
            <p:ph type="subTitle" idx="1"/>
          </p:nvPr>
        </p:nvSpPr>
        <p:spPr>
          <a:xfrm>
            <a:off x="2714612" y="5643578"/>
            <a:ext cx="3571900" cy="428628"/>
          </a:xfrm>
        </p:spPr>
        <p:txBody>
          <a:bodyPr/>
          <a:lstStyle/>
          <a:p>
            <a:pPr eaLnBrk="1" hangingPunct="1">
              <a:defRPr/>
            </a:pPr>
            <a:r>
              <a:rPr lang="it-IT" sz="1600" kern="1200" dirty="0" smtClean="0">
                <a:effectLst>
                  <a:outerShdw blurRad="38100" dist="38100" dir="2700000" algn="tl">
                    <a:srgbClr val="000000">
                      <a:alpha val="43137"/>
                    </a:srgbClr>
                  </a:outerShdw>
                </a:effectLst>
                <a:cs typeface="Tahoma" pitchFamily="34" charset="0"/>
              </a:rPr>
              <a:t>Relazione tenuta presso l’ Ordine degli Avvocati</a:t>
            </a:r>
            <a:endParaRPr lang="it-IT" sz="1600" dirty="0" smtClean="0">
              <a:effectLst>
                <a:outerShdw blurRad="38100" dist="38100" dir="2700000" algn="tl">
                  <a:srgbClr val="000000">
                    <a:alpha val="43137"/>
                  </a:srgbClr>
                </a:outerShdw>
              </a:effectLst>
              <a:cs typeface="Tahoma" pitchFamily="34" charset="0"/>
            </a:endParaRPr>
          </a:p>
          <a:p>
            <a:pPr eaLnBrk="1" hangingPunct="1">
              <a:defRPr/>
            </a:pPr>
            <a:r>
              <a:rPr lang="it-IT" sz="1600" kern="1200" dirty="0" smtClean="0">
                <a:effectLst>
                  <a:outerShdw blurRad="38100" dist="38100" dir="2700000" algn="tl">
                    <a:srgbClr val="000000">
                      <a:alpha val="43137"/>
                    </a:srgbClr>
                  </a:outerShdw>
                </a:effectLst>
                <a:latin typeface="+mj-lt"/>
                <a:cs typeface="Tahoma" pitchFamily="34" charset="0"/>
              </a:rPr>
              <a:t>Torino, 12 maggio 2012</a:t>
            </a:r>
            <a:endParaRPr lang="it-IT" sz="1600" dirty="0">
              <a:effectLst>
                <a:outerShdw blurRad="38100" dist="38100" dir="2700000" algn="tl">
                  <a:srgbClr val="000000">
                    <a:alpha val="43137"/>
                  </a:srgbClr>
                </a:outerShdw>
              </a:effectLst>
              <a:latin typeface="+mj-lt"/>
              <a:cs typeface="Tahoma" pitchFamily="34" charset="0"/>
            </a:endParaRPr>
          </a:p>
        </p:txBody>
      </p:sp>
      <p:sp>
        <p:nvSpPr>
          <p:cNvPr id="9" name="CasellaDiTesto 8"/>
          <p:cNvSpPr txBox="1"/>
          <p:nvPr/>
        </p:nvSpPr>
        <p:spPr>
          <a:xfrm>
            <a:off x="928688" y="500063"/>
            <a:ext cx="7747768" cy="523875"/>
          </a:xfrm>
          <a:prstGeom prst="rect">
            <a:avLst/>
          </a:prstGeom>
          <a:noFill/>
        </p:spPr>
        <p:txBody>
          <a:bodyPr wrap="square">
            <a:spAutoFit/>
          </a:bodyPr>
          <a:lstStyle/>
          <a:p>
            <a:pPr algn="ctr">
              <a:defRPr/>
            </a:pPr>
            <a:endParaRPr lang="it-IT" sz="2800" i="1" dirty="0">
              <a:effectLst>
                <a:outerShdw blurRad="38100" dist="38100" dir="2700000" algn="tl">
                  <a:srgbClr val="000000">
                    <a:alpha val="43137"/>
                  </a:srgbClr>
                </a:outerShdw>
              </a:effectLst>
            </a:endParaRPr>
          </a:p>
        </p:txBody>
      </p:sp>
      <p:sp>
        <p:nvSpPr>
          <p:cNvPr id="11" name="Rettangolo 10"/>
          <p:cNvSpPr/>
          <p:nvPr/>
        </p:nvSpPr>
        <p:spPr>
          <a:xfrm>
            <a:off x="500034" y="4286256"/>
            <a:ext cx="8072494" cy="954107"/>
          </a:xfrm>
          <a:prstGeom prst="rect">
            <a:avLst/>
          </a:prstGeom>
          <a:noFill/>
          <a:ln>
            <a:noFill/>
          </a:ln>
          <a:effectLst/>
        </p:spPr>
        <p:txBody>
          <a:bodyPr>
            <a:spAutoFit/>
          </a:bodyPr>
          <a:lstStyle/>
          <a:p>
            <a:pPr algn="ctr">
              <a:defRPr/>
            </a:pPr>
            <a:r>
              <a:rPr lang="it-IT" sz="2800" b="1" cap="small" dirty="0">
                <a:effectLst>
                  <a:outerShdw blurRad="38100" dist="38100" dir="2700000" algn="tl">
                    <a:srgbClr val="000000">
                      <a:alpha val="43137"/>
                    </a:srgbClr>
                  </a:outerShdw>
                </a:effectLst>
                <a:latin typeface="+mn-lt"/>
                <a:cs typeface="Tahoma" pitchFamily="34" charset="0"/>
              </a:rPr>
              <a:t>Istituto Superiore di Tecniche Investigative dell’Arma dei Carabinieri</a:t>
            </a:r>
          </a:p>
        </p:txBody>
      </p:sp>
      <p:pic>
        <p:nvPicPr>
          <p:cNvPr id="2054" name="Picture 6" descr="logo isti_fiamma offset"/>
          <p:cNvPicPr>
            <a:picLocks noChangeAspect="1" noChangeArrowheads="1"/>
          </p:cNvPicPr>
          <p:nvPr/>
        </p:nvPicPr>
        <p:blipFill>
          <a:blip r:embed="rId2" cstate="print"/>
          <a:srcRect/>
          <a:stretch>
            <a:fillRect/>
          </a:stretch>
        </p:blipFill>
        <p:spPr bwMode="auto">
          <a:xfrm>
            <a:off x="3143241" y="714356"/>
            <a:ext cx="2714644" cy="3232985"/>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fade">
                                      <p:cBhvr>
                                        <p:cTn id="7" dur="500"/>
                                        <p:tgtEl>
                                          <p:spTgt spid="205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051">
                                            <p:txEl>
                                              <p:pRg st="0" end="0"/>
                                            </p:txEl>
                                          </p:spTgt>
                                        </p:tgtEl>
                                        <p:attrNameLst>
                                          <p:attrName>style.visibility</p:attrName>
                                        </p:attrNameLst>
                                      </p:cBhvr>
                                      <p:to>
                                        <p:strVal val="visible"/>
                                      </p:to>
                                    </p:set>
                                    <p:animEffect transition="in" filter="fade">
                                      <p:cBhvr>
                                        <p:cTn id="18" dur="500"/>
                                        <p:tgtEl>
                                          <p:spTgt spid="2051">
                                            <p:txEl>
                                              <p:pRg st="0" end="0"/>
                                            </p:txEl>
                                          </p:spTgt>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2051">
                                            <p:txEl>
                                              <p:pRg st="1" end="1"/>
                                            </p:txEl>
                                          </p:spTgt>
                                        </p:tgtEl>
                                        <p:attrNameLst>
                                          <p:attrName>style.visibility</p:attrName>
                                        </p:attrNameLst>
                                      </p:cBhvr>
                                      <p:to>
                                        <p:strVal val="visible"/>
                                      </p:to>
                                    </p:set>
                                    <p:animEffect transition="in" filter="fade">
                                      <p:cBhvr>
                                        <p:cTn id="22" dur="500"/>
                                        <p:tgtEl>
                                          <p:spTgt spid="2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051" grpId="0" build="p"/>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10</a:t>
            </a:fld>
            <a:endParaRPr lang="it-IT"/>
          </a:p>
        </p:txBody>
      </p:sp>
      <p:sp>
        <p:nvSpPr>
          <p:cNvPr id="3" name="Rettangolo 2"/>
          <p:cNvSpPr/>
          <p:nvPr/>
        </p:nvSpPr>
        <p:spPr>
          <a:xfrm>
            <a:off x="899592" y="2551837"/>
            <a:ext cx="7128792" cy="267765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it-IT" sz="2400" dirty="0" smtClean="0">
                <a:latin typeface="Verdana" pitchFamily="34" charset="0"/>
              </a:rPr>
              <a:t>può essere usata solo con intervistati che </a:t>
            </a:r>
            <a:r>
              <a:rPr lang="it-IT" sz="2400" dirty="0" smtClean="0">
                <a:solidFill>
                  <a:srgbClr val="FF0000"/>
                </a:solidFill>
                <a:latin typeface="Verdana" pitchFamily="34" charset="0"/>
              </a:rPr>
              <a:t>accettino di cooperare </a:t>
            </a:r>
          </a:p>
          <a:p>
            <a:pPr algn="just"/>
            <a:endParaRPr lang="it-IT" sz="2400" dirty="0" smtClean="0">
              <a:latin typeface="Verdana" pitchFamily="34" charset="0"/>
            </a:endParaRPr>
          </a:p>
          <a:p>
            <a:pPr algn="just"/>
            <a:r>
              <a:rPr lang="it-IT" sz="2400" dirty="0" smtClean="0">
                <a:latin typeface="Verdana" pitchFamily="34" charset="0"/>
              </a:rPr>
              <a:t>richiede più tempo dell’intervista standard e buone capacità cognitive dell’intervistatore, in termini di memoria, attenzione e flessibilità</a:t>
            </a:r>
            <a:r>
              <a:rPr lang="it-IT" sz="2400" i="1" dirty="0" smtClean="0">
                <a:latin typeface="Verdana" pitchFamily="34" charset="0"/>
              </a:rPr>
              <a:t>     </a:t>
            </a:r>
            <a:r>
              <a:rPr lang="it-IT" sz="2400" dirty="0" smtClean="0">
                <a:latin typeface="Verdana" pitchFamily="34" charset="0"/>
              </a:rPr>
              <a:t>                </a:t>
            </a:r>
            <a:endParaRPr lang="it-IT" sz="2400" dirty="0">
              <a:latin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11</a:t>
            </a:fld>
            <a:endParaRPr lang="it-IT"/>
          </a:p>
        </p:txBody>
      </p:sp>
      <p:sp>
        <p:nvSpPr>
          <p:cNvPr id="4" name="Rettangolo 3"/>
          <p:cNvSpPr/>
          <p:nvPr/>
        </p:nvSpPr>
        <p:spPr>
          <a:xfrm>
            <a:off x="2286000" y="2413338"/>
            <a:ext cx="4572000" cy="2677656"/>
          </a:xfrm>
          <a:prstGeom prst="rect">
            <a:avLst/>
          </a:prstGeom>
        </p:spPr>
        <p:txBody>
          <a:bodyPr>
            <a:spAutoFit/>
          </a:bodyPr>
          <a:lstStyle/>
          <a:p>
            <a:pPr algn="ctr">
              <a:buFont typeface="Arial" pitchFamily="34" charset="0"/>
              <a:buChar char="•"/>
            </a:pPr>
            <a:r>
              <a:rPr lang="it-IT" sz="2400" b="1" dirty="0" smtClean="0">
                <a:latin typeface="Verdana" pitchFamily="34" charset="0"/>
              </a:rPr>
              <a:t>Intervistatore deve :</a:t>
            </a:r>
          </a:p>
          <a:p>
            <a:pPr algn="ctr">
              <a:buFont typeface="Arial" pitchFamily="34" charset="0"/>
              <a:buChar char="•"/>
            </a:pPr>
            <a:r>
              <a:rPr lang="it-IT" sz="2400" b="1" dirty="0" smtClean="0">
                <a:latin typeface="Verdana" pitchFamily="34" charset="0"/>
              </a:rPr>
              <a:t>Ascolto attivo </a:t>
            </a:r>
          </a:p>
          <a:p>
            <a:pPr algn="ctr">
              <a:buFont typeface="Arial" pitchFamily="34" charset="0"/>
              <a:buChar char="•"/>
            </a:pPr>
            <a:r>
              <a:rPr lang="it-IT" sz="2400" b="1" dirty="0" smtClean="0">
                <a:latin typeface="Verdana" pitchFamily="34" charset="0"/>
              </a:rPr>
              <a:t>Ascolto partecipante</a:t>
            </a:r>
          </a:p>
          <a:p>
            <a:pPr algn="ctr">
              <a:buFont typeface="Arial" pitchFamily="34" charset="0"/>
              <a:buChar char="•"/>
            </a:pPr>
            <a:r>
              <a:rPr lang="it-IT" sz="2400" b="1" dirty="0" smtClean="0">
                <a:latin typeface="Verdana" pitchFamily="34" charset="0"/>
              </a:rPr>
              <a:t>Creare condizioni empatia </a:t>
            </a:r>
          </a:p>
          <a:p>
            <a:pPr algn="ctr">
              <a:buFont typeface="Arial" pitchFamily="34" charset="0"/>
              <a:buChar char="•"/>
            </a:pPr>
            <a:r>
              <a:rPr lang="it-IT" sz="2400" b="1" dirty="0" smtClean="0">
                <a:latin typeface="Verdana" pitchFamily="34" charset="0"/>
              </a:rPr>
              <a:t>Pazienza</a:t>
            </a:r>
          </a:p>
          <a:p>
            <a:pPr algn="just"/>
            <a:endParaRPr lang="it-IT" sz="2400" dirty="0">
              <a:latin typeface="Verdan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numero diapositiva 2"/>
          <p:cNvSpPr>
            <a:spLocks noGrp="1"/>
          </p:cNvSpPr>
          <p:nvPr>
            <p:ph type="sldNum" sz="quarter" idx="12"/>
          </p:nvPr>
        </p:nvSpPr>
        <p:spPr/>
        <p:txBody>
          <a:bodyPr/>
          <a:lstStyle/>
          <a:p>
            <a:pPr>
              <a:defRPr/>
            </a:pPr>
            <a:fld id="{4187E224-1E9D-4769-8B94-C55E037897B0}" type="slidenum">
              <a:rPr lang="it-IT" smtClean="0"/>
              <a:pPr>
                <a:defRPr/>
              </a:pPr>
              <a:t>12</a:t>
            </a:fld>
            <a:endParaRPr lang="it-IT"/>
          </a:p>
        </p:txBody>
      </p:sp>
      <p:sp>
        <p:nvSpPr>
          <p:cNvPr id="4" name="Rettangolo 3"/>
          <p:cNvSpPr/>
          <p:nvPr/>
        </p:nvSpPr>
        <p:spPr>
          <a:xfrm>
            <a:off x="2286000" y="3105835"/>
            <a:ext cx="4572000" cy="1754326"/>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lgn="just"/>
            <a:r>
              <a:rPr lang="it-IT" sz="3600" dirty="0" smtClean="0">
                <a:latin typeface="Verdana" pitchFamily="34" charset="0"/>
              </a:rPr>
              <a:t>L’intervista cognitiva si basa su </a:t>
            </a:r>
            <a:r>
              <a:rPr lang="it-IT" sz="3600" dirty="0" smtClean="0">
                <a:solidFill>
                  <a:srgbClr val="FF0000"/>
                </a:solidFill>
                <a:latin typeface="Verdana" pitchFamily="34" charset="0"/>
              </a:rPr>
              <a:t>due principi</a:t>
            </a:r>
            <a:endParaRPr lang="it-IT" sz="3600" dirty="0">
              <a:solidFill>
                <a:srgbClr val="FF0000"/>
              </a:solidFill>
              <a:latin typeface="Verdan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endParaRPr lang="it-IT" dirty="0"/>
          </a:p>
        </p:txBody>
      </p:sp>
      <p:sp>
        <p:nvSpPr>
          <p:cNvPr id="3" name="Segnaposto numero diapositiva 2"/>
          <p:cNvSpPr>
            <a:spLocks noGrp="1"/>
          </p:cNvSpPr>
          <p:nvPr>
            <p:ph type="sldNum" sz="quarter" idx="12"/>
          </p:nvPr>
        </p:nvSpPr>
        <p:spPr/>
        <p:txBody>
          <a:bodyPr/>
          <a:lstStyle/>
          <a:p>
            <a:pPr>
              <a:defRPr/>
            </a:pPr>
            <a:fld id="{4187E224-1E9D-4769-8B94-C55E037897B0}" type="slidenum">
              <a:rPr lang="it-IT" smtClean="0"/>
              <a:pPr>
                <a:defRPr/>
              </a:pPr>
              <a:t>13</a:t>
            </a:fld>
            <a:endParaRPr lang="it-IT"/>
          </a:p>
        </p:txBody>
      </p:sp>
      <p:sp>
        <p:nvSpPr>
          <p:cNvPr id="4" name="Rettangolo 3"/>
          <p:cNvSpPr/>
          <p:nvPr/>
        </p:nvSpPr>
        <p:spPr>
          <a:xfrm>
            <a:off x="2286000" y="2551837"/>
            <a:ext cx="4572000" cy="2554545"/>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lgn="just" eaLnBrk="1" hangingPunct="1">
              <a:buFont typeface="Wingdings" pitchFamily="2" charset="2"/>
              <a:buNone/>
            </a:pPr>
            <a:r>
              <a:rPr lang="it-IT" dirty="0" smtClean="0">
                <a:latin typeface="Comic Sans MS" pitchFamily="66" charset="0"/>
              </a:rPr>
              <a:t>a) </a:t>
            </a:r>
            <a:r>
              <a:rPr lang="it-IT" sz="2000" dirty="0" smtClean="0">
                <a:latin typeface="Verdana" pitchFamily="34" charset="0"/>
              </a:rPr>
              <a:t>Il </a:t>
            </a:r>
            <a:r>
              <a:rPr lang="it-IT" sz="2000" dirty="0" smtClean="0">
                <a:solidFill>
                  <a:srgbClr val="FF0000"/>
                </a:solidFill>
                <a:latin typeface="Verdana" pitchFamily="34" charset="0"/>
              </a:rPr>
              <a:t>ricordo </a:t>
            </a:r>
            <a:r>
              <a:rPr lang="it-IT" sz="2000" dirty="0" smtClean="0">
                <a:latin typeface="Verdana" pitchFamily="34" charset="0"/>
              </a:rPr>
              <a:t>è composto da numerosi elementi e l’efficacia di una tecnica di rievocazione dipende dal grado in cui gli elementi del contesto ricreato da tale tecnica sono strutturalmente simili a quelli del ricordo da recuperare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14</a:t>
            </a:fld>
            <a:endParaRPr lang="it-IT"/>
          </a:p>
        </p:txBody>
      </p:sp>
      <p:sp>
        <p:nvSpPr>
          <p:cNvPr id="3" name="Rettangolo 2"/>
          <p:cNvSpPr/>
          <p:nvPr/>
        </p:nvSpPr>
        <p:spPr>
          <a:xfrm>
            <a:off x="683568" y="2551837"/>
            <a:ext cx="7632848" cy="230832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65176" indent="-265176" algn="just" eaLnBrk="1" fontAlgn="auto" hangingPunct="1">
              <a:spcAft>
                <a:spcPts val="0"/>
              </a:spcAft>
              <a:buFont typeface="Wingdings" pitchFamily="2" charset="2"/>
              <a:buNone/>
              <a:defRPr/>
            </a:pPr>
            <a:r>
              <a:rPr lang="it-IT" sz="2400" dirty="0" smtClean="0">
                <a:latin typeface="Verdana" pitchFamily="34" charset="0"/>
              </a:rPr>
              <a:t>b) Esistono </a:t>
            </a:r>
            <a:r>
              <a:rPr lang="it-IT" sz="2400" dirty="0" smtClean="0">
                <a:solidFill>
                  <a:srgbClr val="FF0000"/>
                </a:solidFill>
                <a:latin typeface="Verdana" pitchFamily="34" charset="0"/>
              </a:rPr>
              <a:t>diverse vie </a:t>
            </a:r>
            <a:r>
              <a:rPr lang="it-IT" sz="2400" dirty="0" smtClean="0">
                <a:latin typeface="Verdana" pitchFamily="34" charset="0"/>
              </a:rPr>
              <a:t>per raggiungere il ricordo dell’evento:</a:t>
            </a:r>
          </a:p>
          <a:p>
            <a:pPr marL="265176" indent="-265176" algn="just" eaLnBrk="1" fontAlgn="auto" hangingPunct="1">
              <a:spcAft>
                <a:spcPts val="0"/>
              </a:spcAft>
              <a:buFont typeface="Wingdings" pitchFamily="2" charset="2"/>
              <a:buNone/>
              <a:defRPr/>
            </a:pPr>
            <a:r>
              <a:rPr lang="it-IT" sz="2400" dirty="0" smtClean="0">
                <a:latin typeface="Verdana" pitchFamily="34" charset="0"/>
              </a:rPr>
              <a:t>   le informazioni che </a:t>
            </a:r>
            <a:r>
              <a:rPr lang="it-IT" sz="2400" dirty="0" smtClean="0">
                <a:solidFill>
                  <a:srgbClr val="FF0000"/>
                </a:solidFill>
                <a:latin typeface="Verdana" pitchFamily="34" charset="0"/>
              </a:rPr>
              <a:t>non </a:t>
            </a:r>
            <a:r>
              <a:rPr lang="it-IT" sz="2400" dirty="0" smtClean="0">
                <a:latin typeface="Verdana" pitchFamily="34" charset="0"/>
              </a:rPr>
              <a:t>sono </a:t>
            </a:r>
            <a:r>
              <a:rPr lang="it-IT" sz="2400" dirty="0" smtClean="0">
                <a:solidFill>
                  <a:srgbClr val="FF0000"/>
                </a:solidFill>
                <a:latin typeface="Verdana" pitchFamily="34" charset="0"/>
              </a:rPr>
              <a:t>recuperabili</a:t>
            </a:r>
            <a:r>
              <a:rPr lang="it-IT" sz="2400" dirty="0" smtClean="0">
                <a:latin typeface="Verdana" pitchFamily="34" charset="0"/>
              </a:rPr>
              <a:t> attraverso un certo percorso di rievocazione possono diventare tali attraverso un’altra strada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15</a:t>
            </a:fld>
            <a:endParaRPr lang="it-IT"/>
          </a:p>
        </p:txBody>
      </p:sp>
      <p:sp>
        <p:nvSpPr>
          <p:cNvPr id="3" name="Rettangolo 2"/>
          <p:cNvSpPr/>
          <p:nvPr/>
        </p:nvSpPr>
        <p:spPr>
          <a:xfrm>
            <a:off x="827584" y="2348880"/>
            <a:ext cx="7200800" cy="203132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eaLnBrk="1" hangingPunct="1">
              <a:lnSpc>
                <a:spcPct val="90000"/>
              </a:lnSpc>
              <a:buFont typeface="Wingdings" pitchFamily="2" charset="2"/>
              <a:buNone/>
            </a:pPr>
            <a:r>
              <a:rPr lang="it-IT" sz="2000" dirty="0" smtClean="0">
                <a:latin typeface="Verdana" pitchFamily="34" charset="0"/>
              </a:rPr>
              <a:t>L’ I.C. prevede </a:t>
            </a:r>
            <a:r>
              <a:rPr lang="it-IT" sz="2000" dirty="0" smtClean="0">
                <a:solidFill>
                  <a:srgbClr val="FF0000"/>
                </a:solidFill>
                <a:latin typeface="Verdana" pitchFamily="34" charset="0"/>
              </a:rPr>
              <a:t>quattro componenti:</a:t>
            </a:r>
          </a:p>
          <a:p>
            <a:pPr algn="just" eaLnBrk="1" hangingPunct="1">
              <a:lnSpc>
                <a:spcPct val="90000"/>
              </a:lnSpc>
              <a:buFont typeface="Wingdings" pitchFamily="2" charset="2"/>
              <a:buNone/>
            </a:pPr>
            <a:endParaRPr lang="it-IT" sz="2000" dirty="0" smtClean="0">
              <a:latin typeface="Verdana" pitchFamily="34" charset="0"/>
            </a:endParaRPr>
          </a:p>
          <a:p>
            <a:pPr algn="just" eaLnBrk="1" hangingPunct="1">
              <a:lnSpc>
                <a:spcPct val="90000"/>
              </a:lnSpc>
              <a:buFont typeface="Arial" pitchFamily="34" charset="0"/>
              <a:buChar char="•"/>
            </a:pPr>
            <a:r>
              <a:rPr lang="it-IT" sz="2000" dirty="0" smtClean="0">
                <a:solidFill>
                  <a:srgbClr val="FF0000"/>
                </a:solidFill>
                <a:latin typeface="Verdana" pitchFamily="34" charset="0"/>
              </a:rPr>
              <a:t>Ricostruzione ambientale </a:t>
            </a:r>
            <a:r>
              <a:rPr lang="it-IT" sz="2000" dirty="0" smtClean="0">
                <a:latin typeface="Verdana" pitchFamily="34" charset="0"/>
              </a:rPr>
              <a:t>del contesto e dello stato psicologico vissuto al momento dell’evento</a:t>
            </a:r>
          </a:p>
          <a:p>
            <a:pPr algn="just" eaLnBrk="1" hangingPunct="1">
              <a:lnSpc>
                <a:spcPct val="90000"/>
              </a:lnSpc>
              <a:buFont typeface="Arial" pitchFamily="34" charset="0"/>
              <a:buChar char="•"/>
            </a:pPr>
            <a:endParaRPr lang="it-IT" sz="2000" dirty="0" smtClean="0">
              <a:latin typeface="Verdana" pitchFamily="34" charset="0"/>
            </a:endParaRPr>
          </a:p>
          <a:p>
            <a:pPr algn="just" eaLnBrk="1" hangingPunct="1">
              <a:lnSpc>
                <a:spcPct val="90000"/>
              </a:lnSpc>
              <a:buFont typeface="Arial" pitchFamily="34" charset="0"/>
              <a:buChar char="•"/>
            </a:pPr>
            <a:r>
              <a:rPr lang="it-IT" sz="2000" dirty="0" smtClean="0">
                <a:latin typeface="Verdana" pitchFamily="34" charset="0"/>
              </a:rPr>
              <a:t>Richiesta di </a:t>
            </a:r>
            <a:r>
              <a:rPr lang="it-IT" sz="2000" dirty="0" smtClean="0">
                <a:solidFill>
                  <a:srgbClr val="FF0000"/>
                </a:solidFill>
                <a:latin typeface="Verdana" pitchFamily="34" charset="0"/>
              </a:rPr>
              <a:t>riferire qualsiasi </a:t>
            </a:r>
            <a:r>
              <a:rPr lang="it-IT" sz="2000" dirty="0" smtClean="0">
                <a:latin typeface="Verdana" pitchFamily="34" charset="0"/>
              </a:rPr>
              <a:t>dettaglio si ricordi dell’evento (come in quella strutturata)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16</a:t>
            </a:fld>
            <a:endParaRPr lang="it-IT"/>
          </a:p>
        </p:txBody>
      </p:sp>
      <p:sp>
        <p:nvSpPr>
          <p:cNvPr id="3" name="Rettangolo 2"/>
          <p:cNvSpPr/>
          <p:nvPr/>
        </p:nvSpPr>
        <p:spPr>
          <a:xfrm>
            <a:off x="1259632" y="2828836"/>
            <a:ext cx="6480720" cy="193899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eaLnBrk="1" hangingPunct="1">
              <a:buFont typeface="Arial" pitchFamily="34" charset="0"/>
              <a:buChar char="•"/>
            </a:pPr>
            <a:r>
              <a:rPr lang="it-IT" sz="2400" dirty="0" smtClean="0">
                <a:latin typeface="Verdana" pitchFamily="34" charset="0"/>
              </a:rPr>
              <a:t>La </a:t>
            </a:r>
            <a:r>
              <a:rPr lang="it-IT" sz="2400" dirty="0" smtClean="0">
                <a:solidFill>
                  <a:srgbClr val="FF0000"/>
                </a:solidFill>
                <a:latin typeface="Verdana" pitchFamily="34" charset="0"/>
              </a:rPr>
              <a:t>rievocazione libera </a:t>
            </a:r>
            <a:r>
              <a:rPr lang="it-IT" sz="2400" dirty="0" smtClean="0">
                <a:latin typeface="Verdana" pitchFamily="34" charset="0"/>
              </a:rPr>
              <a:t>dell’evento da punti diversi di partenza</a:t>
            </a:r>
          </a:p>
          <a:p>
            <a:pPr algn="just" eaLnBrk="1" hangingPunct="1">
              <a:buFont typeface="Arial" pitchFamily="34" charset="0"/>
              <a:buChar char="•"/>
            </a:pPr>
            <a:endParaRPr lang="it-IT" sz="2400" dirty="0" smtClean="0">
              <a:latin typeface="Verdana" pitchFamily="34" charset="0"/>
            </a:endParaRPr>
          </a:p>
          <a:p>
            <a:pPr algn="just" eaLnBrk="1" hangingPunct="1">
              <a:buFont typeface="Arial" pitchFamily="34" charset="0"/>
              <a:buChar char="•"/>
            </a:pPr>
            <a:r>
              <a:rPr lang="it-IT" sz="2400" dirty="0" smtClean="0">
                <a:latin typeface="Verdana" pitchFamily="34" charset="0"/>
              </a:rPr>
              <a:t>La richiesta di raccontare il fatto </a:t>
            </a:r>
            <a:r>
              <a:rPr lang="it-IT" sz="2400" dirty="0" smtClean="0">
                <a:solidFill>
                  <a:srgbClr val="FF0000"/>
                </a:solidFill>
                <a:latin typeface="Verdana" pitchFamily="34" charset="0"/>
              </a:rPr>
              <a:t>cambiando prospettiva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17</a:t>
            </a:fld>
            <a:endParaRPr lang="it-IT"/>
          </a:p>
        </p:txBody>
      </p:sp>
      <p:sp>
        <p:nvSpPr>
          <p:cNvPr id="3" name="Rettangolo 2"/>
          <p:cNvSpPr/>
          <p:nvPr/>
        </p:nvSpPr>
        <p:spPr>
          <a:xfrm>
            <a:off x="611560" y="2492896"/>
            <a:ext cx="7488832" cy="230832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it-IT" sz="2400" dirty="0" smtClean="0">
                <a:latin typeface="Verdana" pitchFamily="34" charset="0"/>
              </a:rPr>
              <a:t>Vi è stata inserita un’ulteriore strategia cognitiva: l’attivazione di </a:t>
            </a:r>
            <a:r>
              <a:rPr lang="it-IT" sz="2400" dirty="0" smtClean="0">
                <a:solidFill>
                  <a:srgbClr val="FF0000"/>
                </a:solidFill>
                <a:latin typeface="Verdana" pitchFamily="34" charset="0"/>
              </a:rPr>
              <a:t>immagini mentali specifiche </a:t>
            </a:r>
            <a:r>
              <a:rPr lang="it-IT" sz="2400" dirty="0" smtClean="0">
                <a:latin typeface="Verdana" pitchFamily="34" charset="0"/>
              </a:rPr>
              <a:t>dell’evento, nonché strategie relazionali per favorire il rapporto intervistatore-intervistato e </a:t>
            </a:r>
            <a:r>
              <a:rPr lang="it-IT" sz="2400" dirty="0" smtClean="0">
                <a:solidFill>
                  <a:srgbClr val="FF0000"/>
                </a:solidFill>
                <a:latin typeface="Verdana" pitchFamily="34" charset="0"/>
              </a:rPr>
              <a:t>minimizzarne</a:t>
            </a:r>
            <a:r>
              <a:rPr lang="it-IT" sz="2400" dirty="0" smtClean="0">
                <a:latin typeface="Verdana" pitchFamily="34" charset="0"/>
              </a:rPr>
              <a:t> lo stato ansioso</a:t>
            </a:r>
            <a:endParaRPr lang="it-IT" sz="2400" dirty="0">
              <a:latin typeface="Verdan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18</a:t>
            </a:fld>
            <a:endParaRPr lang="it-IT"/>
          </a:p>
        </p:txBody>
      </p:sp>
      <p:sp>
        <p:nvSpPr>
          <p:cNvPr id="3" name="Rettangolo 2"/>
          <p:cNvSpPr/>
          <p:nvPr/>
        </p:nvSpPr>
        <p:spPr>
          <a:xfrm>
            <a:off x="4182309" y="3244334"/>
            <a:ext cx="1488036" cy="769441"/>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it-IT" sz="4400" dirty="0" smtClean="0">
                <a:solidFill>
                  <a:srgbClr val="FF0000"/>
                </a:solidFill>
                <a:latin typeface="Verdana" pitchFamily="34" charset="0"/>
              </a:rPr>
              <a:t>FASI</a:t>
            </a:r>
            <a:endParaRPr lang="it-IT" sz="4400" dirty="0">
              <a:solidFill>
                <a:srgbClr val="FF0000"/>
              </a:solidFill>
              <a:latin typeface="Verdan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19</a:t>
            </a:fld>
            <a:endParaRPr lang="it-IT"/>
          </a:p>
        </p:txBody>
      </p:sp>
      <p:sp>
        <p:nvSpPr>
          <p:cNvPr id="3" name="Rettangolo 2"/>
          <p:cNvSpPr/>
          <p:nvPr/>
        </p:nvSpPr>
        <p:spPr>
          <a:xfrm>
            <a:off x="395536" y="2828836"/>
            <a:ext cx="8136904" cy="224676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609600" indent="-609600" algn="just" eaLnBrk="1" hangingPunct="1"/>
            <a:r>
              <a:rPr lang="it-IT" dirty="0" smtClean="0">
                <a:latin typeface="Comic Sans MS" pitchFamily="66" charset="0"/>
              </a:rPr>
              <a:t>        1. </a:t>
            </a:r>
            <a:r>
              <a:rPr lang="it-IT" sz="2800" u="sng" dirty="0" smtClean="0">
                <a:solidFill>
                  <a:srgbClr val="FF0000"/>
                </a:solidFill>
                <a:latin typeface="Verdana" pitchFamily="34" charset="0"/>
              </a:rPr>
              <a:t>Primo racconto libero </a:t>
            </a:r>
            <a:r>
              <a:rPr lang="it-IT" sz="2800" dirty="0" smtClean="0">
                <a:solidFill>
                  <a:srgbClr val="FF0000"/>
                </a:solidFill>
                <a:latin typeface="Verdana" pitchFamily="34" charset="0"/>
              </a:rPr>
              <a:t>necessario per la costruzione del rapporto </a:t>
            </a:r>
            <a:r>
              <a:rPr lang="it-IT" sz="2800" dirty="0" smtClean="0">
                <a:latin typeface="Verdana" pitchFamily="34" charset="0"/>
              </a:rPr>
              <a:t>con l’intervistato. Richiesta di riferire tutto ciò che ricorda senza tirare ad indovinare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pPr>
              <a:defRPr/>
            </a:pPr>
            <a:fld id="{306699A1-6936-4F7C-B55B-28C742EE8846}" type="slidenum">
              <a:rPr lang="it-IT" smtClean="0"/>
              <a:pPr>
                <a:defRPr/>
              </a:pPr>
              <a:t>2</a:t>
            </a:fld>
            <a:endParaRPr lang="it-IT"/>
          </a:p>
        </p:txBody>
      </p:sp>
      <p:sp>
        <p:nvSpPr>
          <p:cNvPr id="6" name="Rettangolo 5"/>
          <p:cNvSpPr/>
          <p:nvPr/>
        </p:nvSpPr>
        <p:spPr>
          <a:xfrm>
            <a:off x="395536" y="3244334"/>
            <a:ext cx="8629670" cy="584775"/>
          </a:xfrm>
          <a:prstGeom prst="rect">
            <a:avLst/>
          </a:prstGeom>
        </p:spPr>
        <p:txBody>
          <a:bodyPr wrap="square">
            <a:spAutoFit/>
          </a:bodyPr>
          <a:lstStyle/>
          <a:p>
            <a:pPr algn="r"/>
            <a:r>
              <a:rPr lang="it-IT" sz="3200" dirty="0" smtClean="0">
                <a:solidFill>
                  <a:srgbClr val="FF0000"/>
                </a:solidFill>
                <a:latin typeface="Verdana" pitchFamily="34" charset="0"/>
              </a:rPr>
              <a:t>L ‘ INTERVISTA COGNITIVA</a:t>
            </a:r>
            <a:endParaRPr lang="it-IT" sz="3200" dirty="0">
              <a:solidFill>
                <a:srgbClr val="FF0000"/>
              </a:solidFill>
              <a:latin typeface="Verdana" pitchFamily="34" charset="0"/>
            </a:endParaRPr>
          </a:p>
        </p:txBody>
      </p:sp>
      <p:sp>
        <p:nvSpPr>
          <p:cNvPr id="4" name="Rettangolo 3"/>
          <p:cNvSpPr/>
          <p:nvPr/>
        </p:nvSpPr>
        <p:spPr>
          <a:xfrm>
            <a:off x="3851920" y="3982998"/>
            <a:ext cx="4752527" cy="2800767"/>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endParaRPr lang="it-IT" sz="2400" dirty="0" smtClean="0">
              <a:latin typeface="Verdana" pitchFamily="34" charset="0"/>
            </a:endParaRPr>
          </a:p>
          <a:p>
            <a:pPr algn="ctr"/>
            <a:r>
              <a:rPr lang="it-IT" sz="2400" dirty="0" err="1" smtClean="0">
                <a:latin typeface="Verdana" pitchFamily="34" charset="0"/>
              </a:rPr>
              <a:t>P.E.A.C.E.</a:t>
            </a:r>
            <a:endParaRPr lang="it-IT" sz="2400" dirty="0" smtClean="0">
              <a:latin typeface="Verdana" pitchFamily="34" charset="0"/>
            </a:endParaRPr>
          </a:p>
          <a:p>
            <a:pPr algn="just"/>
            <a:endParaRPr lang="it-IT" sz="2400" dirty="0" smtClean="0">
              <a:latin typeface="Verdana" pitchFamily="34" charset="0"/>
            </a:endParaRPr>
          </a:p>
          <a:p>
            <a:pPr algn="just"/>
            <a:endParaRPr lang="it-IT" sz="2400" dirty="0" smtClean="0">
              <a:latin typeface="Verdana" pitchFamily="34" charset="0"/>
            </a:endParaRPr>
          </a:p>
          <a:p>
            <a:pPr algn="just"/>
            <a:r>
              <a:rPr lang="it-IT" sz="2000" i="1" dirty="0" smtClean="0">
                <a:latin typeface="+mn-lt"/>
              </a:rPr>
              <a:t>Capitano Biagio Fabrizio Carillo ufficiale addetto ufficio addestramento e studi dell’Istituto Superiore di tecniche investigative dell’Arma dei Carabinieri </a:t>
            </a:r>
            <a:endParaRPr lang="it-IT" sz="2000" i="1" dirty="0">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20</a:t>
            </a:fld>
            <a:endParaRPr lang="it-IT"/>
          </a:p>
        </p:txBody>
      </p:sp>
      <p:sp>
        <p:nvSpPr>
          <p:cNvPr id="3" name="Rettangolo 2"/>
          <p:cNvSpPr/>
          <p:nvPr/>
        </p:nvSpPr>
        <p:spPr>
          <a:xfrm>
            <a:off x="395536" y="2690336"/>
            <a:ext cx="7920880" cy="193899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609600" indent="-609600" algn="just" eaLnBrk="1" hangingPunct="1"/>
            <a:r>
              <a:rPr lang="it-IT" sz="2400" dirty="0" smtClean="0">
                <a:latin typeface="Verdana" pitchFamily="34" charset="0"/>
              </a:rPr>
              <a:t>      2. </a:t>
            </a:r>
            <a:r>
              <a:rPr lang="it-IT" sz="2400" u="sng" dirty="0" smtClean="0">
                <a:solidFill>
                  <a:srgbClr val="FF0000"/>
                </a:solidFill>
                <a:latin typeface="Verdana" pitchFamily="34" charset="0"/>
              </a:rPr>
              <a:t>Intervento dell’intervistatore </a:t>
            </a:r>
            <a:r>
              <a:rPr lang="it-IT" sz="2400" dirty="0" smtClean="0">
                <a:solidFill>
                  <a:srgbClr val="FF0000"/>
                </a:solidFill>
                <a:latin typeface="Verdana" pitchFamily="34" charset="0"/>
              </a:rPr>
              <a:t>per aiutare solo con domande aperte alla ricostruzione mentale </a:t>
            </a:r>
            <a:r>
              <a:rPr lang="it-IT" sz="2400" dirty="0" smtClean="0">
                <a:latin typeface="Verdana" pitchFamily="34" charset="0"/>
              </a:rPr>
              <a:t>da parte del testimone del luogo in cui fu commesso il reato e di ciò che egli faceva e pensava </a:t>
            </a:r>
            <a:r>
              <a:rPr lang="it-IT" sz="2400" dirty="0" smtClean="0">
                <a:solidFill>
                  <a:srgbClr val="FF0000"/>
                </a:solidFill>
                <a:latin typeface="Verdana" pitchFamily="34" charset="0"/>
              </a:rPr>
              <a:t>prima</a:t>
            </a:r>
            <a:r>
              <a:rPr lang="it-IT" sz="2400" dirty="0" smtClean="0">
                <a:latin typeface="Verdana" pitchFamily="34" charset="0"/>
              </a:rPr>
              <a:t> che accadesse il fatto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21</a:t>
            </a:fld>
            <a:endParaRPr lang="it-IT"/>
          </a:p>
        </p:txBody>
      </p:sp>
      <p:sp>
        <p:nvSpPr>
          <p:cNvPr id="3" name="Rettangolo 2"/>
          <p:cNvSpPr/>
          <p:nvPr/>
        </p:nvSpPr>
        <p:spPr>
          <a:xfrm>
            <a:off x="971600" y="2828836"/>
            <a:ext cx="7632848" cy="156966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609600" indent="-609600" algn="just" eaLnBrk="1" hangingPunct="1"/>
            <a:r>
              <a:rPr lang="it-IT" sz="2400" dirty="0" smtClean="0">
                <a:latin typeface="Verdana" pitchFamily="34" charset="0"/>
              </a:rPr>
              <a:t>      3. </a:t>
            </a:r>
            <a:r>
              <a:rPr lang="it-IT" sz="2400" u="sng" dirty="0" smtClean="0">
                <a:solidFill>
                  <a:srgbClr val="FF0000"/>
                </a:solidFill>
                <a:latin typeface="Verdana" pitchFamily="34" charset="0"/>
              </a:rPr>
              <a:t>Secondo racconto </a:t>
            </a:r>
            <a:r>
              <a:rPr lang="it-IT" sz="2400" dirty="0" smtClean="0">
                <a:solidFill>
                  <a:srgbClr val="FF0000"/>
                </a:solidFill>
                <a:latin typeface="Verdana" pitchFamily="34" charset="0"/>
              </a:rPr>
              <a:t>facilitare la narrazione, da parte dell’intervistato</a:t>
            </a:r>
            <a:r>
              <a:rPr lang="it-IT" sz="2400" dirty="0" smtClean="0">
                <a:latin typeface="Verdana" pitchFamily="34" charset="0"/>
              </a:rPr>
              <a:t>, nel modo che gli è </a:t>
            </a:r>
            <a:r>
              <a:rPr lang="it-IT" sz="2400" dirty="0" smtClean="0">
                <a:solidFill>
                  <a:srgbClr val="FF0000"/>
                </a:solidFill>
                <a:latin typeface="Verdana" pitchFamily="34" charset="0"/>
              </a:rPr>
              <a:t>più congeniale,</a:t>
            </a:r>
            <a:r>
              <a:rPr lang="it-IT" sz="2400" dirty="0" smtClean="0">
                <a:latin typeface="Verdana" pitchFamily="34" charset="0"/>
              </a:rPr>
              <a:t> di ciò che si ricorda, senza essere mai interrotto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22</a:t>
            </a:fld>
            <a:endParaRPr lang="it-IT"/>
          </a:p>
        </p:txBody>
      </p:sp>
      <p:sp>
        <p:nvSpPr>
          <p:cNvPr id="3" name="Rettangolo 2"/>
          <p:cNvSpPr/>
          <p:nvPr/>
        </p:nvSpPr>
        <p:spPr>
          <a:xfrm>
            <a:off x="971600" y="2967335"/>
            <a:ext cx="5886400" cy="120032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609600" indent="-609600" algn="just" eaLnBrk="1" hangingPunct="1"/>
            <a:r>
              <a:rPr lang="it-IT" dirty="0" smtClean="0">
                <a:latin typeface="Comic Sans MS" pitchFamily="66" charset="0"/>
              </a:rPr>
              <a:t>         4. </a:t>
            </a:r>
            <a:r>
              <a:rPr lang="it-IT" sz="2400" dirty="0" smtClean="0">
                <a:latin typeface="Verdana" pitchFamily="34" charset="0"/>
              </a:rPr>
              <a:t>Richiesta all’intervistato di formarsi </a:t>
            </a:r>
            <a:r>
              <a:rPr lang="it-IT" sz="2400" dirty="0" smtClean="0">
                <a:solidFill>
                  <a:srgbClr val="FF0000"/>
                </a:solidFill>
                <a:latin typeface="Verdana" pitchFamily="34" charset="0"/>
              </a:rPr>
              <a:t>immagini specifiche</a:t>
            </a:r>
            <a:r>
              <a:rPr lang="it-IT" sz="2400" dirty="0" smtClean="0">
                <a:latin typeface="Verdana" pitchFamily="34" charset="0"/>
              </a:rPr>
              <a:t> (</a:t>
            </a:r>
            <a:r>
              <a:rPr lang="it-IT" sz="2400" dirty="0" err="1" smtClean="0">
                <a:latin typeface="Verdana" pitchFamily="34" charset="0"/>
              </a:rPr>
              <a:t>I.C.R.</a:t>
            </a:r>
            <a:r>
              <a:rPr lang="it-IT" sz="2400" dirty="0" smtClean="0">
                <a:latin typeface="Verdana" pitchFamily="34" charset="0"/>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23</a:t>
            </a:fld>
            <a:endParaRPr lang="it-IT"/>
          </a:p>
        </p:txBody>
      </p:sp>
      <p:sp>
        <p:nvSpPr>
          <p:cNvPr id="3" name="Rettangolo 2"/>
          <p:cNvSpPr/>
          <p:nvPr/>
        </p:nvSpPr>
        <p:spPr>
          <a:xfrm>
            <a:off x="1043608" y="2967335"/>
            <a:ext cx="6984776" cy="120032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609600" indent="-609600" algn="just" eaLnBrk="1" hangingPunct="1"/>
            <a:r>
              <a:rPr lang="it-IT" sz="2400" dirty="0" smtClean="0">
                <a:latin typeface="Verdana" pitchFamily="34" charset="0"/>
              </a:rPr>
              <a:t>      5. Formulazione da parte dell’intervistatore di domande relative all’immagine </a:t>
            </a:r>
            <a:r>
              <a:rPr lang="it-IT" sz="2400" dirty="0" smtClean="0">
                <a:solidFill>
                  <a:srgbClr val="FF0000"/>
                </a:solidFill>
                <a:latin typeface="Verdana" pitchFamily="34" charset="0"/>
              </a:rPr>
              <a:t>creata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24</a:t>
            </a:fld>
            <a:endParaRPr lang="it-IT"/>
          </a:p>
        </p:txBody>
      </p:sp>
      <p:sp>
        <p:nvSpPr>
          <p:cNvPr id="3" name="Rettangolo 2"/>
          <p:cNvSpPr/>
          <p:nvPr/>
        </p:nvSpPr>
        <p:spPr>
          <a:xfrm>
            <a:off x="755576" y="2690336"/>
            <a:ext cx="7560840" cy="230832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609600" indent="-609600" algn="just" eaLnBrk="1" hangingPunct="1"/>
            <a:r>
              <a:rPr lang="it-IT" dirty="0" smtClean="0">
                <a:latin typeface="Comic Sans MS" pitchFamily="66" charset="0"/>
              </a:rPr>
              <a:t>         6. </a:t>
            </a:r>
            <a:r>
              <a:rPr lang="it-IT" sz="2400" dirty="0" smtClean="0">
                <a:latin typeface="Verdana" pitchFamily="34" charset="0"/>
              </a:rPr>
              <a:t>Ulteriori narrazioni cambiando prospettiva partendo da momenti diversi (ad es. dalla fine </a:t>
            </a:r>
            <a:r>
              <a:rPr lang="it-IT" sz="2400" dirty="0" smtClean="0">
                <a:solidFill>
                  <a:srgbClr val="FF0000"/>
                </a:solidFill>
                <a:latin typeface="Verdana" pitchFamily="34" charset="0"/>
              </a:rPr>
              <a:t>dall’inizio, dal mezzo</a:t>
            </a:r>
            <a:r>
              <a:rPr lang="it-IT" sz="2400" dirty="0" smtClean="0">
                <a:latin typeface="Verdana" pitchFamily="34" charset="0"/>
              </a:rPr>
              <a:t>) e da </a:t>
            </a:r>
            <a:r>
              <a:rPr lang="it-IT" sz="2400" dirty="0" smtClean="0">
                <a:solidFill>
                  <a:srgbClr val="FF0000"/>
                </a:solidFill>
                <a:latin typeface="Verdana" pitchFamily="34" charset="0"/>
              </a:rPr>
              <a:t>diversi punti di vista</a:t>
            </a:r>
            <a:r>
              <a:rPr lang="it-IT" sz="2400" dirty="0" smtClean="0">
                <a:latin typeface="Verdana" pitchFamily="34" charset="0"/>
              </a:rPr>
              <a:t> (ad es. il fatto visto da un altro soggetto)</a:t>
            </a:r>
            <a:r>
              <a:rPr lang="it-IT" sz="2400" dirty="0" smtClean="0">
                <a:solidFill>
                  <a:srgbClr val="FF0000"/>
                </a:solidFill>
                <a:latin typeface="Verdana" pitchFamily="34" charset="0"/>
              </a:rPr>
              <a:t> o da un evento particolarmente saliente.</a:t>
            </a:r>
            <a:endParaRPr lang="it-IT" sz="2400" dirty="0" smtClean="0">
              <a:latin typeface="Verdan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25</a:t>
            </a:fld>
            <a:endParaRPr lang="it-IT"/>
          </a:p>
        </p:txBody>
      </p:sp>
      <p:sp>
        <p:nvSpPr>
          <p:cNvPr id="3" name="Rettangolo 2"/>
          <p:cNvSpPr/>
          <p:nvPr/>
        </p:nvSpPr>
        <p:spPr>
          <a:xfrm>
            <a:off x="611560" y="2260988"/>
            <a:ext cx="7992888" cy="241912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eaLnBrk="1" hangingPunct="1">
              <a:lnSpc>
                <a:spcPct val="90000"/>
              </a:lnSpc>
              <a:buFont typeface="Wingdings" pitchFamily="2" charset="2"/>
              <a:buNone/>
            </a:pPr>
            <a:r>
              <a:rPr lang="it-IT" sz="2400" dirty="0" smtClean="0">
                <a:latin typeface="Verdana" pitchFamily="34" charset="0"/>
              </a:rPr>
              <a:t>L’impiego elettivo dell’I.C. riguarda i casi di reati gravi dalle dinamiche complesse (omicidi, rapine, violenze sessuali, gravi incidenti, strage, attentati di vario tipo, sequestri di persona, ecc.) dove </a:t>
            </a:r>
            <a:r>
              <a:rPr lang="it-IT" sz="2400" dirty="0" smtClean="0">
                <a:solidFill>
                  <a:srgbClr val="FF0000"/>
                </a:solidFill>
                <a:latin typeface="Verdana" pitchFamily="34" charset="0"/>
              </a:rPr>
              <a:t>è importante reperire dai testimoni oculari </a:t>
            </a:r>
            <a:r>
              <a:rPr lang="it-IT" sz="2400" dirty="0" smtClean="0">
                <a:latin typeface="Verdana" pitchFamily="34" charset="0"/>
              </a:rPr>
              <a:t>anche i più piccoli dettagli, soprattutto se sussistono  problemi legati al recupero </a:t>
            </a:r>
            <a:r>
              <a:rPr lang="it-IT" sz="2400" dirty="0" err="1" smtClean="0">
                <a:latin typeface="Verdana" pitchFamily="34" charset="0"/>
              </a:rPr>
              <a:t>mnestico</a:t>
            </a:r>
            <a:r>
              <a:rPr lang="it-IT" sz="2400" dirty="0" smtClean="0">
                <a:latin typeface="Verdana" pitchFamily="34"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26</a:t>
            </a:fld>
            <a:endParaRPr lang="it-IT"/>
          </a:p>
        </p:txBody>
      </p:sp>
      <p:sp>
        <p:nvSpPr>
          <p:cNvPr id="3" name="Rettangolo 2"/>
          <p:cNvSpPr/>
          <p:nvPr/>
        </p:nvSpPr>
        <p:spPr>
          <a:xfrm>
            <a:off x="827584" y="2385638"/>
            <a:ext cx="7560840" cy="275152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eaLnBrk="1" hangingPunct="1">
              <a:lnSpc>
                <a:spcPct val="90000"/>
              </a:lnSpc>
              <a:buFont typeface="Wingdings" pitchFamily="2" charset="2"/>
              <a:buNone/>
            </a:pPr>
            <a:r>
              <a:rPr lang="it-IT" sz="2400" dirty="0" smtClean="0">
                <a:latin typeface="Verdana" pitchFamily="34" charset="0"/>
              </a:rPr>
              <a:t>La percentuale di risposte corrette ottenuta con l’I.C. è in media </a:t>
            </a:r>
            <a:r>
              <a:rPr lang="it-IT" sz="2400" dirty="0" smtClean="0">
                <a:solidFill>
                  <a:srgbClr val="FF0000"/>
                </a:solidFill>
                <a:latin typeface="Verdana" pitchFamily="34" charset="0"/>
              </a:rPr>
              <a:t>del 58% in più </a:t>
            </a:r>
            <a:r>
              <a:rPr lang="it-IT" sz="2400" dirty="0" smtClean="0">
                <a:latin typeface="Verdana" pitchFamily="34" charset="0"/>
              </a:rPr>
              <a:t>rispetto a quella ottenuta con un’intervista standard. Inoltre non si è riscontrato un aumento significativo delle informazioni errate e delle confabulazioni. </a:t>
            </a:r>
          </a:p>
          <a:p>
            <a:pPr algn="just" eaLnBrk="1" hangingPunct="1">
              <a:lnSpc>
                <a:spcPct val="90000"/>
              </a:lnSpc>
              <a:buFont typeface="Wingdings" pitchFamily="2" charset="2"/>
              <a:buNone/>
            </a:pPr>
            <a:r>
              <a:rPr lang="it-IT" sz="2400" dirty="0" smtClean="0">
                <a:latin typeface="Verdana" pitchFamily="34" charset="0"/>
              </a:rPr>
              <a:t>La percentuale media </a:t>
            </a:r>
            <a:r>
              <a:rPr lang="it-IT" sz="2400" dirty="0" smtClean="0">
                <a:solidFill>
                  <a:srgbClr val="FF0000"/>
                </a:solidFill>
                <a:latin typeface="Verdana" pitchFamily="34" charset="0"/>
              </a:rPr>
              <a:t>dell’accuratezza è circa del 90%</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27</a:t>
            </a:fld>
            <a:endParaRPr lang="it-IT"/>
          </a:p>
        </p:txBody>
      </p:sp>
      <p:sp>
        <p:nvSpPr>
          <p:cNvPr id="3" name="Rettangolo 2"/>
          <p:cNvSpPr/>
          <p:nvPr/>
        </p:nvSpPr>
        <p:spPr>
          <a:xfrm>
            <a:off x="2334849" y="3244334"/>
            <a:ext cx="5614742" cy="461665"/>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it-IT" sz="2400" dirty="0" smtClean="0">
                <a:solidFill>
                  <a:srgbClr val="FF0000"/>
                </a:solidFill>
                <a:latin typeface="Verdana" pitchFamily="34" charset="0"/>
              </a:rPr>
              <a:t>L’INTERVISTA CONTESTUALIZZATA</a:t>
            </a:r>
            <a:endParaRPr lang="it-IT" sz="2400" dirty="0">
              <a:solidFill>
                <a:srgbClr val="FF0000"/>
              </a:solidFill>
              <a:latin typeface="Verdan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28</a:t>
            </a:fld>
            <a:endParaRPr lang="it-IT"/>
          </a:p>
        </p:txBody>
      </p:sp>
      <p:sp>
        <p:nvSpPr>
          <p:cNvPr id="3" name="Rettangolo 2"/>
          <p:cNvSpPr/>
          <p:nvPr/>
        </p:nvSpPr>
        <p:spPr>
          <a:xfrm>
            <a:off x="899592" y="2413338"/>
            <a:ext cx="6912768" cy="267765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eaLnBrk="1" hangingPunct="1">
              <a:buFont typeface="Wingdings" pitchFamily="2" charset="2"/>
              <a:buNone/>
            </a:pPr>
            <a:r>
              <a:rPr lang="it-IT" sz="2400" dirty="0" smtClean="0">
                <a:latin typeface="Verdana" pitchFamily="34" charset="0"/>
              </a:rPr>
              <a:t>Questa tecnica presuppone che l’intervistato sia riportato sul luogo dell’evento in un tempo successivo al fine di aiutarlo nel ricordo dei fatti. </a:t>
            </a:r>
          </a:p>
          <a:p>
            <a:pPr algn="just" eaLnBrk="1" hangingPunct="1">
              <a:buFont typeface="Wingdings" pitchFamily="2" charset="2"/>
              <a:buNone/>
            </a:pPr>
            <a:r>
              <a:rPr lang="it-IT" sz="2400" dirty="0" smtClean="0">
                <a:latin typeface="Verdana" pitchFamily="34" charset="0"/>
              </a:rPr>
              <a:t>E’ una </a:t>
            </a:r>
            <a:r>
              <a:rPr lang="it-IT" sz="2400" dirty="0" smtClean="0">
                <a:solidFill>
                  <a:srgbClr val="FF0000"/>
                </a:solidFill>
                <a:latin typeface="Verdana" pitchFamily="34" charset="0"/>
              </a:rPr>
              <a:t>specie di intervista cognitiva con sopralluogo </a:t>
            </a:r>
            <a:r>
              <a:rPr lang="it-IT" sz="2400" dirty="0" smtClean="0">
                <a:latin typeface="Verdana" pitchFamily="34" charset="0"/>
              </a:rPr>
              <a:t>(è diversa dall’esperimento giudiziario)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29</a:t>
            </a:fld>
            <a:endParaRPr lang="it-IT"/>
          </a:p>
        </p:txBody>
      </p:sp>
      <p:sp>
        <p:nvSpPr>
          <p:cNvPr id="3" name="Rettangolo 2"/>
          <p:cNvSpPr/>
          <p:nvPr/>
        </p:nvSpPr>
        <p:spPr>
          <a:xfrm>
            <a:off x="755576" y="2274838"/>
            <a:ext cx="7632848" cy="3046988"/>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eaLnBrk="1" hangingPunct="1">
              <a:buFont typeface="Wingdings" pitchFamily="2" charset="2"/>
              <a:buNone/>
            </a:pPr>
            <a:r>
              <a:rPr lang="it-IT" sz="2400" dirty="0" smtClean="0">
                <a:latin typeface="Verdana" pitchFamily="34" charset="0"/>
              </a:rPr>
              <a:t>Durante l’attività investigativa può essere necessario intervistare un possibile testimone non su un episodio specifico, ma su un periodo di tempo molto ampio che può coprire mesi o anni:</a:t>
            </a:r>
          </a:p>
          <a:p>
            <a:pPr eaLnBrk="1" hangingPunct="1"/>
            <a:r>
              <a:rPr lang="it-IT" sz="2400" dirty="0" smtClean="0">
                <a:solidFill>
                  <a:srgbClr val="FF0000"/>
                </a:solidFill>
                <a:latin typeface="Verdana" pitchFamily="34" charset="0"/>
              </a:rPr>
              <a:t>Vittime di sequestri di persona</a:t>
            </a:r>
          </a:p>
          <a:p>
            <a:pPr eaLnBrk="1" hangingPunct="1"/>
            <a:r>
              <a:rPr lang="it-IT" sz="2400" dirty="0" smtClean="0">
                <a:solidFill>
                  <a:srgbClr val="FF0000"/>
                </a:solidFill>
                <a:latin typeface="Verdana" pitchFamily="34" charset="0"/>
              </a:rPr>
              <a:t>Testimoni di giustizia</a:t>
            </a:r>
          </a:p>
          <a:p>
            <a:pPr eaLnBrk="1" hangingPunct="1"/>
            <a:r>
              <a:rPr lang="it-IT" sz="2400" dirty="0" smtClean="0">
                <a:solidFill>
                  <a:srgbClr val="FF0000"/>
                </a:solidFill>
                <a:latin typeface="Verdana" pitchFamily="34" charset="0"/>
              </a:rPr>
              <a:t>Vittime di sette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5" name="Segnaposto numero diapositiva 16"/>
          <p:cNvSpPr>
            <a:spLocks noGrp="1"/>
          </p:cNvSpPr>
          <p:nvPr>
            <p:ph type="sldNum" sz="quarter" idx="12"/>
          </p:nvPr>
        </p:nvSpPr>
        <p:spPr>
          <a:noFill/>
        </p:spPr>
        <p:txBody>
          <a:bodyPr/>
          <a:lstStyle/>
          <a:p>
            <a:fld id="{D65B1B86-879A-410C-A210-E5D771F22644}" type="slidenum">
              <a:rPr lang="it-IT" smtClean="0"/>
              <a:pPr/>
              <a:t>3</a:t>
            </a:fld>
            <a:endParaRPr lang="it-IT" smtClean="0"/>
          </a:p>
        </p:txBody>
      </p:sp>
      <p:sp>
        <p:nvSpPr>
          <p:cNvPr id="10" name="Rettangolo 9"/>
          <p:cNvSpPr/>
          <p:nvPr/>
        </p:nvSpPr>
        <p:spPr>
          <a:xfrm>
            <a:off x="1043608" y="2690336"/>
            <a:ext cx="6768752" cy="353943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514350" indent="-514350" algn="just">
              <a:buFont typeface="Arial" pitchFamily="34" charset="0"/>
              <a:buChar char="•"/>
            </a:pPr>
            <a:r>
              <a:rPr lang="it-IT" sz="3200" dirty="0" smtClean="0">
                <a:latin typeface="Verdana" pitchFamily="34" charset="0"/>
              </a:rPr>
              <a:t>efficace tecnica sviluppata all’inizio degli anni ottanta da </a:t>
            </a:r>
            <a:r>
              <a:rPr lang="it-IT" sz="3200" dirty="0" err="1" smtClean="0">
                <a:latin typeface="Verdana" pitchFamily="34" charset="0"/>
              </a:rPr>
              <a:t>Geiselman</a:t>
            </a:r>
            <a:r>
              <a:rPr lang="it-IT" sz="3200" dirty="0" smtClean="0">
                <a:latin typeface="Verdana" pitchFamily="34" charset="0"/>
              </a:rPr>
              <a:t> e Fisher </a:t>
            </a:r>
          </a:p>
          <a:p>
            <a:pPr marL="514350" indent="-514350" algn="just">
              <a:buFont typeface="Arial" pitchFamily="34" charset="0"/>
              <a:buChar char="•"/>
            </a:pPr>
            <a:endParaRPr lang="it-IT" sz="3200" dirty="0" smtClean="0">
              <a:latin typeface="Verdana" pitchFamily="34" charset="0"/>
            </a:endParaRPr>
          </a:p>
          <a:p>
            <a:pPr marL="514350" indent="-514350" algn="just">
              <a:buFont typeface="Arial" pitchFamily="34" charset="0"/>
              <a:buChar char="•"/>
            </a:pPr>
            <a:r>
              <a:rPr lang="it-IT" sz="3200" dirty="0" smtClean="0">
                <a:latin typeface="Verdana" pitchFamily="34" charset="0"/>
              </a:rPr>
              <a:t>scopo migliorare l’accuratezza  completezza resoconti testimoniali</a:t>
            </a:r>
            <a:endParaRPr lang="it-IT" sz="2400" dirty="0">
              <a:latin typeface="Verdana"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97" name="Group 29"/>
          <p:cNvGraphicFramePr>
            <a:graphicFrameLocks noGrp="1"/>
          </p:cNvGraphicFramePr>
          <p:nvPr/>
        </p:nvGraphicFramePr>
        <p:xfrm>
          <a:off x="250825" y="539750"/>
          <a:ext cx="8785225" cy="5989320"/>
        </p:xfrm>
        <a:graphic>
          <a:graphicData uri="http://schemas.openxmlformats.org/drawingml/2006/table">
            <a:tbl>
              <a:tblPr/>
              <a:tblGrid>
                <a:gridCol w="1800225"/>
                <a:gridCol w="6985000"/>
              </a:tblGrid>
              <a:tr h="504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500" b="0" i="1" u="none" strike="noStrike" cap="none" normalizeH="0" baseline="0" dirty="0" smtClean="0">
                          <a:ln>
                            <a:noFill/>
                          </a:ln>
                          <a:solidFill>
                            <a:srgbClr val="3333FF"/>
                          </a:solidFill>
                          <a:effectLst>
                            <a:outerShdw blurRad="38100" dist="38100" dir="2700000" algn="tl">
                              <a:srgbClr val="C0C0C0"/>
                            </a:outerShdw>
                          </a:effectLst>
                          <a:latin typeface="Arial" pitchFamily="34" charset="0"/>
                        </a:rPr>
                        <a:t>Fattori influenzanti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500" b="0" i="1" u="none" strike="noStrike" cap="none" normalizeH="0" baseline="0" dirty="0" smtClean="0">
                          <a:ln>
                            <a:noFill/>
                          </a:ln>
                          <a:solidFill>
                            <a:srgbClr val="3333FF"/>
                          </a:solidFill>
                          <a:effectLst>
                            <a:outerShdw blurRad="38100" dist="38100" dir="2700000" algn="tl">
                              <a:srgbClr val="C0C0C0"/>
                            </a:outerShdw>
                          </a:effectLst>
                          <a:latin typeface="Arial" pitchFamily="34" charset="0"/>
                        </a:rPr>
                        <a:t>la testimonianza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5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Effetti sull’accuratezza della testimonianza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838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5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Impianto di false memorie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500" b="0" i="0" u="none" strike="noStrike" cap="none" normalizeH="0" baseline="0" smtClean="0">
                          <a:ln>
                            <a:noFill/>
                          </a:ln>
                          <a:solidFill>
                            <a:schemeClr val="tx1"/>
                          </a:solidFill>
                          <a:effectLst>
                            <a:outerShdw blurRad="38100" dist="38100" dir="2700000" algn="tl">
                              <a:srgbClr val="C0C0C0"/>
                            </a:outerShdw>
                          </a:effectLst>
                          <a:latin typeface="Times_rm" charset="0"/>
                        </a:rPr>
                        <a:t>Studi ispirati dal dibattito sull’autenticita` delle memorie di abusi sessuali subite durante l’infanzia dimostrano che e` possibile ricordare qualcosa che non e` mai avvenuto. Significativamente, i ricordi di eventi reali risultano piu` chiari, ma non necessariamente piu` dettagliati dei falsi ricordi Fattori che influiscono sul recupero.</a:t>
                      </a:r>
                      <a:endParaRPr kumimoji="0" lang="it-IT" sz="15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839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5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Indizi per il recupero </a:t>
                      </a:r>
                      <a:r>
                        <a:rPr kumimoji="0" lang="it-IT" sz="1500" b="1" i="1" u="none" strike="noStrike" cap="none" normalizeH="0" baseline="0" smtClean="0">
                          <a:ln>
                            <a:noFill/>
                          </a:ln>
                          <a:solidFill>
                            <a:schemeClr val="tx1"/>
                          </a:solidFill>
                          <a:effectLst>
                            <a:outerShdw blurRad="38100" dist="38100" dir="2700000" algn="tl">
                              <a:srgbClr val="C0C0C0"/>
                            </a:outerShdw>
                          </a:effectLst>
                          <a:latin typeface="Arial" pitchFamily="34" charset="0"/>
                        </a:rPr>
                        <a:t>(retrieval cues)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500" b="0" i="0" u="none" strike="noStrike" cap="none" normalizeH="0" baseline="0" smtClean="0">
                          <a:ln>
                            <a:noFill/>
                          </a:ln>
                          <a:solidFill>
                            <a:schemeClr val="tx1"/>
                          </a:solidFill>
                          <a:effectLst>
                            <a:outerShdw blurRad="38100" dist="38100" dir="2700000" algn="tl">
                              <a:srgbClr val="C0C0C0"/>
                            </a:outerShdw>
                          </a:effectLst>
                          <a:latin typeface="Times_rm" charset="0"/>
                        </a:rPr>
                        <a:t>Si tratta di quegli aspetti dell’ambiente fisico e cognitivo che possono favorire il processo di recupero. Gli indizi per il recupero sono tanto piu` efficaci nell’aumentare la quantita` di memoria tanto maggiore e` la sovrapposizione tra informazione presentata nel momento del recupero e informazione codificata. Rispetto alla raccolta di una testimonianza, e` importante notare che gli indizi per il recupero non migliorano l’accuratezza e che quindi, quando l’accuratezza e` prioritaria rispetto alla quantita` , non dovrebbero essere forniti.</a:t>
                      </a:r>
                      <a:endParaRPr kumimoji="0" lang="it-IT" sz="15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838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5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Contesto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500" b="0" i="0" u="none" strike="noStrike" cap="none" normalizeH="0" baseline="0" smtClean="0">
                          <a:ln>
                            <a:noFill/>
                          </a:ln>
                          <a:solidFill>
                            <a:schemeClr val="tx1"/>
                          </a:solidFill>
                          <a:effectLst>
                            <a:outerShdw blurRad="38100" dist="38100" dir="2700000" algn="tl">
                              <a:srgbClr val="C0C0C0"/>
                            </a:outerShdw>
                          </a:effectLst>
                          <a:latin typeface="Times_rm" charset="0"/>
                        </a:rPr>
                        <a:t>Si riferisce al contesto fisico in cui la codifica ha avuto luogo. Per estensione puo` comprendere anche lo stato mentale e lo stato corporeo associato al momento della codifica. In assenza di </a:t>
                      </a:r>
                      <a:r>
                        <a:rPr kumimoji="0" lang="it-IT" sz="1500" b="0" i="1" u="none" strike="noStrike" cap="none" normalizeH="0" baseline="0" smtClean="0">
                          <a:ln>
                            <a:noFill/>
                          </a:ln>
                          <a:solidFill>
                            <a:schemeClr val="tx1"/>
                          </a:solidFill>
                          <a:effectLst>
                            <a:outerShdw blurRad="38100" dist="38100" dir="2700000" algn="tl">
                              <a:srgbClr val="C0C0C0"/>
                            </a:outerShdw>
                          </a:effectLst>
                          <a:latin typeface="Times_rm" charset="0"/>
                        </a:rPr>
                        <a:t>retrieval cues</a:t>
                      </a:r>
                      <a:r>
                        <a:rPr kumimoji="0" lang="it-IT" sz="1500" b="0" i="0" u="none" strike="noStrike" cap="none" normalizeH="0" baseline="0" smtClean="0">
                          <a:ln>
                            <a:noFill/>
                          </a:ln>
                          <a:solidFill>
                            <a:schemeClr val="tx1"/>
                          </a:solidFill>
                          <a:effectLst>
                            <a:outerShdw blurRad="38100" dist="38100" dir="2700000" algn="tl">
                              <a:srgbClr val="C0C0C0"/>
                            </a:outerShdw>
                          </a:effectLst>
                          <a:latin typeface="Times_rm" charset="0"/>
                        </a:rPr>
                        <a:t> piu` specifici, ricreare il contesto fisico in cui la codifica ha avuto luogo puo` favorire il recupero dell’informazione in termini in quantita` </a:t>
                      </a:r>
                      <a:endParaRPr kumimoji="0" lang="it-IT" sz="15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838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5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Processi ricostruttivi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500" b="0" i="0" u="none" strike="noStrike" cap="none" normalizeH="0" baseline="0" smtClean="0">
                          <a:ln>
                            <a:noFill/>
                          </a:ln>
                          <a:solidFill>
                            <a:schemeClr val="tx1"/>
                          </a:solidFill>
                          <a:effectLst>
                            <a:outerShdw blurRad="38100" dist="38100" dir="2700000" algn="tl">
                              <a:srgbClr val="C0C0C0"/>
                            </a:outerShdw>
                          </a:effectLst>
                          <a:latin typeface="Times_rm" charset="0"/>
                        </a:rPr>
                        <a:t>Come possono influire sulla codifica, cosı` le nostre conoscenze sul mondo possono influire sul recupero dell’informazione. E` dimostrato, per esempio, che assumere, al momento del recupero, la prospettiva del ladro oppure quella del derubato nel rievocare un furto favorisce il recupero di informazioni rilevanti in una prospettiva piuttosto che nell’altra.</a:t>
                      </a:r>
                      <a:endParaRPr kumimoji="0" lang="it-IT" sz="15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58390" name="Text Box 22"/>
          <p:cNvSpPr txBox="1">
            <a:spLocks noChangeArrowheads="1"/>
          </p:cNvSpPr>
          <p:nvPr/>
        </p:nvSpPr>
        <p:spPr bwMode="auto">
          <a:xfrm>
            <a:off x="8243888" y="6524625"/>
            <a:ext cx="900112" cy="8540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46</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58394" name="Text Box 26"/>
          <p:cNvSpPr txBox="1">
            <a:spLocks noChangeArrowheads="1"/>
          </p:cNvSpPr>
          <p:nvPr/>
        </p:nvSpPr>
        <p:spPr bwMode="auto">
          <a:xfrm>
            <a:off x="107950" y="6453188"/>
            <a:ext cx="8424863" cy="366712"/>
          </a:xfrm>
          <a:prstGeom prst="rect">
            <a:avLst/>
          </a:prstGeom>
          <a:noFill/>
          <a:ln w="9525">
            <a:noFill/>
            <a:miter lim="800000"/>
            <a:headEnd/>
            <a:tailEnd/>
          </a:ln>
          <a:effectLst/>
        </p:spPr>
        <p:txBody>
          <a:bodyPr>
            <a:spAutoFit/>
          </a:bodyPr>
          <a:lstStyle/>
          <a:p>
            <a:pPr>
              <a:spcBef>
                <a:spcPct val="50000"/>
              </a:spcBef>
              <a:defRPr/>
            </a:pPr>
            <a:r>
              <a:rPr lang="it-IT" sz="1200" b="1" dirty="0" err="1">
                <a:solidFill>
                  <a:srgbClr val="FF0000"/>
                </a:solidFill>
                <a:effectLst>
                  <a:outerShdw blurRad="38100" dist="38100" dir="2700000" algn="tl">
                    <a:srgbClr val="000000"/>
                  </a:outerShdw>
                </a:effectLst>
              </a:rPr>
              <a:t>*Guglielmo</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Gulotta</a:t>
            </a:r>
            <a:r>
              <a:rPr lang="it-IT" sz="1200" b="1" dirty="0">
                <a:solidFill>
                  <a:srgbClr val="FF0000"/>
                </a:solidFill>
                <a:effectLst>
                  <a:outerShdw blurRad="38100" dist="38100" dir="2700000" algn="tl">
                    <a:srgbClr val="000000"/>
                  </a:outerShdw>
                </a:effectLst>
              </a:rPr>
              <a:t>, </a:t>
            </a:r>
            <a:r>
              <a:rPr lang="it-IT" sz="1200" b="1" i="1" dirty="0">
                <a:solidFill>
                  <a:srgbClr val="FF0000"/>
                </a:solidFill>
                <a:effectLst>
                  <a:outerShdw blurRad="38100" dist="38100" dir="2700000" algn="tl">
                    <a:srgbClr val="000000"/>
                  </a:outerShdw>
                </a:effectLst>
              </a:rPr>
              <a:t>Breviario di Psicologia Investigativa</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Giuffrè</a:t>
            </a:r>
            <a:r>
              <a:rPr lang="it-IT" sz="1200" b="1" dirty="0">
                <a:solidFill>
                  <a:srgbClr val="FF0000"/>
                </a:solidFill>
                <a:effectLst>
                  <a:outerShdw blurRad="38100" dist="38100" dir="2700000" algn="tl">
                    <a:srgbClr val="000000"/>
                  </a:outerShdw>
                </a:effectLst>
              </a:rPr>
              <a:t> Editore, Milano, 2008</a:t>
            </a:r>
            <a:r>
              <a:rPr lang="it-IT" dirty="0">
                <a:solidFill>
                  <a:srgbClr val="FF0000"/>
                </a:solidFill>
              </a:rPr>
              <a:t> </a:t>
            </a:r>
          </a:p>
        </p:txBody>
      </p:sp>
      <p:sp>
        <p:nvSpPr>
          <p:cNvPr id="58398" name="Text Box 30"/>
          <p:cNvSpPr txBox="1">
            <a:spLocks noChangeArrowheads="1"/>
          </p:cNvSpPr>
          <p:nvPr/>
        </p:nvSpPr>
        <p:spPr bwMode="auto">
          <a:xfrm>
            <a:off x="34925" y="-31750"/>
            <a:ext cx="8929688" cy="581025"/>
          </a:xfrm>
          <a:prstGeom prst="rect">
            <a:avLst/>
          </a:prstGeom>
          <a:noFill/>
          <a:ln w="9525">
            <a:noFill/>
            <a:miter lim="800000"/>
            <a:headEnd/>
            <a:tailEnd/>
          </a:ln>
          <a:effectLst/>
        </p:spPr>
        <p:txBody>
          <a:bodyPr>
            <a:spAutoFit/>
          </a:bodyPr>
          <a:lstStyle/>
          <a:p>
            <a:pPr>
              <a:spcBef>
                <a:spcPct val="50000"/>
              </a:spcBef>
              <a:defRPr/>
            </a:pPr>
            <a:r>
              <a:rPr lang="it-IT" sz="1600" b="1" i="1" dirty="0">
                <a:solidFill>
                  <a:srgbClr val="FF0000"/>
                </a:solidFill>
                <a:effectLst>
                  <a:outerShdw blurRad="38100" dist="38100" dir="2700000" algn="tl">
                    <a:srgbClr val="000000"/>
                  </a:outerShdw>
                </a:effectLst>
                <a:latin typeface="Times_it" charset="0"/>
              </a:rPr>
              <a:t>Rappresentazione dei fattori cognitivi e meta-cognitivi che possono influire sulle diverse fasi del processo testimoniale.*</a:t>
            </a:r>
            <a:endParaRPr lang="it-IT" sz="1600" b="1" i="1" dirty="0">
              <a:solidFill>
                <a:srgbClr val="FF00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62" name="Group 18"/>
          <p:cNvGraphicFramePr>
            <a:graphicFrameLocks noGrp="1"/>
          </p:cNvGraphicFramePr>
          <p:nvPr/>
        </p:nvGraphicFramePr>
        <p:xfrm>
          <a:off x="179388" y="630238"/>
          <a:ext cx="8785225" cy="5882640"/>
        </p:xfrm>
        <a:graphic>
          <a:graphicData uri="http://schemas.openxmlformats.org/drawingml/2006/table">
            <a:tbl>
              <a:tblPr/>
              <a:tblGrid>
                <a:gridCol w="2049462"/>
                <a:gridCol w="6735763"/>
              </a:tblGrid>
              <a:tr h="504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1" u="none" strike="noStrike" cap="none" normalizeH="0" baseline="0" dirty="0" smtClean="0">
                          <a:ln>
                            <a:noFill/>
                          </a:ln>
                          <a:solidFill>
                            <a:srgbClr val="3333FF"/>
                          </a:solidFill>
                          <a:effectLst>
                            <a:outerShdw blurRad="38100" dist="38100" dir="2700000" algn="tl">
                              <a:srgbClr val="C0C0C0"/>
                            </a:outerShdw>
                          </a:effectLst>
                          <a:latin typeface="Arial" pitchFamily="34" charset="0"/>
                        </a:rPr>
                        <a:t>Fattori influenzanti la testimonianza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Effetti sull’accuratezza della testimonianza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55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Ripetute narrazioni e rievocazioni dell’evento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Spesso le persone riflettono su cio` che hanno visto, raccontano cio`   che hanno visto a se stessi o ad altri. Questi processi possono influire sulla memoria. Effetto sulla quantita` : e` dimostrato che semplicemente testare un ricordo migliora la quantita` di memoria per le informazioni che sono oggetto del test, peggiorando al tempo stesso la performance di memoria rispetto a quelle informazioni che dal test sono escluse (RIF, </a:t>
                      </a: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it" charset="0"/>
                        </a:rPr>
                        <a:t>retrieval induced forgetting</a:t>
                      </a: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 Effetto sull’accuratezza: semplicemente fare domande a proposito di eventi che non si sono verificati aumenta la probabilita` che quegli eventi   siano ricordati come realmente occorsi.</a:t>
                      </a: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54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Informazioni successive alla codifica dell’evento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rPr>
                        <a:t>Si tratta delle informazioni a cui il testimone accede dopo la codifica dell’evento e che possono influenzare il ricordo dell’evento stesso. E` dimostrato che informazioni fuorvianti postevento possono influenzare negativamente l’accuratezza dell’informazione riportata. Le informazioni relative ai dettagli tendono ad essere piu` vulnerabili ad informazioni fuorvianti postevento rispetto al ricordo del nucleo dell’evento. Inizialmente, si pensava che l’informazione post-evento venisse sovrascritta all’informazione originale e che l’informazione originale semplicemente andasse perduta. Studi successivi hanno dimostrato che l’effetto dell’informazione post-evento puo` essere temporaneo o comunque ridotto attraverso una manipolazione degli indizi forniti nella fase di recupero.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57360" name="Text Box 16"/>
          <p:cNvSpPr txBox="1">
            <a:spLocks noChangeArrowheads="1"/>
          </p:cNvSpPr>
          <p:nvPr/>
        </p:nvSpPr>
        <p:spPr bwMode="auto">
          <a:xfrm>
            <a:off x="8243888" y="6381750"/>
            <a:ext cx="900112" cy="8540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45</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57361" name="Text Box 17"/>
          <p:cNvSpPr txBox="1">
            <a:spLocks noChangeArrowheads="1"/>
          </p:cNvSpPr>
          <p:nvPr/>
        </p:nvSpPr>
        <p:spPr bwMode="auto">
          <a:xfrm>
            <a:off x="107950" y="6453188"/>
            <a:ext cx="8424863" cy="366712"/>
          </a:xfrm>
          <a:prstGeom prst="rect">
            <a:avLst/>
          </a:prstGeom>
          <a:noFill/>
          <a:ln w="9525">
            <a:noFill/>
            <a:miter lim="800000"/>
            <a:headEnd/>
            <a:tailEnd/>
          </a:ln>
          <a:effectLst/>
        </p:spPr>
        <p:txBody>
          <a:bodyPr>
            <a:spAutoFit/>
          </a:bodyPr>
          <a:lstStyle/>
          <a:p>
            <a:pPr>
              <a:spcBef>
                <a:spcPct val="50000"/>
              </a:spcBef>
              <a:defRPr/>
            </a:pPr>
            <a:r>
              <a:rPr lang="it-IT" sz="1200" b="1" dirty="0" err="1">
                <a:solidFill>
                  <a:schemeClr val="bg1"/>
                </a:solidFill>
                <a:effectLst>
                  <a:outerShdw blurRad="38100" dist="38100" dir="2700000" algn="tl">
                    <a:srgbClr val="000000"/>
                  </a:outerShdw>
                </a:effectLst>
              </a:rPr>
              <a:t>*</a:t>
            </a:r>
            <a:r>
              <a:rPr lang="it-IT" sz="1200" b="1" dirty="0" err="1">
                <a:solidFill>
                  <a:srgbClr val="FF0000"/>
                </a:solidFill>
                <a:effectLst>
                  <a:outerShdw blurRad="38100" dist="38100" dir="2700000" algn="tl">
                    <a:srgbClr val="000000"/>
                  </a:outerShdw>
                </a:effectLst>
              </a:rPr>
              <a:t>Guglielmo</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Gulotta</a:t>
            </a:r>
            <a:r>
              <a:rPr lang="it-IT" sz="1200" b="1" dirty="0">
                <a:solidFill>
                  <a:srgbClr val="FF0000"/>
                </a:solidFill>
                <a:effectLst>
                  <a:outerShdw blurRad="38100" dist="38100" dir="2700000" algn="tl">
                    <a:srgbClr val="000000"/>
                  </a:outerShdw>
                </a:effectLst>
              </a:rPr>
              <a:t>, </a:t>
            </a:r>
            <a:r>
              <a:rPr lang="it-IT" sz="1200" b="1" i="1" dirty="0">
                <a:solidFill>
                  <a:srgbClr val="FF0000"/>
                </a:solidFill>
                <a:effectLst>
                  <a:outerShdw blurRad="38100" dist="38100" dir="2700000" algn="tl">
                    <a:srgbClr val="000000"/>
                  </a:outerShdw>
                </a:effectLst>
              </a:rPr>
              <a:t>Breviario di Psicologia Investigativa</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Giuffrè</a:t>
            </a:r>
            <a:r>
              <a:rPr lang="it-IT" sz="1200" b="1" dirty="0">
                <a:solidFill>
                  <a:srgbClr val="FF0000"/>
                </a:solidFill>
                <a:effectLst>
                  <a:outerShdw blurRad="38100" dist="38100" dir="2700000" algn="tl">
                    <a:srgbClr val="000000"/>
                  </a:outerShdw>
                </a:effectLst>
              </a:rPr>
              <a:t> Editore, Milano, 2008</a:t>
            </a:r>
            <a:r>
              <a:rPr lang="it-IT" dirty="0">
                <a:solidFill>
                  <a:srgbClr val="FF0000"/>
                </a:solidFill>
              </a:rPr>
              <a:t> </a:t>
            </a:r>
          </a:p>
        </p:txBody>
      </p:sp>
      <p:sp>
        <p:nvSpPr>
          <p:cNvPr id="57363" name="Text Box 19"/>
          <p:cNvSpPr txBox="1">
            <a:spLocks noChangeArrowheads="1"/>
          </p:cNvSpPr>
          <p:nvPr/>
        </p:nvSpPr>
        <p:spPr bwMode="auto">
          <a:xfrm>
            <a:off x="34925" y="-26988"/>
            <a:ext cx="8497888" cy="581026"/>
          </a:xfrm>
          <a:prstGeom prst="rect">
            <a:avLst/>
          </a:prstGeom>
          <a:noFill/>
          <a:ln w="9525">
            <a:noFill/>
            <a:miter lim="800000"/>
            <a:headEnd/>
            <a:tailEnd/>
          </a:ln>
          <a:effectLst/>
        </p:spPr>
        <p:txBody>
          <a:bodyPr>
            <a:spAutoFit/>
          </a:bodyPr>
          <a:lstStyle/>
          <a:p>
            <a:pPr>
              <a:spcBef>
                <a:spcPct val="50000"/>
              </a:spcBef>
              <a:defRPr/>
            </a:pPr>
            <a:r>
              <a:rPr lang="it-IT" sz="1600" b="1" i="1" dirty="0">
                <a:solidFill>
                  <a:srgbClr val="FF0000"/>
                </a:solidFill>
                <a:effectLst>
                  <a:outerShdw blurRad="38100" dist="38100" dir="2700000" algn="tl">
                    <a:srgbClr val="000000"/>
                  </a:outerShdw>
                </a:effectLst>
                <a:latin typeface="Times_it" charset="0"/>
              </a:rPr>
              <a:t>Rappresentazione dei fattori cognitivi e meta-cognitivi che possono influire sulle diverse fasi del processo testimoniale.*</a:t>
            </a:r>
            <a:endParaRPr lang="it-IT" sz="1600" b="1" i="1" dirty="0">
              <a:solidFill>
                <a:srgbClr val="FF00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339" name="Group 19"/>
          <p:cNvGraphicFramePr>
            <a:graphicFrameLocks noGrp="1"/>
          </p:cNvGraphicFramePr>
          <p:nvPr/>
        </p:nvGraphicFramePr>
        <p:xfrm>
          <a:off x="179388" y="581025"/>
          <a:ext cx="8785225" cy="5882640"/>
        </p:xfrm>
        <a:graphic>
          <a:graphicData uri="http://schemas.openxmlformats.org/drawingml/2006/table">
            <a:tbl>
              <a:tblPr/>
              <a:tblGrid>
                <a:gridCol w="2233612"/>
                <a:gridCol w="6551613"/>
              </a:tblGrid>
              <a:tr h="17145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Fattori che influiscono sull’immagazzinamento</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hMerge="1">
                  <a:txBody>
                    <a:bodyPr/>
                    <a:lstStyle/>
                    <a:p>
                      <a:endParaRPr lang="it-IT"/>
                    </a:p>
                  </a:txBody>
                  <a:tcPr/>
                </a:tc>
              </a:tr>
              <a:tr h="1260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Passaggio del tempo dalla percezione dell’evento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La quantita` del ricordo viene maggiormente compromessa nell’arco delle prime 4 settimane dalla codifica,  successivamente il ricordo dell’evento va incontro ad un deterioramento piu` lento e graduale. Gli effetti del passaggio del tempo sull’accuratezza tendono ad essere variabili. Mentre alcuni studi hanno osservato un decremento dell’accuratezza col passare del tempo, altri studi suggeriscono che l’accuratezza sia relativamente stabile.</a:t>
                      </a: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425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Organizzazione gerarchica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E` dimostrato che esiste un livello ottimale a cui gli oggetti/eventi sono categorizzati. Questo livello, che e` quello intermedio, e` anche quello a cui gli oggetti/eventi sono ricordati. In particolare dopo molto tempo, i testimoni tendono a ricordare gli stimoli a livello intermedio. Il testimone di un incidente stradale ricordera` , per esempio, che ad essere coinvolta nell’incidente era una macchina e non, piu` genericamente, un veicolo (livello sovraordinato). Lo stesso testimone potrebbe tuttavia non essere in grado di richiamare alla memoria la marca e il modello della macchina coinvolta (livello subordinato). L’organizzazione gerarchica influisce sulla quantita` determinando una perdita di informazione. In termini di accuratezza, l’effetto puo` essere quello di una distorsione: quando l’informazione e` inizialmente codificata a livello sovraordinato, il testimone tendera` comunque a riportarla a livello intermedio, integrando l’informazione codificata con conoscenze precedenti e/o informazioni post-evento.</a:t>
                      </a: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56335" name="Text Box 15"/>
          <p:cNvSpPr txBox="1">
            <a:spLocks noChangeArrowheads="1"/>
          </p:cNvSpPr>
          <p:nvPr/>
        </p:nvSpPr>
        <p:spPr bwMode="auto">
          <a:xfrm>
            <a:off x="8280400" y="6381750"/>
            <a:ext cx="900113" cy="8540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44</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56336" name="Text Box 16"/>
          <p:cNvSpPr txBox="1">
            <a:spLocks noChangeArrowheads="1"/>
          </p:cNvSpPr>
          <p:nvPr/>
        </p:nvSpPr>
        <p:spPr bwMode="auto">
          <a:xfrm>
            <a:off x="107950" y="6453188"/>
            <a:ext cx="8424863" cy="366712"/>
          </a:xfrm>
          <a:prstGeom prst="rect">
            <a:avLst/>
          </a:prstGeom>
          <a:noFill/>
          <a:ln w="9525">
            <a:noFill/>
            <a:miter lim="800000"/>
            <a:headEnd/>
            <a:tailEnd/>
          </a:ln>
          <a:effectLst/>
        </p:spPr>
        <p:txBody>
          <a:bodyPr>
            <a:spAutoFit/>
          </a:bodyPr>
          <a:lstStyle/>
          <a:p>
            <a:pPr>
              <a:spcBef>
                <a:spcPct val="50000"/>
              </a:spcBef>
              <a:defRPr/>
            </a:pPr>
            <a:r>
              <a:rPr lang="it-IT" sz="1200" b="1" dirty="0" err="1">
                <a:solidFill>
                  <a:srgbClr val="FF0000"/>
                </a:solidFill>
                <a:effectLst>
                  <a:outerShdw blurRad="38100" dist="38100" dir="2700000" algn="tl">
                    <a:srgbClr val="000000"/>
                  </a:outerShdw>
                </a:effectLst>
              </a:rPr>
              <a:t>*Guglielmo</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Gulotta</a:t>
            </a:r>
            <a:r>
              <a:rPr lang="it-IT" sz="1200" b="1" dirty="0">
                <a:solidFill>
                  <a:srgbClr val="FF0000"/>
                </a:solidFill>
                <a:effectLst>
                  <a:outerShdw blurRad="38100" dist="38100" dir="2700000" algn="tl">
                    <a:srgbClr val="000000"/>
                  </a:outerShdw>
                </a:effectLst>
              </a:rPr>
              <a:t>, </a:t>
            </a:r>
            <a:r>
              <a:rPr lang="it-IT" sz="1200" b="1" i="1" dirty="0">
                <a:solidFill>
                  <a:srgbClr val="FF0000"/>
                </a:solidFill>
                <a:effectLst>
                  <a:outerShdw blurRad="38100" dist="38100" dir="2700000" algn="tl">
                    <a:srgbClr val="000000"/>
                  </a:outerShdw>
                </a:effectLst>
              </a:rPr>
              <a:t>Breviario di Psicologia Investigativa</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Giuffrè</a:t>
            </a:r>
            <a:r>
              <a:rPr lang="it-IT" sz="1200" b="1" dirty="0">
                <a:solidFill>
                  <a:srgbClr val="FF0000"/>
                </a:solidFill>
                <a:effectLst>
                  <a:outerShdw blurRad="38100" dist="38100" dir="2700000" algn="tl">
                    <a:srgbClr val="000000"/>
                  </a:outerShdw>
                </a:effectLst>
              </a:rPr>
              <a:t> Editore, Milano, 2008</a:t>
            </a:r>
            <a:r>
              <a:rPr lang="it-IT" dirty="0">
                <a:solidFill>
                  <a:srgbClr val="FF0000"/>
                </a:solidFill>
              </a:rPr>
              <a:t> </a:t>
            </a:r>
          </a:p>
        </p:txBody>
      </p:sp>
      <p:sp>
        <p:nvSpPr>
          <p:cNvPr id="56338" name="Text Box 18"/>
          <p:cNvSpPr txBox="1">
            <a:spLocks noChangeArrowheads="1"/>
          </p:cNvSpPr>
          <p:nvPr/>
        </p:nvSpPr>
        <p:spPr bwMode="auto">
          <a:xfrm>
            <a:off x="34925" y="-26988"/>
            <a:ext cx="8497888" cy="581026"/>
          </a:xfrm>
          <a:prstGeom prst="rect">
            <a:avLst/>
          </a:prstGeom>
          <a:noFill/>
          <a:ln w="9525">
            <a:noFill/>
            <a:miter lim="800000"/>
            <a:headEnd/>
            <a:tailEnd/>
          </a:ln>
          <a:effectLst/>
        </p:spPr>
        <p:txBody>
          <a:bodyPr>
            <a:spAutoFit/>
          </a:bodyPr>
          <a:lstStyle/>
          <a:p>
            <a:pPr>
              <a:spcBef>
                <a:spcPct val="50000"/>
              </a:spcBef>
              <a:defRPr/>
            </a:pPr>
            <a:r>
              <a:rPr lang="it-IT" sz="1600" b="1" i="1" dirty="0">
                <a:solidFill>
                  <a:srgbClr val="FF0000"/>
                </a:solidFill>
                <a:effectLst>
                  <a:outerShdw blurRad="38100" dist="38100" dir="2700000" algn="tl">
                    <a:srgbClr val="000000"/>
                  </a:outerShdw>
                </a:effectLst>
                <a:latin typeface="Times_it" charset="0"/>
              </a:rPr>
              <a:t>Rappresentazione dei fattori cognitivi e meta-cognitivi che possono influire sulle diverse fasi del processo testimoniale.*</a:t>
            </a:r>
            <a:endParaRPr lang="it-IT" sz="1600" b="1" i="1" dirty="0">
              <a:solidFill>
                <a:srgbClr val="FF00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298" name="Group 2"/>
          <p:cNvGraphicFramePr>
            <a:graphicFrameLocks noGrp="1"/>
          </p:cNvGraphicFramePr>
          <p:nvPr/>
        </p:nvGraphicFramePr>
        <p:xfrm>
          <a:off x="323850" y="830263"/>
          <a:ext cx="8497888" cy="5394960"/>
        </p:xfrm>
        <a:graphic>
          <a:graphicData uri="http://schemas.openxmlformats.org/drawingml/2006/table">
            <a:tbl>
              <a:tblPr/>
              <a:tblGrid>
                <a:gridCol w="2305050"/>
                <a:gridCol w="6192838"/>
              </a:tblGrid>
              <a:tr h="3032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1" u="none" strike="noStrike" cap="none" normalizeH="0" baseline="0" smtClean="0">
                          <a:ln>
                            <a:noFill/>
                          </a:ln>
                          <a:solidFill>
                            <a:srgbClr val="3333CC"/>
                          </a:solidFill>
                          <a:effectLst>
                            <a:outerShdw blurRad="38100" dist="38100" dir="2700000" algn="tl">
                              <a:srgbClr val="C0C0C0"/>
                            </a:outerShdw>
                          </a:effectLst>
                          <a:latin typeface="Arial" pitchFamily="34" charset="0"/>
                        </a:rPr>
                        <a:t>Fattori influenzanti </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1" u="none" strike="noStrike" cap="none" normalizeH="0" baseline="0" smtClean="0">
                          <a:ln>
                            <a:noFill/>
                          </a:ln>
                          <a:solidFill>
                            <a:srgbClr val="3333CC"/>
                          </a:solidFill>
                          <a:effectLst>
                            <a:outerShdw blurRad="38100" dist="38100" dir="2700000" algn="tl">
                              <a:srgbClr val="C0C0C0"/>
                            </a:outerShdw>
                          </a:effectLst>
                          <a:latin typeface="Arial" pitchFamily="34" charset="0"/>
                        </a:rPr>
                        <a:t>la testimonianza</a:t>
                      </a: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Effetti sull’accuratezza della testimonianza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13557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Processi costruttivi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Si riferiscono all’effetto della conoscenza precedente sulla codifica dell’informazione. La conoscenza precedente aumenta la quantita`</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di informazione ricordata, ma puo` avere un effetto distorsivo sull’informazione stessa. E` dimostrato, per esempio, che la percezione di una partita di calcio e` sistematicamente distorta in</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favore della squadra per cui si tifa.</a:t>
                      </a: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135413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Stress e stati emotivi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L’influenza dello stress sulla percezione e` stata inizialmente rilevato da Yerkes e Dodson gia` nel 1908. E` dato ormai acquisito che lo stress ed altri stati di stimolazione emotiva migliorano le performance percettive fino ad un punto critico dopo il quale la codificazione peggiora (Hilgard, Atkinson R.C., Atkinson R.L., 1975). Quando la stimolazione e` bassa, ad esempio appena</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svegli, alcuni messaggi sensoriali possono non essere percepiti, la performance ottimale coincide generalmente con livelli moderati di</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stress. Il punto di stimolazione ottimale varia a seconda della complessita` della codifica e dell’operazione sensoriale, piu` l’operazione e` complessa, piu` la qualita` della stessa verra` influenzata negativamente dall’azione dello stress.</a:t>
                      </a: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55312" name="Text Box 16"/>
          <p:cNvSpPr txBox="1">
            <a:spLocks noChangeArrowheads="1"/>
          </p:cNvSpPr>
          <p:nvPr/>
        </p:nvSpPr>
        <p:spPr bwMode="auto">
          <a:xfrm>
            <a:off x="8243888" y="6381750"/>
            <a:ext cx="900112" cy="8540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43</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55313" name="Text Box 17"/>
          <p:cNvSpPr txBox="1">
            <a:spLocks noChangeArrowheads="1"/>
          </p:cNvSpPr>
          <p:nvPr/>
        </p:nvSpPr>
        <p:spPr bwMode="auto">
          <a:xfrm>
            <a:off x="107950" y="6453188"/>
            <a:ext cx="8424863" cy="366712"/>
          </a:xfrm>
          <a:prstGeom prst="rect">
            <a:avLst/>
          </a:prstGeom>
          <a:noFill/>
          <a:ln w="9525">
            <a:noFill/>
            <a:miter lim="800000"/>
            <a:headEnd/>
            <a:tailEnd/>
          </a:ln>
          <a:effectLst/>
        </p:spPr>
        <p:txBody>
          <a:bodyPr>
            <a:spAutoFit/>
          </a:bodyPr>
          <a:lstStyle/>
          <a:p>
            <a:pPr>
              <a:spcBef>
                <a:spcPct val="50000"/>
              </a:spcBef>
              <a:defRPr/>
            </a:pPr>
            <a:r>
              <a:rPr lang="it-IT" sz="1200" b="1" dirty="0" err="1">
                <a:solidFill>
                  <a:schemeClr val="bg1"/>
                </a:solidFill>
                <a:effectLst>
                  <a:outerShdw blurRad="38100" dist="38100" dir="2700000" algn="tl">
                    <a:srgbClr val="000000"/>
                  </a:outerShdw>
                </a:effectLst>
              </a:rPr>
              <a:t>*</a:t>
            </a:r>
            <a:r>
              <a:rPr lang="it-IT" sz="1200" b="1" dirty="0" err="1">
                <a:solidFill>
                  <a:srgbClr val="FF0000"/>
                </a:solidFill>
                <a:effectLst>
                  <a:outerShdw blurRad="38100" dist="38100" dir="2700000" algn="tl">
                    <a:srgbClr val="000000"/>
                  </a:outerShdw>
                </a:effectLst>
              </a:rPr>
              <a:t>Guglielmo</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Gulotta</a:t>
            </a:r>
            <a:r>
              <a:rPr lang="it-IT" sz="1200" b="1" dirty="0">
                <a:solidFill>
                  <a:srgbClr val="FF0000"/>
                </a:solidFill>
                <a:effectLst>
                  <a:outerShdw blurRad="38100" dist="38100" dir="2700000" algn="tl">
                    <a:srgbClr val="000000"/>
                  </a:outerShdw>
                </a:effectLst>
              </a:rPr>
              <a:t>, </a:t>
            </a:r>
            <a:r>
              <a:rPr lang="it-IT" sz="1200" b="1" i="1" dirty="0">
                <a:solidFill>
                  <a:srgbClr val="FF0000"/>
                </a:solidFill>
                <a:effectLst>
                  <a:outerShdw blurRad="38100" dist="38100" dir="2700000" algn="tl">
                    <a:srgbClr val="000000"/>
                  </a:outerShdw>
                </a:effectLst>
              </a:rPr>
              <a:t>Breviario di Psicologia Investigativa</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Giuffrè</a:t>
            </a:r>
            <a:r>
              <a:rPr lang="it-IT" sz="1200" b="1" dirty="0">
                <a:solidFill>
                  <a:srgbClr val="FF0000"/>
                </a:solidFill>
                <a:effectLst>
                  <a:outerShdw blurRad="38100" dist="38100" dir="2700000" algn="tl">
                    <a:srgbClr val="000000"/>
                  </a:outerShdw>
                </a:effectLst>
              </a:rPr>
              <a:t> Editore, Milano, 2008</a:t>
            </a:r>
            <a:r>
              <a:rPr lang="it-IT" dirty="0">
                <a:solidFill>
                  <a:srgbClr val="FF0000"/>
                </a:solidFill>
              </a:rPr>
              <a:t> </a:t>
            </a:r>
          </a:p>
        </p:txBody>
      </p:sp>
      <p:sp>
        <p:nvSpPr>
          <p:cNvPr id="55314" name="Text Box 18"/>
          <p:cNvSpPr txBox="1">
            <a:spLocks noChangeArrowheads="1"/>
          </p:cNvSpPr>
          <p:nvPr/>
        </p:nvSpPr>
        <p:spPr bwMode="auto">
          <a:xfrm>
            <a:off x="34925" y="39688"/>
            <a:ext cx="8497888" cy="581025"/>
          </a:xfrm>
          <a:prstGeom prst="rect">
            <a:avLst/>
          </a:prstGeom>
          <a:noFill/>
          <a:ln w="9525">
            <a:noFill/>
            <a:miter lim="800000"/>
            <a:headEnd/>
            <a:tailEnd/>
          </a:ln>
          <a:effectLst/>
        </p:spPr>
        <p:txBody>
          <a:bodyPr>
            <a:spAutoFit/>
          </a:bodyPr>
          <a:lstStyle/>
          <a:p>
            <a:pPr>
              <a:spcBef>
                <a:spcPct val="50000"/>
              </a:spcBef>
              <a:defRPr/>
            </a:pPr>
            <a:r>
              <a:rPr lang="it-IT" sz="1600" b="1" i="1" dirty="0">
                <a:solidFill>
                  <a:srgbClr val="FF0000"/>
                </a:solidFill>
                <a:effectLst>
                  <a:outerShdw blurRad="38100" dist="38100" dir="2700000" algn="tl">
                    <a:srgbClr val="000000"/>
                  </a:outerShdw>
                </a:effectLst>
                <a:latin typeface="Times_it" charset="0"/>
              </a:rPr>
              <a:t>Rappresentazione dei fattori cognitivi e meta-cognitivi che possono influire sulle diverse fasi del processo testimoniale.*</a:t>
            </a:r>
            <a:endParaRPr lang="it-IT" sz="1600" b="1" i="1" dirty="0">
              <a:solidFill>
                <a:srgbClr val="FF00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Group 2"/>
          <p:cNvGraphicFramePr>
            <a:graphicFrameLocks noGrp="1"/>
          </p:cNvGraphicFramePr>
          <p:nvPr/>
        </p:nvGraphicFramePr>
        <p:xfrm>
          <a:off x="395288" y="614363"/>
          <a:ext cx="8496300" cy="5827776"/>
        </p:xfrm>
        <a:graphic>
          <a:graphicData uri="http://schemas.openxmlformats.org/drawingml/2006/table">
            <a:tbl>
              <a:tblPr/>
              <a:tblGrid>
                <a:gridCol w="2087562"/>
                <a:gridCol w="6408738"/>
              </a:tblGrid>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dirty="0" err="1" smtClean="0">
                          <a:ln>
                            <a:noFill/>
                          </a:ln>
                          <a:solidFill>
                            <a:schemeClr val="tx1"/>
                          </a:solidFill>
                          <a:effectLst>
                            <a:outerShdw blurRad="38100" dist="38100" dir="2700000" algn="tl">
                              <a:srgbClr val="C0C0C0"/>
                            </a:outerShdw>
                          </a:effectLst>
                          <a:latin typeface="Arial" pitchFamily="34" charset="0"/>
                        </a:rPr>
                        <a:t>Distintività</a:t>
                      </a:r>
                      <a:r>
                        <a:rPr kumimoji="0" lang="it-IT"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 dell’evento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La distintivita` o salienza dell’evento target influisce positivamente sulla quantita` e accuratezza dell’informazione riportata: i soggetti tendono a ricordare piu`  informazioni e piu` accuratamente</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quando attribuiscono un’importanza personale all’evento target.</a:t>
                      </a: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6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Attenzione allocata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Aumentare il carico attenzionale di una scena aumentando, per esempio, il numero degli agenti, riduce la quantita` di memoria e diminuisce l’accuratezza.</a:t>
                      </a: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Intenzionalità della memorizzazione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Si riferisce alla differenza tra il soggetto che codifica uno stimolo sapendo di doverlo poi rievocare (codifica intenzionale) e il soggetto che che non sa di dover poi sostenere un test di memoria (codifica accidentale).</a:t>
                      </a:r>
                    </a:p>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Diversi studi hanno dimostrato che la quantita` di memoria e` migliore quando la codifica e` intenzionale. La codifica accidentale ha effetti negativi in particolare rispetto alla localizzazione spaziale e alla combinazione di caratteristiche quali la forma e il colore. In presenza di piu` oggetti di colore e forma diversi, il testimone puo` per esempio, ricordare correttamente di aver visto un oggetto di colore rosso, ma attribuire il colore all’oggetto sbagliato.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Profondità di elaborazione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Times_rm" charset="0"/>
                        </a:rPr>
                        <a:t>Il testimone che ha avuto occasione di elaborare semanticamente cio` che ha visto ricordera` piu` informazioni, ma avra` difficolta` a distinguere tra informazioni osservate e informazione generate/attivate da processi connessi all’interpretazione dell’evento.</a:t>
                      </a: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54291" name="Text Box 19"/>
          <p:cNvSpPr txBox="1">
            <a:spLocks noChangeArrowheads="1"/>
          </p:cNvSpPr>
          <p:nvPr/>
        </p:nvSpPr>
        <p:spPr bwMode="auto">
          <a:xfrm>
            <a:off x="8243888" y="6381750"/>
            <a:ext cx="900112" cy="8540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42</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54292" name="Text Box 20"/>
          <p:cNvSpPr txBox="1">
            <a:spLocks noChangeArrowheads="1"/>
          </p:cNvSpPr>
          <p:nvPr/>
        </p:nvSpPr>
        <p:spPr bwMode="auto">
          <a:xfrm>
            <a:off x="107950" y="6453188"/>
            <a:ext cx="8424863" cy="366712"/>
          </a:xfrm>
          <a:prstGeom prst="rect">
            <a:avLst/>
          </a:prstGeom>
          <a:noFill/>
          <a:ln w="9525">
            <a:noFill/>
            <a:miter lim="800000"/>
            <a:headEnd/>
            <a:tailEnd/>
          </a:ln>
          <a:effectLst/>
        </p:spPr>
        <p:txBody>
          <a:bodyPr>
            <a:spAutoFit/>
          </a:bodyPr>
          <a:lstStyle/>
          <a:p>
            <a:pPr>
              <a:spcBef>
                <a:spcPct val="50000"/>
              </a:spcBef>
              <a:defRPr/>
            </a:pPr>
            <a:r>
              <a:rPr lang="it-IT" sz="1200" b="1" dirty="0" err="1">
                <a:solidFill>
                  <a:schemeClr val="bg1"/>
                </a:solidFill>
                <a:effectLst>
                  <a:outerShdw blurRad="38100" dist="38100" dir="2700000" algn="tl">
                    <a:srgbClr val="000000"/>
                  </a:outerShdw>
                </a:effectLst>
              </a:rPr>
              <a:t>*</a:t>
            </a:r>
            <a:r>
              <a:rPr lang="it-IT" sz="1200" b="1" dirty="0" err="1">
                <a:solidFill>
                  <a:srgbClr val="FF0000"/>
                </a:solidFill>
                <a:effectLst>
                  <a:outerShdw blurRad="38100" dist="38100" dir="2700000" algn="tl">
                    <a:srgbClr val="000000"/>
                  </a:outerShdw>
                </a:effectLst>
              </a:rPr>
              <a:t>Guglielmo</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Gulotta</a:t>
            </a:r>
            <a:r>
              <a:rPr lang="it-IT" sz="1200" b="1" dirty="0">
                <a:solidFill>
                  <a:srgbClr val="FF0000"/>
                </a:solidFill>
                <a:effectLst>
                  <a:outerShdw blurRad="38100" dist="38100" dir="2700000" algn="tl">
                    <a:srgbClr val="000000"/>
                  </a:outerShdw>
                </a:effectLst>
              </a:rPr>
              <a:t>, </a:t>
            </a:r>
            <a:r>
              <a:rPr lang="it-IT" sz="1200" b="1" i="1" dirty="0">
                <a:solidFill>
                  <a:srgbClr val="FF0000"/>
                </a:solidFill>
                <a:effectLst>
                  <a:outerShdw blurRad="38100" dist="38100" dir="2700000" algn="tl">
                    <a:srgbClr val="000000"/>
                  </a:outerShdw>
                </a:effectLst>
              </a:rPr>
              <a:t>Breviario di Psicologia Investigativa</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Giuffrè</a:t>
            </a:r>
            <a:r>
              <a:rPr lang="it-IT" sz="1200" b="1" dirty="0">
                <a:solidFill>
                  <a:srgbClr val="FF0000"/>
                </a:solidFill>
                <a:effectLst>
                  <a:outerShdw blurRad="38100" dist="38100" dir="2700000" algn="tl">
                    <a:srgbClr val="000000"/>
                  </a:outerShdw>
                </a:effectLst>
              </a:rPr>
              <a:t> Editore, Milano, 2008</a:t>
            </a:r>
            <a:r>
              <a:rPr lang="it-IT" dirty="0">
                <a:solidFill>
                  <a:srgbClr val="FF0000"/>
                </a:solidFill>
              </a:rPr>
              <a:t> </a:t>
            </a:r>
          </a:p>
        </p:txBody>
      </p:sp>
      <p:sp>
        <p:nvSpPr>
          <p:cNvPr id="54293" name="Text Box 21"/>
          <p:cNvSpPr txBox="1">
            <a:spLocks noChangeArrowheads="1"/>
          </p:cNvSpPr>
          <p:nvPr/>
        </p:nvSpPr>
        <p:spPr bwMode="auto">
          <a:xfrm>
            <a:off x="34925" y="-26988"/>
            <a:ext cx="8497888" cy="581026"/>
          </a:xfrm>
          <a:prstGeom prst="rect">
            <a:avLst/>
          </a:prstGeom>
          <a:noFill/>
          <a:ln w="9525">
            <a:noFill/>
            <a:miter lim="800000"/>
            <a:headEnd/>
            <a:tailEnd/>
          </a:ln>
          <a:effectLst/>
        </p:spPr>
        <p:txBody>
          <a:bodyPr>
            <a:spAutoFit/>
          </a:bodyPr>
          <a:lstStyle/>
          <a:p>
            <a:pPr>
              <a:spcBef>
                <a:spcPct val="50000"/>
              </a:spcBef>
              <a:defRPr/>
            </a:pPr>
            <a:r>
              <a:rPr lang="it-IT" sz="1600" b="1" i="1" dirty="0">
                <a:solidFill>
                  <a:srgbClr val="FF0000"/>
                </a:solidFill>
                <a:effectLst>
                  <a:outerShdw blurRad="38100" dist="38100" dir="2700000" algn="tl">
                    <a:srgbClr val="000000"/>
                  </a:outerShdw>
                </a:effectLst>
                <a:latin typeface="Times_it" charset="0"/>
              </a:rPr>
              <a:t>Rappresentazione dei fattori cognitivi e meta-cognitivi che possono influire sulle diverse fasi del processo testimoniale.*</a:t>
            </a:r>
            <a:endParaRPr lang="it-IT" sz="1600" b="1" i="1" dirty="0">
              <a:solidFill>
                <a:srgbClr val="FF00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250" name="Group 2"/>
          <p:cNvGraphicFramePr>
            <a:graphicFrameLocks noGrp="1"/>
          </p:cNvGraphicFramePr>
          <p:nvPr/>
        </p:nvGraphicFramePr>
        <p:xfrm>
          <a:off x="204788" y="1039813"/>
          <a:ext cx="8759825" cy="5334000"/>
        </p:xfrm>
        <a:graphic>
          <a:graphicData uri="http://schemas.openxmlformats.org/drawingml/2006/table">
            <a:tbl>
              <a:tblPr/>
              <a:tblGrid>
                <a:gridCol w="4379912"/>
                <a:gridCol w="4379913"/>
              </a:tblGrid>
              <a:tr h="2159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1" u="none" strike="noStrike" cap="none" normalizeH="0" baseline="0" dirty="0" smtClean="0">
                          <a:ln>
                            <a:noFill/>
                          </a:ln>
                          <a:solidFill>
                            <a:srgbClr val="3333FF"/>
                          </a:solidFill>
                          <a:effectLst>
                            <a:outerShdw blurRad="38100" dist="38100" dir="2700000" algn="tl">
                              <a:srgbClr val="C0C0C0"/>
                            </a:outerShdw>
                          </a:effectLst>
                          <a:latin typeface="Arial" pitchFamily="34" charset="0"/>
                        </a:rPr>
                        <a:t>Fattori influenzanti la testimonianza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Fattori sull’accuratezza della testimonianza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0975">
                <a:tc gridSpan="2">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rPr>
                        <a:t>Fattori che influiscono sulla codifica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r>
              <a:tr h="6572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1" u="none" strike="noStrike" cap="none" normalizeH="0" baseline="0" smtClean="0">
                          <a:ln>
                            <a:noFill/>
                          </a:ln>
                          <a:solidFill>
                            <a:schemeClr val="tx1"/>
                          </a:solidFill>
                          <a:effectLst>
                            <a:outerShdw blurRad="38100" dist="38100" dir="2700000" algn="tl">
                              <a:srgbClr val="C0C0C0"/>
                            </a:outerShdw>
                          </a:effectLst>
                          <a:latin typeface="Arial" pitchFamily="34" charset="0"/>
                        </a:rPr>
                        <a:t>Durata dell’esposizione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rPr>
                        <a:t>La testimonianza tende ad essere tanto piu` accurata quanto piu` l’esposizione e` prolungata. Il  prolungarsi dell’esposizione influisce positivamente anche sulla quantita` di informazioni riportate.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097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1" u="none" strike="noStrike" cap="none" normalizeH="0" baseline="0" smtClean="0">
                          <a:ln>
                            <a:noFill/>
                          </a:ln>
                          <a:solidFill>
                            <a:srgbClr val="3333FF"/>
                          </a:solidFill>
                          <a:effectLst>
                            <a:outerShdw blurRad="38100" dist="38100" dir="2700000" algn="tl">
                              <a:srgbClr val="C0C0C0"/>
                            </a:outerShdw>
                          </a:effectLst>
                          <a:latin typeface="Arial" pitchFamily="34" charset="0"/>
                        </a:rPr>
                        <a:t>Fattori influenzanti la testimonianza</a:t>
                      </a:r>
                      <a:endParaRPr kumimoji="0" lang="it-IT" sz="2800" b="0" i="0" u="none" strike="noStrike" cap="none" normalizeH="0" baseline="0" smtClean="0">
                        <a:ln>
                          <a:noFill/>
                        </a:ln>
                        <a:solidFill>
                          <a:srgbClr val="3333FF"/>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Effetti sull’accuratezza della testimonianza</a:t>
                      </a:r>
                      <a:endParaRPr kumimoji="0" lang="it-IT" sz="28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89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dirty="0" smtClean="0">
                          <a:ln>
                            <a:noFill/>
                          </a:ln>
                          <a:solidFill>
                            <a:schemeClr val="tx1"/>
                          </a:solidFill>
                          <a:effectLst/>
                          <a:latin typeface="Arial" pitchFamily="34" charset="0"/>
                        </a:rPr>
                        <a:t>Qualità percettiva dell’evento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chemeClr val="tx1"/>
                          </a:solidFill>
                          <a:effectLst/>
                          <a:latin typeface="Times_rm" charset="0"/>
                        </a:rPr>
                        <a:t>Accuratezza e quantita` aumentano all’aumentare della qualita` percettiva dell’informazione codificata. Studi empirici dimostrano, per esempio, che la testimonianza perde la propria accuratezza quando le condizioni di illuminazione sono insufficienti (Busey e Loftus, 2007). In visione notturna, si ritiene che una persona non possa essere riconosciuta con certezza quando si trova a piu` di 10-11 metri di distanza. In condizioni di illuminazione ottimali, questa distanza aumenta fino a 40-50 metri.</a:t>
                      </a:r>
                      <a:endParaRPr kumimoji="0" lang="it-IT" sz="16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53270" name="Text Box 22"/>
          <p:cNvSpPr txBox="1">
            <a:spLocks noChangeArrowheads="1"/>
          </p:cNvSpPr>
          <p:nvPr/>
        </p:nvSpPr>
        <p:spPr bwMode="auto">
          <a:xfrm>
            <a:off x="250825" y="188913"/>
            <a:ext cx="8497888" cy="581025"/>
          </a:xfrm>
          <a:prstGeom prst="rect">
            <a:avLst/>
          </a:prstGeom>
          <a:noFill/>
          <a:ln w="9525">
            <a:noFill/>
            <a:miter lim="800000"/>
            <a:headEnd/>
            <a:tailEnd/>
          </a:ln>
          <a:effectLst/>
        </p:spPr>
        <p:txBody>
          <a:bodyPr>
            <a:spAutoFit/>
          </a:bodyPr>
          <a:lstStyle/>
          <a:p>
            <a:pPr>
              <a:spcBef>
                <a:spcPct val="50000"/>
              </a:spcBef>
              <a:defRPr/>
            </a:pPr>
            <a:r>
              <a:rPr lang="it-IT" sz="1600" b="1" i="1" dirty="0">
                <a:solidFill>
                  <a:srgbClr val="FF0000"/>
                </a:solidFill>
                <a:effectLst>
                  <a:outerShdw blurRad="38100" dist="38100" dir="2700000" algn="tl">
                    <a:srgbClr val="000000"/>
                  </a:outerShdw>
                </a:effectLst>
                <a:latin typeface="Times_it" charset="0"/>
              </a:rPr>
              <a:t>Rappresentazione dei fattori cognitivi e meta-cognitivi che possono influire sulle diverse fasi del processo testimoniale</a:t>
            </a:r>
            <a:r>
              <a:rPr lang="it-IT" sz="1600" b="1" i="1" dirty="0">
                <a:solidFill>
                  <a:schemeClr val="bg1"/>
                </a:solidFill>
                <a:effectLst>
                  <a:outerShdw blurRad="38100" dist="38100" dir="2700000" algn="tl">
                    <a:srgbClr val="000000"/>
                  </a:outerShdw>
                </a:effectLst>
                <a:latin typeface="Times_it" charset="0"/>
              </a:rPr>
              <a:t>.*</a:t>
            </a:r>
            <a:endParaRPr lang="it-IT" sz="1600" b="1" i="1" dirty="0">
              <a:solidFill>
                <a:schemeClr val="bg1"/>
              </a:solidFill>
              <a:effectLst>
                <a:outerShdw blurRad="38100" dist="38100" dir="2700000" algn="tl">
                  <a:srgbClr val="000000"/>
                </a:outerShdw>
              </a:effectLst>
            </a:endParaRPr>
          </a:p>
        </p:txBody>
      </p:sp>
      <p:sp>
        <p:nvSpPr>
          <p:cNvPr id="53271" name="Text Box 23"/>
          <p:cNvSpPr txBox="1">
            <a:spLocks noChangeArrowheads="1"/>
          </p:cNvSpPr>
          <p:nvPr/>
        </p:nvSpPr>
        <p:spPr bwMode="auto">
          <a:xfrm>
            <a:off x="8243888" y="6381750"/>
            <a:ext cx="900112" cy="8540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41</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53272" name="Text Box 24"/>
          <p:cNvSpPr txBox="1">
            <a:spLocks noChangeArrowheads="1"/>
          </p:cNvSpPr>
          <p:nvPr/>
        </p:nvSpPr>
        <p:spPr bwMode="auto">
          <a:xfrm>
            <a:off x="107950" y="6453188"/>
            <a:ext cx="8424863" cy="366712"/>
          </a:xfrm>
          <a:prstGeom prst="rect">
            <a:avLst/>
          </a:prstGeom>
          <a:noFill/>
          <a:ln w="9525">
            <a:noFill/>
            <a:miter lim="800000"/>
            <a:headEnd/>
            <a:tailEnd/>
          </a:ln>
          <a:effectLst/>
        </p:spPr>
        <p:txBody>
          <a:bodyPr>
            <a:spAutoFit/>
          </a:bodyPr>
          <a:lstStyle/>
          <a:p>
            <a:pPr>
              <a:spcBef>
                <a:spcPct val="50000"/>
              </a:spcBef>
              <a:defRPr/>
            </a:pPr>
            <a:r>
              <a:rPr lang="it-IT" sz="1200" b="1" dirty="0" err="1">
                <a:solidFill>
                  <a:schemeClr val="bg1"/>
                </a:solidFill>
                <a:effectLst>
                  <a:outerShdw blurRad="38100" dist="38100" dir="2700000" algn="tl">
                    <a:srgbClr val="000000"/>
                  </a:outerShdw>
                </a:effectLst>
              </a:rPr>
              <a:t>*</a:t>
            </a:r>
            <a:r>
              <a:rPr lang="it-IT" sz="1200" b="1" dirty="0" err="1">
                <a:solidFill>
                  <a:srgbClr val="FF0000"/>
                </a:solidFill>
                <a:effectLst>
                  <a:outerShdw blurRad="38100" dist="38100" dir="2700000" algn="tl">
                    <a:srgbClr val="000000"/>
                  </a:outerShdw>
                </a:effectLst>
              </a:rPr>
              <a:t>Guglielmo</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Gulotta</a:t>
            </a:r>
            <a:r>
              <a:rPr lang="it-IT" sz="1200" b="1" dirty="0">
                <a:solidFill>
                  <a:srgbClr val="FF0000"/>
                </a:solidFill>
                <a:effectLst>
                  <a:outerShdw blurRad="38100" dist="38100" dir="2700000" algn="tl">
                    <a:srgbClr val="000000"/>
                  </a:outerShdw>
                </a:effectLst>
              </a:rPr>
              <a:t>, </a:t>
            </a:r>
            <a:r>
              <a:rPr lang="it-IT" sz="1200" b="1" i="1" dirty="0">
                <a:solidFill>
                  <a:srgbClr val="FF0000"/>
                </a:solidFill>
                <a:effectLst>
                  <a:outerShdw blurRad="38100" dist="38100" dir="2700000" algn="tl">
                    <a:srgbClr val="000000"/>
                  </a:outerShdw>
                </a:effectLst>
              </a:rPr>
              <a:t>Breviario di Psicologia Investigativa</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Giuffrè</a:t>
            </a:r>
            <a:r>
              <a:rPr lang="it-IT" sz="1200" b="1" dirty="0">
                <a:solidFill>
                  <a:srgbClr val="FF0000"/>
                </a:solidFill>
                <a:effectLst>
                  <a:outerShdw blurRad="38100" dist="38100" dir="2700000" algn="tl">
                    <a:srgbClr val="000000"/>
                  </a:outerShdw>
                </a:effectLst>
              </a:rPr>
              <a:t> Editore, Milano, 2008</a:t>
            </a:r>
            <a:r>
              <a:rPr lang="it-IT" dirty="0">
                <a:solidFill>
                  <a:srgbClr val="FF0000"/>
                </a:solidFill>
              </a:rPr>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466" name="Group 2"/>
          <p:cNvGraphicFramePr>
            <a:graphicFrameLocks noGrp="1"/>
          </p:cNvGraphicFramePr>
          <p:nvPr/>
        </p:nvGraphicFramePr>
        <p:xfrm>
          <a:off x="179388" y="476250"/>
          <a:ext cx="8785225" cy="5293551"/>
        </p:xfrm>
        <a:graphic>
          <a:graphicData uri="http://schemas.openxmlformats.org/drawingml/2006/table">
            <a:tbl>
              <a:tblPr/>
              <a:tblGrid>
                <a:gridCol w="4176712"/>
                <a:gridCol w="2303463"/>
                <a:gridCol w="2305050"/>
              </a:tblGrid>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Segnali </a:t>
                      </a:r>
                      <a:r>
                        <a:rPr kumimoji="0" lang="it-IT" sz="1600" b="1" i="1" u="none" strike="noStrike" cap="none" normalizeH="0" baseline="0" smtClean="0">
                          <a:ln>
                            <a:noFill/>
                          </a:ln>
                          <a:solidFill>
                            <a:schemeClr val="tx1"/>
                          </a:solidFill>
                          <a:effectLst>
                            <a:outerShdw blurRad="38100" dist="38100" dir="2700000" algn="tl">
                              <a:srgbClr val="C0C0C0"/>
                            </a:outerShdw>
                          </a:effectLst>
                          <a:latin typeface="Times_bi" charset="0"/>
                        </a:rPr>
                        <a:t>RITENUTI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INDICI DI MENZOGNA</a:t>
                      </a: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Segnali </a:t>
                      </a:r>
                      <a:r>
                        <a:rPr kumimoji="0" lang="it-IT" sz="1600" b="1" i="1" u="none" strike="noStrike" cap="none" normalizeH="0" baseline="0" smtClean="0">
                          <a:ln>
                            <a:noFill/>
                          </a:ln>
                          <a:solidFill>
                            <a:schemeClr val="tx1"/>
                          </a:solidFill>
                          <a:effectLst>
                            <a:outerShdw blurRad="38100" dist="38100" dir="2700000" algn="tl">
                              <a:srgbClr val="C0C0C0"/>
                            </a:outerShdw>
                          </a:effectLst>
                          <a:latin typeface="Times_bi" charset="0"/>
                        </a:rPr>
                        <a:t>REALMENTE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INDICI DI MENZOGNA</a:t>
                      </a: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1" u="none" strike="noStrike" cap="none" normalizeH="0" baseline="0" smtClean="0">
                          <a:ln>
                            <a:noFill/>
                          </a:ln>
                          <a:solidFill>
                            <a:schemeClr val="tx1"/>
                          </a:solidFill>
                          <a:effectLst>
                            <a:outerShdw blurRad="38100" dist="38100" dir="2700000" algn="tl">
                              <a:srgbClr val="C0C0C0"/>
                            </a:outerShdw>
                          </a:effectLst>
                          <a:latin typeface="Times_it" charset="0"/>
                        </a:rPr>
                        <a:t>Comportamenti non Verbali: </a:t>
                      </a: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(VISIVI)</a:t>
                      </a: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6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rPr>
                        <a:t>Sguardo verso l’interlocutore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rPr>
                        <a:t>Sorrisi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rPr>
                        <a:t>Gesti di adattamento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rPr>
                        <a:t>Toccamenti labbra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rPr>
                        <a:t>Toccamenti colletto (eterosessuali)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rPr>
                        <a:t>Toccamenti dita (donne/omosessuali)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rPr>
                        <a:t>Sudorazione mani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rPr>
                        <a:t>Stato di agitazione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rPr>
                        <a:t>Movimenti mani/dita**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rPr>
                        <a:t>Se il soggetto e` nervoso per la paura di essere scoperto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rPr>
                        <a:t>Se il soggetto deve compiere uno sforzo cognitivo per mantenere la coerenza delle risposte.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rPr>
                        <a:t>Movimenti piedi/gambe**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62484" name="Text Box 20"/>
          <p:cNvSpPr txBox="1">
            <a:spLocks noChangeArrowheads="1"/>
          </p:cNvSpPr>
          <p:nvPr/>
        </p:nvSpPr>
        <p:spPr bwMode="auto">
          <a:xfrm>
            <a:off x="107950" y="115888"/>
            <a:ext cx="6551613" cy="366712"/>
          </a:xfrm>
          <a:prstGeom prst="rect">
            <a:avLst/>
          </a:prstGeom>
          <a:noFill/>
          <a:ln w="9525">
            <a:noFill/>
            <a:miter lim="800000"/>
            <a:headEnd/>
            <a:tailEnd/>
          </a:ln>
          <a:effectLst/>
        </p:spPr>
        <p:txBody>
          <a:bodyPr>
            <a:spAutoFit/>
          </a:bodyPr>
          <a:lstStyle/>
          <a:p>
            <a:pPr>
              <a:spcBef>
                <a:spcPct val="50000"/>
              </a:spcBef>
              <a:defRPr/>
            </a:pPr>
            <a:r>
              <a:rPr lang="it-IT" b="1" i="1" dirty="0">
                <a:solidFill>
                  <a:srgbClr val="FF0000"/>
                </a:solidFill>
                <a:effectLst>
                  <a:outerShdw blurRad="38100" dist="38100" dir="2700000" algn="tl">
                    <a:srgbClr val="000000"/>
                  </a:outerShdw>
                </a:effectLst>
              </a:rPr>
              <a:t>I sintomi della </a:t>
            </a:r>
            <a:r>
              <a:rPr lang="it-IT" b="1" i="1" dirty="0" err="1">
                <a:solidFill>
                  <a:srgbClr val="FF0000"/>
                </a:solidFill>
                <a:effectLst>
                  <a:outerShdw blurRad="38100" dist="38100" dir="2700000" algn="tl">
                    <a:srgbClr val="000000"/>
                  </a:outerShdw>
                </a:effectLst>
              </a:rPr>
              <a:t>menzogna</a:t>
            </a:r>
            <a:r>
              <a:rPr lang="it-IT" b="1" i="1" dirty="0" err="1">
                <a:solidFill>
                  <a:schemeClr val="bg1"/>
                </a:solidFill>
                <a:effectLst>
                  <a:outerShdw blurRad="38100" dist="38100" dir="2700000" algn="tl">
                    <a:srgbClr val="000000"/>
                  </a:outerShdw>
                </a:effectLst>
              </a:rPr>
              <a:t>*</a:t>
            </a:r>
            <a:endParaRPr lang="it-IT" b="1" i="1" dirty="0">
              <a:solidFill>
                <a:schemeClr val="bg1"/>
              </a:solidFill>
              <a:effectLst>
                <a:outerShdw blurRad="38100" dist="38100" dir="2700000" algn="tl">
                  <a:srgbClr val="000000"/>
                </a:outerShdw>
              </a:effectLst>
            </a:endParaRPr>
          </a:p>
        </p:txBody>
      </p:sp>
      <p:sp>
        <p:nvSpPr>
          <p:cNvPr id="62485" name="Text Box 21"/>
          <p:cNvSpPr txBox="1">
            <a:spLocks noChangeArrowheads="1"/>
          </p:cNvSpPr>
          <p:nvPr/>
        </p:nvSpPr>
        <p:spPr bwMode="auto">
          <a:xfrm>
            <a:off x="34925" y="5949950"/>
            <a:ext cx="9109075" cy="466725"/>
          </a:xfrm>
          <a:prstGeom prst="rect">
            <a:avLst/>
          </a:prstGeom>
          <a:solidFill>
            <a:schemeClr val="bg1"/>
          </a:solidFill>
          <a:ln w="9525">
            <a:solidFill>
              <a:schemeClr val="tx1"/>
            </a:solidFill>
            <a:miter lim="800000"/>
            <a:headEnd/>
            <a:tailEnd/>
          </a:ln>
          <a:effectLst/>
        </p:spPr>
        <p:txBody>
          <a:bodyPr>
            <a:spAutoFit/>
          </a:bodyPr>
          <a:lstStyle/>
          <a:p>
            <a:pPr algn="just">
              <a:spcBef>
                <a:spcPct val="50000"/>
              </a:spcBef>
              <a:defRPr/>
            </a:pPr>
            <a:r>
              <a:rPr lang="it-IT" sz="1200" b="1">
                <a:effectLst>
                  <a:outerShdw blurRad="38100" dist="38100" dir="2700000" algn="tl">
                    <a:srgbClr val="C0C0C0"/>
                  </a:outerShdw>
                </a:effectLst>
              </a:rPr>
              <a:t>Legenda:</a:t>
            </a:r>
            <a:r>
              <a:rPr lang="it-IT" sz="1200">
                <a:effectLst>
                  <a:outerShdw blurRad="38100" dist="38100" dir="2700000" algn="tl">
                    <a:srgbClr val="C0C0C0"/>
                  </a:outerShdw>
                </a:effectLst>
              </a:rPr>
              <a:t> </a:t>
            </a:r>
            <a:r>
              <a:rPr lang="it-IT" sz="1200">
                <a:effectLst>
                  <a:outerShdw blurRad="38100" dist="38100" dir="2700000" algn="tl">
                    <a:srgbClr val="C0C0C0"/>
                  </a:outerShdw>
                </a:effectLst>
                <a:latin typeface="Times_it" charset="0"/>
                <a:cs typeface="Times New Roman" pitchFamily="18" charset="0"/>
              </a:rPr>
              <a:t>↑</a:t>
            </a:r>
            <a:r>
              <a:rPr lang="it-IT" sz="1200">
                <a:effectLst>
                  <a:outerShdw blurRad="38100" dist="38100" dir="2700000" algn="tl">
                    <a:srgbClr val="C0C0C0"/>
                  </a:outerShdw>
                </a:effectLst>
              </a:rPr>
              <a:t>:aumento; </a:t>
            </a:r>
            <a:r>
              <a:rPr lang="it-IT" sz="1200">
                <a:effectLst>
                  <a:outerShdw blurRad="38100" dist="38100" dir="2700000" algn="tl">
                    <a:srgbClr val="C0C0C0"/>
                  </a:outerShdw>
                </a:effectLst>
                <a:latin typeface="Times_it" charset="0"/>
                <a:cs typeface="Times New Roman" pitchFamily="18" charset="0"/>
              </a:rPr>
              <a:t>↓</a:t>
            </a:r>
            <a:r>
              <a:rPr lang="it-IT" sz="1200">
                <a:effectLst>
                  <a:outerShdw blurRad="38100" dist="38100" dir="2700000" algn="tl">
                    <a:srgbClr val="C0C0C0"/>
                  </a:outerShdw>
                </a:effectLst>
              </a:rPr>
              <a:t>:diminuzione; </a:t>
            </a:r>
            <a:r>
              <a:rPr lang="it-IT" sz="1200">
                <a:effectLst>
                  <a:outerShdw blurRad="38100" dist="38100" dir="2700000" algn="tl">
                    <a:srgbClr val="C0C0C0"/>
                  </a:outerShdw>
                </a:effectLst>
                <a:cs typeface="Times New Roman" pitchFamily="18" charset="0"/>
              </a:rPr>
              <a:t>●: </a:t>
            </a:r>
            <a:r>
              <a:rPr lang="it-IT" sz="1200">
                <a:effectLst>
                  <a:outerShdw blurRad="38100" dist="38100" dir="2700000" algn="tl">
                    <a:srgbClr val="C0C0C0"/>
                  </a:outerShdw>
                </a:effectLst>
              </a:rPr>
              <a:t>presenza; ○:assenza; **</a:t>
            </a:r>
            <a:r>
              <a:rPr lang="it-IT" sz="1200" i="1">
                <a:effectLst>
                  <a:outerShdw blurRad="38100" dist="38100" dir="2700000" algn="tl">
                    <a:srgbClr val="C0C0C0"/>
                  </a:outerShdw>
                </a:effectLst>
              </a:rPr>
              <a:t>risultati controversi</a:t>
            </a:r>
            <a:r>
              <a:rPr lang="it-IT" sz="1200">
                <a:effectLst>
                  <a:outerShdw blurRad="38100" dist="38100" dir="2700000" algn="tl">
                    <a:srgbClr val="C0C0C0"/>
                  </a:outerShdw>
                </a:effectLst>
              </a:rPr>
              <a:t>: il parametro varia a seconda della situazione             in cui si trova il soggetto</a:t>
            </a:r>
          </a:p>
        </p:txBody>
      </p:sp>
      <p:sp>
        <p:nvSpPr>
          <p:cNvPr id="62486" name="Text Box 22"/>
          <p:cNvSpPr txBox="1">
            <a:spLocks noChangeArrowheads="1"/>
          </p:cNvSpPr>
          <p:nvPr/>
        </p:nvSpPr>
        <p:spPr bwMode="auto">
          <a:xfrm>
            <a:off x="8243888" y="44450"/>
            <a:ext cx="900112" cy="8540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50</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62487" name="Text Box 23"/>
          <p:cNvSpPr txBox="1">
            <a:spLocks noChangeArrowheads="1"/>
          </p:cNvSpPr>
          <p:nvPr/>
        </p:nvSpPr>
        <p:spPr bwMode="auto">
          <a:xfrm>
            <a:off x="107950" y="6453188"/>
            <a:ext cx="8424863" cy="366712"/>
          </a:xfrm>
          <a:prstGeom prst="rect">
            <a:avLst/>
          </a:prstGeom>
          <a:noFill/>
          <a:ln w="9525">
            <a:noFill/>
            <a:miter lim="800000"/>
            <a:headEnd/>
            <a:tailEnd/>
          </a:ln>
          <a:effectLst/>
        </p:spPr>
        <p:txBody>
          <a:bodyPr>
            <a:spAutoFit/>
          </a:bodyPr>
          <a:lstStyle/>
          <a:p>
            <a:pPr>
              <a:spcBef>
                <a:spcPct val="50000"/>
              </a:spcBef>
              <a:defRPr/>
            </a:pPr>
            <a:r>
              <a:rPr lang="it-IT" sz="1200" b="1">
                <a:solidFill>
                  <a:schemeClr val="bg1"/>
                </a:solidFill>
                <a:effectLst>
                  <a:outerShdw blurRad="38100" dist="38100" dir="2700000" algn="tl">
                    <a:srgbClr val="000000"/>
                  </a:outerShdw>
                </a:effectLst>
              </a:rPr>
              <a:t>*Guglielmo Gulotta, </a:t>
            </a:r>
            <a:r>
              <a:rPr lang="it-IT" sz="1200" b="1" i="1">
                <a:solidFill>
                  <a:schemeClr val="bg1"/>
                </a:solidFill>
                <a:effectLst>
                  <a:outerShdw blurRad="38100" dist="38100" dir="2700000" algn="tl">
                    <a:srgbClr val="000000"/>
                  </a:outerShdw>
                </a:effectLst>
              </a:rPr>
              <a:t>Breviario di Psicologia Investigativa</a:t>
            </a:r>
            <a:r>
              <a:rPr lang="it-IT" sz="1200" b="1">
                <a:solidFill>
                  <a:schemeClr val="bg1"/>
                </a:solidFill>
                <a:effectLst>
                  <a:outerShdw blurRad="38100" dist="38100" dir="2700000" algn="tl">
                    <a:srgbClr val="000000"/>
                  </a:outerShdw>
                </a:effectLst>
              </a:rPr>
              <a:t>, Giuffrè Editore, Milano, 2008</a:t>
            </a:r>
            <a:r>
              <a:rPr lang="it-IT"/>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490" name="Group 2"/>
          <p:cNvGraphicFramePr>
            <a:graphicFrameLocks noGrp="1"/>
          </p:cNvGraphicFramePr>
          <p:nvPr/>
        </p:nvGraphicFramePr>
        <p:xfrm>
          <a:off x="179388" y="771525"/>
          <a:ext cx="8785225" cy="4878324"/>
        </p:xfrm>
        <a:graphic>
          <a:graphicData uri="http://schemas.openxmlformats.org/drawingml/2006/table">
            <a:tbl>
              <a:tblPr/>
              <a:tblGrid>
                <a:gridCol w="4176712"/>
                <a:gridCol w="2303463"/>
                <a:gridCol w="2305050"/>
              </a:tblGrid>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Segnali </a:t>
                      </a:r>
                      <a:r>
                        <a:rPr kumimoji="0" lang="it-IT" sz="1600" b="1" i="1" u="none" strike="noStrike" cap="none" normalizeH="0" baseline="0" smtClean="0">
                          <a:ln>
                            <a:noFill/>
                          </a:ln>
                          <a:solidFill>
                            <a:schemeClr val="tx1"/>
                          </a:solidFill>
                          <a:effectLst>
                            <a:outerShdw blurRad="38100" dist="38100" dir="2700000" algn="tl">
                              <a:srgbClr val="C0C0C0"/>
                            </a:outerShdw>
                          </a:effectLst>
                          <a:latin typeface="Times_bi" charset="0"/>
                        </a:rPr>
                        <a:t>RITENUTI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INDICI DI MENZOGNA</a:t>
                      </a: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Segnali </a:t>
                      </a:r>
                      <a:r>
                        <a:rPr kumimoji="0" lang="it-IT" sz="1600" b="1" i="1" u="none" strike="noStrike" cap="none" normalizeH="0" baseline="0" smtClean="0">
                          <a:ln>
                            <a:noFill/>
                          </a:ln>
                          <a:solidFill>
                            <a:schemeClr val="tx1"/>
                          </a:solidFill>
                          <a:effectLst>
                            <a:outerShdw blurRad="38100" dist="38100" dir="2700000" algn="tl">
                              <a:srgbClr val="C0C0C0"/>
                            </a:outerShdw>
                          </a:effectLst>
                          <a:latin typeface="Times_bi" charset="0"/>
                        </a:rPr>
                        <a:t>REALMENTE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INDICI DI MENZOGNA</a:t>
                      </a: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1" u="none" strike="noStrike" cap="none" normalizeH="0" baseline="0" smtClean="0">
                          <a:ln>
                            <a:noFill/>
                          </a:ln>
                          <a:solidFill>
                            <a:schemeClr val="tx1"/>
                          </a:solidFill>
                          <a:effectLst>
                            <a:outerShdw blurRad="38100" dist="38100" dir="2700000" algn="tl">
                              <a:srgbClr val="C0C0C0"/>
                            </a:outerShdw>
                          </a:effectLst>
                          <a:latin typeface="Times_it" charset="0"/>
                        </a:rPr>
                        <a:t>Comportamenti non Verbali: </a:t>
                      </a: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(VISIVI)</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046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Se l’individuo e` teso e per scaricare tale tensione della situazione impiega                         il  movimento di tali arti.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Se i movimenti rallentano e si irrigidiscono </a:t>
                      </a:r>
                      <a:r>
                        <a:rPr kumimoji="0" lang="it-IT" sz="1600" b="0" i="0" u="none" strike="noStrike" cap="none" normalizeH="0" baseline="0" dirty="0" err="1" smtClean="0">
                          <a:ln>
                            <a:noFill/>
                          </a:ln>
                          <a:solidFill>
                            <a:schemeClr val="tx1"/>
                          </a:solidFill>
                          <a:effectLst>
                            <a:outerShdw blurRad="38100" dist="38100" dir="2700000" algn="tl">
                              <a:srgbClr val="C0C0C0"/>
                            </a:outerShdw>
                          </a:effectLst>
                          <a:latin typeface="Arial" pitchFamily="34" charset="0"/>
                        </a:rPr>
                        <a:t>perche´</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 le domande che gli vengono poste sono sempre </a:t>
                      </a:r>
                      <a:r>
                        <a:rPr kumimoji="0" lang="it-IT" sz="1600" b="0" i="0" u="none" strike="noStrike" cap="none" normalizeH="0" baseline="0" dirty="0" err="1" smtClean="0">
                          <a:ln>
                            <a:noFill/>
                          </a:ln>
                          <a:solidFill>
                            <a:schemeClr val="tx1"/>
                          </a:solidFill>
                          <a:effectLst>
                            <a:outerShdw blurRad="38100" dist="38100" dir="2700000" algn="tl">
                              <a:srgbClr val="C0C0C0"/>
                            </a:outerShdw>
                          </a:effectLst>
                          <a:latin typeface="Arial" pitchFamily="34" charset="0"/>
                        </a:rPr>
                        <a:t>piu`</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 specifiche ed implicano un impiego maggiore del canale cognitivo.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Movimenti braccia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Movimenti corpo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Sguardo ostile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Dilatazione delle pupille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Battito palpebre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Ammiccamenti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3508" name="Text Box 20"/>
          <p:cNvSpPr txBox="1">
            <a:spLocks noChangeArrowheads="1"/>
          </p:cNvSpPr>
          <p:nvPr/>
        </p:nvSpPr>
        <p:spPr bwMode="auto">
          <a:xfrm>
            <a:off x="107950" y="115888"/>
            <a:ext cx="6551613" cy="366712"/>
          </a:xfrm>
          <a:prstGeom prst="rect">
            <a:avLst/>
          </a:prstGeom>
          <a:noFill/>
          <a:ln w="9525">
            <a:noFill/>
            <a:miter lim="800000"/>
            <a:headEnd/>
            <a:tailEnd/>
          </a:ln>
          <a:effectLst/>
        </p:spPr>
        <p:txBody>
          <a:bodyPr>
            <a:spAutoFit/>
          </a:bodyPr>
          <a:lstStyle/>
          <a:p>
            <a:pPr>
              <a:spcBef>
                <a:spcPct val="50000"/>
              </a:spcBef>
              <a:defRPr/>
            </a:pPr>
            <a:r>
              <a:rPr lang="it-IT" b="1" i="1" dirty="0">
                <a:solidFill>
                  <a:srgbClr val="FF0000"/>
                </a:solidFill>
                <a:effectLst>
                  <a:outerShdw blurRad="38100" dist="38100" dir="2700000" algn="tl">
                    <a:srgbClr val="000000"/>
                  </a:outerShdw>
                </a:effectLst>
              </a:rPr>
              <a:t>I sintomi della </a:t>
            </a:r>
            <a:r>
              <a:rPr lang="it-IT" b="1" i="1" dirty="0" err="1">
                <a:solidFill>
                  <a:srgbClr val="FF0000"/>
                </a:solidFill>
                <a:effectLst>
                  <a:outerShdw blurRad="38100" dist="38100" dir="2700000" algn="tl">
                    <a:srgbClr val="000000"/>
                  </a:outerShdw>
                </a:effectLst>
              </a:rPr>
              <a:t>menzogna*</a:t>
            </a:r>
            <a:endParaRPr lang="it-IT" b="1" i="1" dirty="0">
              <a:solidFill>
                <a:srgbClr val="FF0000"/>
              </a:solidFill>
              <a:effectLst>
                <a:outerShdw blurRad="38100" dist="38100" dir="2700000" algn="tl">
                  <a:srgbClr val="000000"/>
                </a:outerShdw>
              </a:effectLst>
            </a:endParaRPr>
          </a:p>
        </p:txBody>
      </p:sp>
      <p:sp>
        <p:nvSpPr>
          <p:cNvPr id="63509" name="Text Box 21"/>
          <p:cNvSpPr txBox="1">
            <a:spLocks noChangeArrowheads="1"/>
          </p:cNvSpPr>
          <p:nvPr/>
        </p:nvSpPr>
        <p:spPr bwMode="auto">
          <a:xfrm>
            <a:off x="34925" y="6165850"/>
            <a:ext cx="9109075" cy="284163"/>
          </a:xfrm>
          <a:prstGeom prst="rect">
            <a:avLst/>
          </a:prstGeom>
          <a:solidFill>
            <a:schemeClr val="bg1"/>
          </a:solidFill>
          <a:ln w="9525">
            <a:solidFill>
              <a:schemeClr val="tx1"/>
            </a:solidFill>
            <a:miter lim="800000"/>
            <a:headEnd/>
            <a:tailEnd/>
          </a:ln>
          <a:effectLst/>
        </p:spPr>
        <p:txBody>
          <a:bodyPr>
            <a:spAutoFit/>
          </a:bodyPr>
          <a:lstStyle/>
          <a:p>
            <a:pPr algn="just">
              <a:spcBef>
                <a:spcPct val="50000"/>
              </a:spcBef>
              <a:defRPr/>
            </a:pPr>
            <a:r>
              <a:rPr lang="it-IT" sz="1200" b="1">
                <a:effectLst>
                  <a:outerShdw blurRad="38100" dist="38100" dir="2700000" algn="tl">
                    <a:srgbClr val="C0C0C0"/>
                  </a:outerShdw>
                </a:effectLst>
              </a:rPr>
              <a:t>Legenda:</a:t>
            </a:r>
            <a:r>
              <a:rPr lang="it-IT" sz="1200">
                <a:effectLst>
                  <a:outerShdw blurRad="38100" dist="38100" dir="2700000" algn="tl">
                    <a:srgbClr val="C0C0C0"/>
                  </a:outerShdw>
                </a:effectLst>
              </a:rPr>
              <a:t> </a:t>
            </a:r>
            <a:r>
              <a:rPr lang="it-IT" sz="1200">
                <a:effectLst>
                  <a:outerShdw blurRad="38100" dist="38100" dir="2700000" algn="tl">
                    <a:srgbClr val="C0C0C0"/>
                  </a:outerShdw>
                </a:effectLst>
                <a:latin typeface="Times_it" charset="0"/>
                <a:cs typeface="Times New Roman" pitchFamily="18" charset="0"/>
              </a:rPr>
              <a:t>↑</a:t>
            </a:r>
            <a:r>
              <a:rPr lang="it-IT" sz="1200">
                <a:effectLst>
                  <a:outerShdw blurRad="38100" dist="38100" dir="2700000" algn="tl">
                    <a:srgbClr val="C0C0C0"/>
                  </a:outerShdw>
                </a:effectLst>
              </a:rPr>
              <a:t>:aumento; </a:t>
            </a:r>
            <a:r>
              <a:rPr lang="it-IT" sz="1200">
                <a:effectLst>
                  <a:outerShdw blurRad="38100" dist="38100" dir="2700000" algn="tl">
                    <a:srgbClr val="C0C0C0"/>
                  </a:outerShdw>
                </a:effectLst>
                <a:latin typeface="Times_it" charset="0"/>
                <a:cs typeface="Times New Roman" pitchFamily="18" charset="0"/>
              </a:rPr>
              <a:t>↓</a:t>
            </a:r>
            <a:r>
              <a:rPr lang="it-IT" sz="1200">
                <a:effectLst>
                  <a:outerShdw blurRad="38100" dist="38100" dir="2700000" algn="tl">
                    <a:srgbClr val="C0C0C0"/>
                  </a:outerShdw>
                </a:effectLst>
              </a:rPr>
              <a:t>:diminuzione; </a:t>
            </a:r>
            <a:r>
              <a:rPr lang="it-IT" sz="1200">
                <a:effectLst>
                  <a:outerShdw blurRad="38100" dist="38100" dir="2700000" algn="tl">
                    <a:srgbClr val="C0C0C0"/>
                  </a:outerShdw>
                </a:effectLst>
                <a:cs typeface="Times New Roman" pitchFamily="18" charset="0"/>
              </a:rPr>
              <a:t>●: </a:t>
            </a:r>
            <a:r>
              <a:rPr lang="it-IT" sz="1200">
                <a:effectLst>
                  <a:outerShdw blurRad="38100" dist="38100" dir="2700000" algn="tl">
                    <a:srgbClr val="C0C0C0"/>
                  </a:outerShdw>
                </a:effectLst>
              </a:rPr>
              <a:t>presenza; ○:assenza</a:t>
            </a:r>
          </a:p>
        </p:txBody>
      </p:sp>
      <p:sp>
        <p:nvSpPr>
          <p:cNvPr id="63510" name="Text Box 22"/>
          <p:cNvSpPr txBox="1">
            <a:spLocks noChangeArrowheads="1"/>
          </p:cNvSpPr>
          <p:nvPr/>
        </p:nvSpPr>
        <p:spPr bwMode="auto">
          <a:xfrm>
            <a:off x="8243888" y="44450"/>
            <a:ext cx="900112" cy="8540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51</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63511" name="Text Box 23"/>
          <p:cNvSpPr txBox="1">
            <a:spLocks noChangeArrowheads="1"/>
          </p:cNvSpPr>
          <p:nvPr/>
        </p:nvSpPr>
        <p:spPr bwMode="auto">
          <a:xfrm>
            <a:off x="107950" y="6453188"/>
            <a:ext cx="8424863" cy="366712"/>
          </a:xfrm>
          <a:prstGeom prst="rect">
            <a:avLst/>
          </a:prstGeom>
          <a:noFill/>
          <a:ln w="9525">
            <a:noFill/>
            <a:miter lim="800000"/>
            <a:headEnd/>
            <a:tailEnd/>
          </a:ln>
          <a:effectLst/>
        </p:spPr>
        <p:txBody>
          <a:bodyPr>
            <a:spAutoFit/>
          </a:bodyPr>
          <a:lstStyle/>
          <a:p>
            <a:pPr>
              <a:spcBef>
                <a:spcPct val="50000"/>
              </a:spcBef>
              <a:defRPr/>
            </a:pPr>
            <a:r>
              <a:rPr lang="it-IT" sz="1200" b="1">
                <a:solidFill>
                  <a:schemeClr val="bg1"/>
                </a:solidFill>
                <a:effectLst>
                  <a:outerShdw blurRad="38100" dist="38100" dir="2700000" algn="tl">
                    <a:srgbClr val="000000"/>
                  </a:outerShdw>
                </a:effectLst>
              </a:rPr>
              <a:t>*Guglielmo Gulotta, </a:t>
            </a:r>
            <a:r>
              <a:rPr lang="it-IT" sz="1200" b="1" i="1">
                <a:solidFill>
                  <a:schemeClr val="bg1"/>
                </a:solidFill>
                <a:effectLst>
                  <a:outerShdw blurRad="38100" dist="38100" dir="2700000" algn="tl">
                    <a:srgbClr val="000000"/>
                  </a:outerShdw>
                </a:effectLst>
              </a:rPr>
              <a:t>Breviario di Psicologia Investigativa</a:t>
            </a:r>
            <a:r>
              <a:rPr lang="it-IT" sz="1200" b="1">
                <a:solidFill>
                  <a:schemeClr val="bg1"/>
                </a:solidFill>
                <a:effectLst>
                  <a:outerShdw blurRad="38100" dist="38100" dir="2700000" algn="tl">
                    <a:srgbClr val="000000"/>
                  </a:outerShdw>
                </a:effectLst>
              </a:rPr>
              <a:t>, Giuffrè Editore, Milano, 2008</a:t>
            </a:r>
            <a:r>
              <a:rPr lang="it-IT"/>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74" name="Group 42"/>
          <p:cNvGraphicFramePr>
            <a:graphicFrameLocks noGrp="1"/>
          </p:cNvGraphicFramePr>
          <p:nvPr/>
        </p:nvGraphicFramePr>
        <p:xfrm>
          <a:off x="2916238" y="2565400"/>
          <a:ext cx="5762625" cy="3959225"/>
        </p:xfrm>
        <a:graphic>
          <a:graphicData uri="http://schemas.openxmlformats.org/drawingml/2006/table">
            <a:tbl>
              <a:tblPr/>
              <a:tblGrid>
                <a:gridCol w="2881312"/>
                <a:gridCol w="2881313"/>
              </a:tblGrid>
              <a:tr h="185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Esplorativo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Riflessivo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Intuitivo</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Riflessivo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2105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Esplorativo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Emotivo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Intuitivo</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Emotivo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8463" name="Text Box 31"/>
          <p:cNvSpPr txBox="1">
            <a:spLocks noChangeArrowheads="1"/>
          </p:cNvSpPr>
          <p:nvPr/>
        </p:nvSpPr>
        <p:spPr bwMode="auto">
          <a:xfrm>
            <a:off x="2773363" y="955675"/>
            <a:ext cx="5975350" cy="457200"/>
          </a:xfrm>
          <a:prstGeom prst="rect">
            <a:avLst/>
          </a:prstGeom>
          <a:noFill/>
          <a:ln w="9525">
            <a:noFill/>
            <a:miter lim="800000"/>
            <a:headEnd/>
            <a:tailEnd/>
          </a:ln>
          <a:effectLst/>
        </p:spPr>
        <p:txBody>
          <a:bodyPr>
            <a:spAutoFit/>
          </a:bodyPr>
          <a:lstStyle/>
          <a:p>
            <a:pPr>
              <a:spcBef>
                <a:spcPct val="50000"/>
              </a:spcBef>
              <a:defRPr/>
            </a:pPr>
            <a:r>
              <a:rPr lang="it-IT" sz="2400" b="1">
                <a:solidFill>
                  <a:schemeClr val="bg1"/>
                </a:solidFill>
                <a:effectLst>
                  <a:outerShdw blurRad="38100" dist="38100" dir="2700000" algn="tl">
                    <a:srgbClr val="000000"/>
                  </a:outerShdw>
                </a:effectLst>
              </a:rPr>
              <a:t>ACQUISIZIONE DELLE INFORMAZIONI</a:t>
            </a:r>
          </a:p>
        </p:txBody>
      </p:sp>
      <p:sp>
        <p:nvSpPr>
          <p:cNvPr id="18464" name="Text Box 32"/>
          <p:cNvSpPr txBox="1">
            <a:spLocks noChangeArrowheads="1"/>
          </p:cNvSpPr>
          <p:nvPr/>
        </p:nvSpPr>
        <p:spPr bwMode="auto">
          <a:xfrm>
            <a:off x="3201988" y="1844675"/>
            <a:ext cx="2378075" cy="396875"/>
          </a:xfrm>
          <a:prstGeom prst="rect">
            <a:avLst/>
          </a:prstGeom>
          <a:noFill/>
          <a:ln w="9525">
            <a:noFill/>
            <a:miter lim="800000"/>
            <a:headEnd/>
            <a:tailEnd/>
          </a:ln>
          <a:effectLst/>
        </p:spPr>
        <p:txBody>
          <a:bodyPr>
            <a:spAutoFit/>
          </a:bodyPr>
          <a:lstStyle/>
          <a:p>
            <a:pPr>
              <a:spcBef>
                <a:spcPct val="50000"/>
              </a:spcBef>
              <a:defRPr/>
            </a:pPr>
            <a:r>
              <a:rPr lang="it-IT" sz="2000" b="1">
                <a:solidFill>
                  <a:srgbClr val="00FF00"/>
                </a:solidFill>
                <a:effectLst>
                  <a:outerShdw blurRad="38100" dist="38100" dir="2700000" algn="tl">
                    <a:srgbClr val="000000"/>
                  </a:outerShdw>
                </a:effectLst>
              </a:rPr>
              <a:t>A) ESPLORATIVO</a:t>
            </a:r>
          </a:p>
        </p:txBody>
      </p:sp>
      <p:sp>
        <p:nvSpPr>
          <p:cNvPr id="18467" name="Text Box 35"/>
          <p:cNvSpPr txBox="1">
            <a:spLocks noChangeArrowheads="1"/>
          </p:cNvSpPr>
          <p:nvPr/>
        </p:nvSpPr>
        <p:spPr bwMode="auto">
          <a:xfrm>
            <a:off x="6227763" y="1808163"/>
            <a:ext cx="2376487" cy="396875"/>
          </a:xfrm>
          <a:prstGeom prst="rect">
            <a:avLst/>
          </a:prstGeom>
          <a:noFill/>
          <a:ln w="9525">
            <a:noFill/>
            <a:miter lim="800000"/>
            <a:headEnd/>
            <a:tailEnd/>
          </a:ln>
          <a:effectLst/>
        </p:spPr>
        <p:txBody>
          <a:bodyPr>
            <a:spAutoFit/>
          </a:bodyPr>
          <a:lstStyle/>
          <a:p>
            <a:pPr>
              <a:spcBef>
                <a:spcPct val="50000"/>
              </a:spcBef>
              <a:defRPr/>
            </a:pPr>
            <a:r>
              <a:rPr lang="it-IT" sz="2000" b="1">
                <a:solidFill>
                  <a:srgbClr val="00FF00"/>
                </a:solidFill>
                <a:effectLst>
                  <a:outerShdw blurRad="38100" dist="38100" dir="2700000" algn="tl">
                    <a:srgbClr val="000000"/>
                  </a:outerShdw>
                </a:effectLst>
              </a:rPr>
              <a:t>B) INTUITIVO</a:t>
            </a:r>
          </a:p>
        </p:txBody>
      </p:sp>
      <p:sp>
        <p:nvSpPr>
          <p:cNvPr id="18468" name="Text Box 36"/>
          <p:cNvSpPr txBox="1">
            <a:spLocks noChangeArrowheads="1"/>
          </p:cNvSpPr>
          <p:nvPr/>
        </p:nvSpPr>
        <p:spPr bwMode="auto">
          <a:xfrm rot="16200000">
            <a:off x="1124744" y="5328444"/>
            <a:ext cx="2036763" cy="396875"/>
          </a:xfrm>
          <a:prstGeom prst="rect">
            <a:avLst/>
          </a:prstGeom>
          <a:noFill/>
          <a:ln w="9525">
            <a:noFill/>
            <a:miter lim="800000"/>
            <a:headEnd/>
            <a:tailEnd/>
          </a:ln>
          <a:effectLst/>
        </p:spPr>
        <p:txBody>
          <a:bodyPr>
            <a:spAutoFit/>
          </a:bodyPr>
          <a:lstStyle/>
          <a:p>
            <a:pPr>
              <a:spcBef>
                <a:spcPct val="50000"/>
              </a:spcBef>
              <a:defRPr/>
            </a:pPr>
            <a:r>
              <a:rPr lang="it-IT" sz="2000" b="1">
                <a:solidFill>
                  <a:srgbClr val="00FF00"/>
                </a:solidFill>
                <a:effectLst>
                  <a:outerShdw blurRad="38100" dist="38100" dir="2700000" algn="tl">
                    <a:srgbClr val="000000"/>
                  </a:outerShdw>
                </a:effectLst>
              </a:rPr>
              <a:t>D) RIFLESSIVO</a:t>
            </a:r>
          </a:p>
        </p:txBody>
      </p:sp>
      <p:sp>
        <p:nvSpPr>
          <p:cNvPr id="18469" name="Text Box 37"/>
          <p:cNvSpPr txBox="1">
            <a:spLocks noChangeArrowheads="1"/>
          </p:cNvSpPr>
          <p:nvPr/>
        </p:nvSpPr>
        <p:spPr bwMode="auto">
          <a:xfrm rot="16200000">
            <a:off x="1294607" y="3285331"/>
            <a:ext cx="1693862" cy="396875"/>
          </a:xfrm>
          <a:prstGeom prst="rect">
            <a:avLst/>
          </a:prstGeom>
          <a:noFill/>
          <a:ln w="9525">
            <a:noFill/>
            <a:miter lim="800000"/>
            <a:headEnd/>
            <a:tailEnd/>
          </a:ln>
          <a:effectLst/>
        </p:spPr>
        <p:txBody>
          <a:bodyPr>
            <a:spAutoFit/>
          </a:bodyPr>
          <a:lstStyle/>
          <a:p>
            <a:pPr>
              <a:spcBef>
                <a:spcPct val="50000"/>
              </a:spcBef>
              <a:defRPr/>
            </a:pPr>
            <a:r>
              <a:rPr lang="it-IT" sz="2000" b="1">
                <a:solidFill>
                  <a:srgbClr val="00FF00"/>
                </a:solidFill>
                <a:effectLst>
                  <a:outerShdw blurRad="38100" dist="38100" dir="2700000" algn="tl">
                    <a:srgbClr val="000000"/>
                  </a:outerShdw>
                </a:effectLst>
              </a:rPr>
              <a:t>C) EMOTIVO</a:t>
            </a:r>
          </a:p>
        </p:txBody>
      </p:sp>
      <p:sp>
        <p:nvSpPr>
          <p:cNvPr id="18472" name="Text Box 40"/>
          <p:cNvSpPr txBox="1">
            <a:spLocks noChangeArrowheads="1"/>
          </p:cNvSpPr>
          <p:nvPr/>
        </p:nvSpPr>
        <p:spPr bwMode="auto">
          <a:xfrm rot="16200000">
            <a:off x="-936625" y="3970338"/>
            <a:ext cx="4106863" cy="1004887"/>
          </a:xfrm>
          <a:prstGeom prst="rect">
            <a:avLst/>
          </a:prstGeom>
          <a:noFill/>
          <a:ln w="9525">
            <a:noFill/>
            <a:miter lim="800000"/>
            <a:headEnd/>
            <a:tailEnd/>
          </a:ln>
          <a:effectLst/>
        </p:spPr>
        <p:txBody>
          <a:bodyPr>
            <a:spAutoFit/>
          </a:bodyPr>
          <a:lstStyle/>
          <a:p>
            <a:pPr algn="ctr">
              <a:spcBef>
                <a:spcPct val="50000"/>
              </a:spcBef>
              <a:defRPr/>
            </a:pPr>
            <a:r>
              <a:rPr lang="it-IT" sz="2400" b="1">
                <a:solidFill>
                  <a:schemeClr val="bg1"/>
                </a:solidFill>
                <a:effectLst>
                  <a:outerShdw blurRad="38100" dist="38100" dir="2700000" algn="tl">
                    <a:srgbClr val="000000"/>
                  </a:outerShdw>
                </a:effectLst>
              </a:rPr>
              <a:t>ELABORAZIONE </a:t>
            </a:r>
          </a:p>
          <a:p>
            <a:pPr algn="ctr">
              <a:spcBef>
                <a:spcPct val="50000"/>
              </a:spcBef>
              <a:defRPr/>
            </a:pPr>
            <a:r>
              <a:rPr lang="it-IT" sz="2400" b="1">
                <a:solidFill>
                  <a:schemeClr val="bg1"/>
                </a:solidFill>
                <a:effectLst>
                  <a:outerShdw blurRad="38100" dist="38100" dir="2700000" algn="tl">
                    <a:srgbClr val="000000"/>
                  </a:outerShdw>
                </a:effectLst>
              </a:rPr>
              <a:t>DELLE INFORMAZIONI</a:t>
            </a:r>
          </a:p>
        </p:txBody>
      </p:sp>
      <p:sp>
        <p:nvSpPr>
          <p:cNvPr id="18475" name="Text Box 43"/>
          <p:cNvSpPr txBox="1">
            <a:spLocks noChangeArrowheads="1"/>
          </p:cNvSpPr>
          <p:nvPr/>
        </p:nvSpPr>
        <p:spPr bwMode="auto">
          <a:xfrm>
            <a:off x="8243888" y="6381750"/>
            <a:ext cx="900112" cy="3968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15</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5292" name="Group 60"/>
          <p:cNvGraphicFramePr>
            <a:graphicFrameLocks noGrp="1"/>
          </p:cNvGraphicFramePr>
          <p:nvPr>
            <p:ph/>
          </p:nvPr>
        </p:nvGraphicFramePr>
        <p:xfrm>
          <a:off x="179388" y="1052513"/>
          <a:ext cx="8713787" cy="3688040"/>
        </p:xfrm>
        <a:graphic>
          <a:graphicData uri="http://schemas.openxmlformats.org/drawingml/2006/table">
            <a:tbl>
              <a:tblPr/>
              <a:tblGrid>
                <a:gridCol w="2905125"/>
                <a:gridCol w="2903537"/>
                <a:gridCol w="2905125"/>
              </a:tblGrid>
              <a:tr h="327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000" b="1" i="0" u="none" strike="noStrike" cap="none" normalizeH="0" baseline="0" dirty="0" smtClean="0">
                          <a:ln>
                            <a:noFill/>
                          </a:ln>
                          <a:solidFill>
                            <a:schemeClr val="tx1"/>
                          </a:solidFill>
                          <a:effectLst/>
                          <a:latin typeface="Arial" pitchFamily="34" charset="0"/>
                        </a:rPr>
                        <a:t>Scopo</a:t>
                      </a:r>
                    </a:p>
                  </a:txBody>
                  <a:tcPr marL="91430" marR="91430"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000" b="1" i="0" u="none" strike="noStrike" cap="none" normalizeH="0" baseline="0" smtClean="0">
                          <a:ln>
                            <a:noFill/>
                          </a:ln>
                          <a:solidFill>
                            <a:schemeClr val="tx1"/>
                          </a:solidFill>
                          <a:effectLst/>
                          <a:latin typeface="Arial" pitchFamily="34" charset="0"/>
                        </a:rPr>
                        <a:t>Fare</a:t>
                      </a:r>
                    </a:p>
                  </a:txBody>
                  <a:tcPr marL="91430" marR="9143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2000" b="1" i="0" u="none" strike="noStrike" cap="none" normalizeH="0" baseline="0" smtClean="0">
                          <a:ln>
                            <a:noFill/>
                          </a:ln>
                          <a:solidFill>
                            <a:schemeClr val="tx1"/>
                          </a:solidFill>
                          <a:effectLst/>
                          <a:latin typeface="Arial" pitchFamily="34" charset="0"/>
                        </a:rPr>
                        <a:t>Non fare</a:t>
                      </a:r>
                    </a:p>
                  </a:txBody>
                  <a:tcPr marL="91430" marR="91430"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35025">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800" b="0" i="0" u="none" strike="noStrike" cap="none" normalizeH="0" baseline="0" dirty="0" smtClean="0">
                          <a:ln>
                            <a:noFill/>
                          </a:ln>
                          <a:solidFill>
                            <a:schemeClr val="tx1"/>
                          </a:solidFill>
                          <a:effectLst/>
                          <a:latin typeface="Arial" pitchFamily="34" charset="0"/>
                        </a:rPr>
                        <a:t>Adattare l’intervista al </a:t>
                      </a:r>
                      <a:r>
                        <a:rPr kumimoji="0" lang="it-IT" sz="1800" b="0" i="0" u="none" strike="noStrike" cap="none" normalizeH="0" baseline="0" dirty="0" smtClean="0">
                          <a:ln>
                            <a:noFill/>
                          </a:ln>
                          <a:solidFill>
                            <a:schemeClr val="tx1"/>
                          </a:solidFill>
                          <a:effectLst/>
                          <a:latin typeface="Arial" pitchFamily="34" charset="0"/>
                        </a:rPr>
                        <a:t>soggetto </a:t>
                      </a:r>
                      <a:endParaRPr kumimoji="0" lang="it-IT" sz="1800" b="0" i="0" u="none" strike="noStrike" cap="none" normalizeH="0" baseline="0" dirty="0" smtClean="0">
                        <a:ln>
                          <a:noFill/>
                        </a:ln>
                        <a:solidFill>
                          <a:schemeClr val="tx1"/>
                        </a:solidFill>
                        <a:effectLst/>
                        <a:latin typeface="Arial" pitchFamily="34" charset="0"/>
                      </a:endParaRPr>
                    </a:p>
                  </a:txBody>
                  <a:tcPr marL="91430" marR="91430"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800" b="0" i="0" u="none" strike="noStrike" cap="none" normalizeH="0" baseline="0" dirty="0" smtClean="0">
                          <a:ln>
                            <a:noFill/>
                          </a:ln>
                          <a:solidFill>
                            <a:schemeClr val="tx1"/>
                          </a:solidFill>
                          <a:effectLst/>
                          <a:latin typeface="Arial" pitchFamily="34" charset="0"/>
                        </a:rPr>
                        <a:t>Prima dell’intervista </a:t>
                      </a:r>
                      <a:r>
                        <a:rPr kumimoji="0" lang="it-IT" sz="1800" b="0" i="0" u="none" strike="noStrike" cap="none" normalizeH="0" baseline="0" dirty="0" smtClean="0">
                          <a:ln>
                            <a:noFill/>
                          </a:ln>
                          <a:solidFill>
                            <a:schemeClr val="tx1"/>
                          </a:solidFill>
                          <a:effectLst/>
                          <a:latin typeface="Arial" pitchFamily="34" charset="0"/>
                        </a:rPr>
                        <a:t>formarsi idea su capacità linguistica </a:t>
                      </a:r>
                      <a:r>
                        <a:rPr kumimoji="0" lang="it-IT" sz="1800" b="0" i="0" u="none" strike="noStrike" cap="none" normalizeH="0" baseline="0" dirty="0" smtClean="0">
                          <a:ln>
                            <a:noFill/>
                          </a:ln>
                          <a:solidFill>
                            <a:schemeClr val="tx1"/>
                          </a:solidFill>
                          <a:effectLst/>
                          <a:latin typeface="Arial" pitchFamily="34" charset="0"/>
                        </a:rPr>
                        <a:t>e </a:t>
                      </a:r>
                      <a:r>
                        <a:rPr kumimoji="0" lang="it-IT" sz="1800" b="0" i="0" u="none" strike="noStrike" cap="none" normalizeH="0" baseline="0" dirty="0" smtClean="0">
                          <a:ln>
                            <a:noFill/>
                          </a:ln>
                          <a:solidFill>
                            <a:schemeClr val="tx1"/>
                          </a:solidFill>
                          <a:effectLst/>
                          <a:latin typeface="Arial" pitchFamily="34" charset="0"/>
                        </a:rPr>
                        <a:t>cognitiva; </a:t>
                      </a:r>
                      <a:endParaRPr kumimoji="0" lang="it-IT" sz="1800" b="0" i="0" u="none" strike="noStrike" cap="none" normalizeH="0" baseline="0" dirty="0" smtClean="0">
                        <a:ln>
                          <a:noFill/>
                        </a:ln>
                        <a:solidFill>
                          <a:schemeClr val="tx1"/>
                        </a:solidFill>
                        <a:effectLst/>
                        <a:latin typeface="Arial" pitchFamily="34" charset="0"/>
                      </a:endParaRPr>
                    </a:p>
                  </a:txBody>
                  <a:tcPr marL="91430" marR="9143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800" b="0" i="0" u="none" strike="noStrike" cap="none" normalizeH="0" baseline="0" dirty="0" smtClean="0">
                          <a:ln>
                            <a:noFill/>
                          </a:ln>
                          <a:solidFill>
                            <a:schemeClr val="tx1"/>
                          </a:solidFill>
                          <a:effectLst/>
                          <a:latin typeface="Arial" pitchFamily="34" charset="0"/>
                        </a:rPr>
                        <a:t>Iniziare l’intervista </a:t>
                      </a:r>
                      <a:r>
                        <a:rPr kumimoji="0" lang="it-IT" sz="1800" b="0" i="0" u="none" strike="noStrike" cap="none" normalizeH="0" baseline="0" dirty="0" smtClean="0">
                          <a:ln>
                            <a:noFill/>
                          </a:ln>
                          <a:solidFill>
                            <a:schemeClr val="tx1"/>
                          </a:solidFill>
                          <a:effectLst/>
                          <a:latin typeface="Arial" pitchFamily="34" charset="0"/>
                        </a:rPr>
                        <a:t>con atteggiamento distratto</a:t>
                      </a:r>
                      <a:endParaRPr kumimoji="0" lang="it-IT" sz="1800" b="0" i="0" u="none" strike="noStrike" cap="none" normalizeH="0" baseline="0" dirty="0" smtClean="0">
                        <a:ln>
                          <a:noFill/>
                        </a:ln>
                        <a:solidFill>
                          <a:schemeClr val="tx1"/>
                        </a:solidFill>
                        <a:effectLst/>
                        <a:latin typeface="Arial" pitchFamily="34" charset="0"/>
                      </a:endParaRPr>
                    </a:p>
                  </a:txBody>
                  <a:tcPr marL="91430" marR="91430"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00">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800" b="0" i="0" u="none" strike="noStrike" cap="none" normalizeH="0" baseline="0" dirty="0" smtClean="0">
                          <a:ln>
                            <a:noFill/>
                          </a:ln>
                          <a:solidFill>
                            <a:schemeClr val="tx1"/>
                          </a:solidFill>
                          <a:effectLst/>
                          <a:latin typeface="Arial" pitchFamily="34" charset="0"/>
                        </a:rPr>
                        <a:t>accertarsi </a:t>
                      </a:r>
                      <a:r>
                        <a:rPr kumimoji="0" lang="it-IT" sz="1800" b="0" i="0" u="none" strike="noStrike" cap="none" normalizeH="0" baseline="0" dirty="0" smtClean="0">
                          <a:ln>
                            <a:noFill/>
                          </a:ln>
                          <a:solidFill>
                            <a:schemeClr val="tx1"/>
                          </a:solidFill>
                          <a:effectLst/>
                          <a:latin typeface="Arial" pitchFamily="34" charset="0"/>
                        </a:rPr>
                        <a:t>che il significato che </a:t>
                      </a:r>
                      <a:r>
                        <a:rPr kumimoji="0" lang="it-IT" sz="1800" b="0" i="0" u="none" strike="noStrike" cap="none" normalizeH="0" baseline="0" dirty="0" smtClean="0">
                          <a:ln>
                            <a:noFill/>
                          </a:ln>
                          <a:solidFill>
                            <a:schemeClr val="tx1"/>
                          </a:solidFill>
                          <a:effectLst/>
                          <a:latin typeface="Arial" pitchFamily="34" charset="0"/>
                        </a:rPr>
                        <a:t>si dà </a:t>
                      </a:r>
                      <a:r>
                        <a:rPr kumimoji="0" lang="it-IT" sz="1800" b="0" i="0" u="none" strike="noStrike" cap="none" normalizeH="0" baseline="0" dirty="0" smtClean="0">
                          <a:ln>
                            <a:noFill/>
                          </a:ln>
                          <a:solidFill>
                            <a:schemeClr val="tx1"/>
                          </a:solidFill>
                          <a:effectLst/>
                          <a:latin typeface="Arial" pitchFamily="34" charset="0"/>
                        </a:rPr>
                        <a:t>alle parole sia lo stesso </a:t>
                      </a:r>
                      <a:r>
                        <a:rPr kumimoji="0" lang="it-IT" sz="1800" b="0" i="0" u="none" strike="noStrike" cap="none" normalizeH="0" baseline="0" dirty="0" smtClean="0">
                          <a:ln>
                            <a:noFill/>
                          </a:ln>
                          <a:solidFill>
                            <a:schemeClr val="tx1"/>
                          </a:solidFill>
                          <a:effectLst/>
                          <a:latin typeface="Arial" pitchFamily="34" charset="0"/>
                        </a:rPr>
                        <a:t>che dà intervistato</a:t>
                      </a:r>
                      <a:endParaRPr kumimoji="0" lang="it-IT" sz="1800" b="0" i="0" u="none" strike="noStrike" cap="none" normalizeH="0" baseline="0" dirty="0" smtClean="0">
                        <a:ln>
                          <a:noFill/>
                        </a:ln>
                        <a:solidFill>
                          <a:schemeClr val="tx1"/>
                        </a:solidFill>
                        <a:effectLst/>
                        <a:latin typeface="Arial" pitchFamily="34" charset="0"/>
                      </a:endParaRPr>
                    </a:p>
                  </a:txBody>
                  <a:tcPr marL="91430" marR="91430"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800" b="0" i="0" u="none" strike="noStrike" cap="none" normalizeH="0" baseline="0" dirty="0" smtClean="0">
                          <a:ln>
                            <a:noFill/>
                          </a:ln>
                          <a:solidFill>
                            <a:schemeClr val="tx1"/>
                          </a:solidFill>
                          <a:effectLst/>
                          <a:latin typeface="Arial" pitchFamily="34" charset="0"/>
                        </a:rPr>
                        <a:t>Alla fine messa </a:t>
                      </a:r>
                      <a:r>
                        <a:rPr kumimoji="0" lang="it-IT" sz="1800" b="0" i="0" u="none" strike="noStrike" cap="none" normalizeH="0" baseline="0" dirty="0" smtClean="0">
                          <a:ln>
                            <a:noFill/>
                          </a:ln>
                          <a:solidFill>
                            <a:schemeClr val="tx1"/>
                          </a:solidFill>
                          <a:effectLst/>
                          <a:latin typeface="Arial" pitchFamily="34" charset="0"/>
                        </a:rPr>
                        <a:t>in scena di quanto ha detto.</a:t>
                      </a:r>
                    </a:p>
                  </a:txBody>
                  <a:tcPr marL="91430" marR="9143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800" b="0" i="0" u="none" strike="noStrike" cap="none" normalizeH="0" baseline="0" smtClean="0">
                          <a:ln>
                            <a:noFill/>
                          </a:ln>
                          <a:solidFill>
                            <a:schemeClr val="tx1"/>
                          </a:solidFill>
                          <a:effectLst/>
                          <a:latin typeface="Arial" pitchFamily="34" charset="0"/>
                        </a:rPr>
                        <a:t>Limitarsi alla sola testimonianza verbale.</a:t>
                      </a:r>
                    </a:p>
                  </a:txBody>
                  <a:tcPr marL="91430" marR="91430"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3413">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800" b="0" i="0" u="none" strike="noStrike" cap="none" normalizeH="0" baseline="0" smtClean="0">
                          <a:ln>
                            <a:noFill/>
                          </a:ln>
                          <a:solidFill>
                            <a:schemeClr val="tx1"/>
                          </a:solidFill>
                          <a:effectLst/>
                          <a:latin typeface="Arial" pitchFamily="34" charset="0"/>
                        </a:rPr>
                        <a:t>Non influenzare il resoconto.</a:t>
                      </a:r>
                    </a:p>
                  </a:txBody>
                  <a:tcPr marL="91430" marR="91430"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800" b="0" i="0" u="none" strike="noStrike" cap="none" normalizeH="0" baseline="0" smtClean="0">
                          <a:ln>
                            <a:noFill/>
                          </a:ln>
                          <a:solidFill>
                            <a:schemeClr val="tx1"/>
                          </a:solidFill>
                          <a:effectLst/>
                          <a:latin typeface="Arial" pitchFamily="34" charset="0"/>
                        </a:rPr>
                        <a:t>Iniziare l’intervista con un free recall: chiedere di descrivere con parole proprie ciò che è accaduto.</a:t>
                      </a:r>
                    </a:p>
                  </a:txBody>
                  <a:tcPr marL="91430" marR="9143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it-IT" sz="1800" b="0" i="0" u="none" strike="noStrike" cap="none" normalizeH="0" baseline="0" smtClean="0">
                          <a:ln>
                            <a:noFill/>
                          </a:ln>
                          <a:solidFill>
                            <a:schemeClr val="tx1"/>
                          </a:solidFill>
                          <a:effectLst/>
                          <a:latin typeface="Arial" pitchFamily="34" charset="0"/>
                        </a:rPr>
                        <a:t>Iniziare l’intervista ponendo domande sui fatti.</a:t>
                      </a:r>
                    </a:p>
                  </a:txBody>
                  <a:tcPr marL="91430" marR="91430"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5293" name="Text Box 61"/>
          <p:cNvSpPr txBox="1">
            <a:spLocks noChangeArrowheads="1"/>
          </p:cNvSpPr>
          <p:nvPr/>
        </p:nvSpPr>
        <p:spPr bwMode="auto">
          <a:xfrm>
            <a:off x="8243888" y="6391275"/>
            <a:ext cx="900112" cy="854075"/>
          </a:xfrm>
          <a:prstGeom prst="rect">
            <a:avLst/>
          </a:prstGeom>
          <a:noFill/>
          <a:ln w="9525">
            <a:noFill/>
            <a:miter lim="800000"/>
            <a:headEnd/>
            <a:tailEnd/>
          </a:ln>
          <a:effectLst/>
        </p:spPr>
        <p:txBody>
          <a:bodyPr lIns="91430" tIns="45715" rIns="91430" bIns="45715">
            <a:spAutoFit/>
          </a:bodyPr>
          <a:lstStyle/>
          <a:p>
            <a:pPr algn="r">
              <a:spcBef>
                <a:spcPct val="50000"/>
              </a:spcBef>
              <a:defRPr/>
            </a:pPr>
            <a:r>
              <a:rPr lang="it-IT" sz="2000" b="1">
                <a:solidFill>
                  <a:srgbClr val="FFFFFF"/>
                </a:solidFill>
                <a:effectLst>
                  <a:outerShdw blurRad="38100" dist="38100" dir="2700000" algn="tl">
                    <a:srgbClr val="000000"/>
                  </a:outerShdw>
                </a:effectLst>
              </a:rPr>
              <a:t>69</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95294" name="Text Box 62"/>
          <p:cNvSpPr txBox="1">
            <a:spLocks noChangeArrowheads="1"/>
          </p:cNvSpPr>
          <p:nvPr/>
        </p:nvSpPr>
        <p:spPr bwMode="auto">
          <a:xfrm>
            <a:off x="8243888" y="0"/>
            <a:ext cx="900112" cy="854075"/>
          </a:xfrm>
          <a:prstGeom prst="rect">
            <a:avLst/>
          </a:prstGeom>
          <a:noFill/>
          <a:ln w="9525">
            <a:noFill/>
            <a:miter lim="800000"/>
            <a:headEnd/>
            <a:tailEnd/>
          </a:ln>
          <a:effectLst/>
        </p:spPr>
        <p:txBody>
          <a:bodyPr lIns="91430" tIns="45715" rIns="91430" bIns="45715">
            <a:spAutoFit/>
          </a:bodyPr>
          <a:lstStyle/>
          <a:p>
            <a:pPr algn="r">
              <a:spcBef>
                <a:spcPct val="50000"/>
              </a:spcBef>
              <a:defRPr/>
            </a:pPr>
            <a:r>
              <a:rPr lang="it-IT" sz="2000" b="1">
                <a:solidFill>
                  <a:srgbClr val="FFFFFF"/>
                </a:solidFill>
                <a:effectLst>
                  <a:outerShdw blurRad="38100" dist="38100" dir="2700000" algn="tl">
                    <a:srgbClr val="000000"/>
                  </a:outerShdw>
                </a:effectLst>
              </a:rPr>
              <a:t>1/4</a:t>
            </a:r>
          </a:p>
          <a:p>
            <a:pPr algn="r">
              <a:spcBef>
                <a:spcPct val="50000"/>
              </a:spcBef>
              <a:defRPr/>
            </a:pPr>
            <a:endParaRPr lang="it-IT" sz="2000" b="1">
              <a:solidFill>
                <a:srgbClr val="FFFFFF"/>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12"/>
          </p:nvPr>
        </p:nvSpPr>
        <p:spPr/>
        <p:txBody>
          <a:bodyPr/>
          <a:lstStyle/>
          <a:p>
            <a:fld id="{4187E224-1E9D-4769-8B94-C55E037897B0}" type="slidenum">
              <a:rPr lang="it-IT" smtClean="0"/>
              <a:pPr/>
              <a:t>4</a:t>
            </a:fld>
            <a:endParaRPr lang="it-IT"/>
          </a:p>
        </p:txBody>
      </p:sp>
      <p:sp>
        <p:nvSpPr>
          <p:cNvPr id="4" name="Rettangolo 3"/>
          <p:cNvSpPr/>
          <p:nvPr/>
        </p:nvSpPr>
        <p:spPr>
          <a:xfrm>
            <a:off x="539552" y="2690336"/>
            <a:ext cx="7992888" cy="193899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it-IT" sz="2400" dirty="0" smtClean="0">
                <a:latin typeface="Verdana" pitchFamily="34" charset="0"/>
              </a:rPr>
              <a:t>cardine dell’intervista cognitiva consiste nel </a:t>
            </a:r>
            <a:r>
              <a:rPr lang="it-IT" sz="2400" dirty="0" smtClean="0">
                <a:solidFill>
                  <a:srgbClr val="FF0000"/>
                </a:solidFill>
                <a:latin typeface="Verdana" pitchFamily="34" charset="0"/>
              </a:rPr>
              <a:t>ricercare strategie di recupero del ricordo guidato </a:t>
            </a:r>
          </a:p>
          <a:p>
            <a:pPr algn="just">
              <a:buFont typeface="Arial" pitchFamily="34" charset="0"/>
              <a:buChar char="•"/>
            </a:pPr>
            <a:endParaRPr lang="it-IT" sz="2400" dirty="0" smtClean="0">
              <a:latin typeface="Verdana" pitchFamily="34" charset="0"/>
            </a:endParaRPr>
          </a:p>
          <a:p>
            <a:pPr algn="just"/>
            <a:r>
              <a:rPr lang="it-IT" sz="2400" dirty="0" smtClean="0">
                <a:latin typeface="Verdana" pitchFamily="34" charset="0"/>
              </a:rPr>
              <a:t>scopo è migliorare quella parte della memoria a lungo termine organizzata in episodi specifici</a:t>
            </a:r>
            <a:endParaRPr lang="it-IT" sz="2400" dirty="0">
              <a:latin typeface="Verdan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38" name="Group 2"/>
          <p:cNvGraphicFramePr>
            <a:graphicFrameLocks noGrp="1"/>
          </p:cNvGraphicFramePr>
          <p:nvPr/>
        </p:nvGraphicFramePr>
        <p:xfrm>
          <a:off x="179388" y="620713"/>
          <a:ext cx="8785225" cy="4854639"/>
        </p:xfrm>
        <a:graphic>
          <a:graphicData uri="http://schemas.openxmlformats.org/drawingml/2006/table">
            <a:tbl>
              <a:tblPr/>
              <a:tblGrid>
                <a:gridCol w="4176712"/>
                <a:gridCol w="2303463"/>
                <a:gridCol w="2305050"/>
              </a:tblGrid>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Segnali </a:t>
                      </a:r>
                      <a:r>
                        <a:rPr kumimoji="0" lang="it-IT" sz="1600" b="1" i="1" u="none" strike="noStrike" cap="none" normalizeH="0" baseline="0" smtClean="0">
                          <a:ln>
                            <a:noFill/>
                          </a:ln>
                          <a:solidFill>
                            <a:schemeClr val="tx1"/>
                          </a:solidFill>
                          <a:effectLst>
                            <a:outerShdw blurRad="38100" dist="38100" dir="2700000" algn="tl">
                              <a:srgbClr val="C0C0C0"/>
                            </a:outerShdw>
                          </a:effectLst>
                          <a:latin typeface="Times_bi" charset="0"/>
                        </a:rPr>
                        <a:t>RITENUTI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INDICI DI MENZOGNA</a:t>
                      </a: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Segnali </a:t>
                      </a:r>
                      <a:r>
                        <a:rPr kumimoji="0" lang="it-IT" sz="1600" b="1" i="1" u="none" strike="noStrike" cap="none" normalizeH="0" baseline="0" smtClean="0">
                          <a:ln>
                            <a:noFill/>
                          </a:ln>
                          <a:solidFill>
                            <a:schemeClr val="tx1"/>
                          </a:solidFill>
                          <a:effectLst>
                            <a:outerShdw blurRad="38100" dist="38100" dir="2700000" algn="tl">
                              <a:srgbClr val="C0C0C0"/>
                            </a:outerShdw>
                          </a:effectLst>
                          <a:latin typeface="Times_bi" charset="0"/>
                        </a:rPr>
                        <a:t>REALMENTE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INDICI DI MENZOGNA</a:t>
                      </a: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1" u="none" strike="noStrike" cap="none" normalizeH="0" baseline="0" smtClean="0">
                          <a:ln>
                            <a:noFill/>
                          </a:ln>
                          <a:solidFill>
                            <a:schemeClr val="tx1"/>
                          </a:solidFill>
                          <a:effectLst>
                            <a:outerShdw blurRad="38100" dist="38100" dir="2700000" algn="tl">
                              <a:srgbClr val="C0C0C0"/>
                            </a:outerShdw>
                          </a:effectLst>
                          <a:latin typeface="Times_it" charset="0"/>
                        </a:rPr>
                        <a:t>Comportamenti vocali: </a:t>
                      </a: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(UDITIVI)</a:t>
                      </a: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046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Tono di voce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↑Tono di voce lagnoso</a:t>
                      </a:r>
                      <a:endPar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Tempo di latenza</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↓Velocità dell’eloquio</a:t>
                      </a:r>
                      <a:endPar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↑Esitazione dell’eloquio</a:t>
                      </a:r>
                      <a:endPar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↑Numero di frasi brevi</a:t>
                      </a:r>
                      <a:endPar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↓Numero di frasi pronunciate</a:t>
                      </a:r>
                      <a:endPar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rPr>
                        <a:t>Riproduzione di conversazione </a:t>
                      </a:r>
                      <a:r>
                        <a:rPr kumimoji="0" lang="it-IT" sz="1600" b="0" i="0" u="none" strike="noStrike" cap="none" normalizeH="0" baseline="0" dirty="0" err="1" smtClean="0">
                          <a:ln>
                            <a:noFill/>
                          </a:ln>
                          <a:solidFill>
                            <a:srgbClr val="000000"/>
                          </a:solidFill>
                          <a:effectLst>
                            <a:outerShdw blurRad="38100" dist="38100" dir="2700000" algn="tl">
                              <a:srgbClr val="C0C0C0"/>
                            </a:outerShdw>
                          </a:effectLst>
                          <a:latin typeface="Arial" pitchFamily="34" charset="0"/>
                        </a:rPr>
                        <a:t>*CBCA</a:t>
                      </a:r>
                      <a:endPar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rPr>
                        <a:t>Dettagli uditivi *R.M.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rPr>
                        <a:t>Lunghezza delle pause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rPr>
                        <a:t>Descrizione di scambi interattivi </a:t>
                      </a:r>
                      <a:r>
                        <a:rPr kumimoji="0" lang="it-IT" sz="1600" b="0" i="0" u="none" strike="noStrike" cap="none" normalizeH="0" baseline="0" dirty="0" err="1" smtClean="0">
                          <a:ln>
                            <a:noFill/>
                          </a:ln>
                          <a:solidFill>
                            <a:srgbClr val="000000"/>
                          </a:solidFill>
                          <a:effectLst>
                            <a:outerShdw blurRad="38100" dist="38100" dir="2700000" algn="tl">
                              <a:srgbClr val="C0C0C0"/>
                            </a:outerShdw>
                          </a:effectLst>
                          <a:latin typeface="Arial" pitchFamily="34" charset="0"/>
                        </a:rPr>
                        <a:t>*CBCA</a:t>
                      </a:r>
                      <a:endPar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rPr>
                        <a:t>Correzioni spontanee </a:t>
                      </a:r>
                      <a:r>
                        <a:rPr kumimoji="0" lang="it-IT" sz="1600" b="0" i="0" u="none" strike="noStrike" cap="none" normalizeH="0" baseline="0" dirty="0" err="1" smtClean="0">
                          <a:ln>
                            <a:noFill/>
                          </a:ln>
                          <a:solidFill>
                            <a:srgbClr val="000000"/>
                          </a:solidFill>
                          <a:effectLst>
                            <a:outerShdw blurRad="38100" dist="38100" dir="2700000" algn="tl">
                              <a:srgbClr val="C0C0C0"/>
                            </a:outerShdw>
                          </a:effectLst>
                          <a:latin typeface="Arial" pitchFamily="34" charset="0"/>
                        </a:rPr>
                        <a:t>*CBCA</a:t>
                      </a:r>
                      <a:endPar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5556" name="Text Box 20"/>
          <p:cNvSpPr txBox="1">
            <a:spLocks noChangeArrowheads="1"/>
          </p:cNvSpPr>
          <p:nvPr/>
        </p:nvSpPr>
        <p:spPr bwMode="auto">
          <a:xfrm>
            <a:off x="107950" y="115888"/>
            <a:ext cx="6551613" cy="366712"/>
          </a:xfrm>
          <a:prstGeom prst="rect">
            <a:avLst/>
          </a:prstGeom>
          <a:noFill/>
          <a:ln w="9525">
            <a:noFill/>
            <a:miter lim="800000"/>
            <a:headEnd/>
            <a:tailEnd/>
          </a:ln>
          <a:effectLst/>
        </p:spPr>
        <p:txBody>
          <a:bodyPr>
            <a:spAutoFit/>
          </a:bodyPr>
          <a:lstStyle/>
          <a:p>
            <a:pPr>
              <a:spcBef>
                <a:spcPct val="50000"/>
              </a:spcBef>
              <a:defRPr/>
            </a:pPr>
            <a:r>
              <a:rPr lang="it-IT" b="1" i="1" dirty="0">
                <a:solidFill>
                  <a:srgbClr val="FF0000"/>
                </a:solidFill>
                <a:effectLst>
                  <a:outerShdw blurRad="38100" dist="38100" dir="2700000" algn="tl">
                    <a:srgbClr val="000000"/>
                  </a:outerShdw>
                </a:effectLst>
              </a:rPr>
              <a:t>I sintomi della </a:t>
            </a:r>
            <a:r>
              <a:rPr lang="it-IT" b="1" i="1" dirty="0" err="1">
                <a:solidFill>
                  <a:srgbClr val="FF0000"/>
                </a:solidFill>
                <a:effectLst>
                  <a:outerShdw blurRad="38100" dist="38100" dir="2700000" algn="tl">
                    <a:srgbClr val="000000"/>
                  </a:outerShdw>
                </a:effectLst>
              </a:rPr>
              <a:t>menzogna*</a:t>
            </a:r>
            <a:endParaRPr lang="it-IT" b="1" i="1" dirty="0">
              <a:solidFill>
                <a:srgbClr val="FF0000"/>
              </a:solidFill>
              <a:effectLst>
                <a:outerShdw blurRad="38100" dist="38100" dir="2700000" algn="tl">
                  <a:srgbClr val="000000"/>
                </a:outerShdw>
              </a:effectLst>
            </a:endParaRPr>
          </a:p>
        </p:txBody>
      </p:sp>
      <p:sp>
        <p:nvSpPr>
          <p:cNvPr id="65557" name="Text Box 21"/>
          <p:cNvSpPr txBox="1">
            <a:spLocks noChangeArrowheads="1"/>
          </p:cNvSpPr>
          <p:nvPr/>
        </p:nvSpPr>
        <p:spPr bwMode="auto">
          <a:xfrm>
            <a:off x="34925" y="6097588"/>
            <a:ext cx="9109075" cy="284162"/>
          </a:xfrm>
          <a:prstGeom prst="rect">
            <a:avLst/>
          </a:prstGeom>
          <a:solidFill>
            <a:schemeClr val="bg1"/>
          </a:solidFill>
          <a:ln w="9525">
            <a:solidFill>
              <a:schemeClr val="tx1"/>
            </a:solidFill>
            <a:miter lim="800000"/>
            <a:headEnd/>
            <a:tailEnd/>
          </a:ln>
          <a:effectLst/>
        </p:spPr>
        <p:txBody>
          <a:bodyPr>
            <a:spAutoFit/>
          </a:bodyPr>
          <a:lstStyle/>
          <a:p>
            <a:pPr algn="just">
              <a:spcBef>
                <a:spcPct val="50000"/>
              </a:spcBef>
              <a:defRPr/>
            </a:pPr>
            <a:r>
              <a:rPr lang="it-IT" sz="1200" b="1">
                <a:effectLst>
                  <a:outerShdw blurRad="38100" dist="38100" dir="2700000" algn="tl">
                    <a:srgbClr val="C0C0C0"/>
                  </a:outerShdw>
                </a:effectLst>
              </a:rPr>
              <a:t>Legenda:</a:t>
            </a:r>
            <a:r>
              <a:rPr lang="it-IT" sz="1200">
                <a:effectLst>
                  <a:outerShdw blurRad="38100" dist="38100" dir="2700000" algn="tl">
                    <a:srgbClr val="C0C0C0"/>
                  </a:outerShdw>
                </a:effectLst>
              </a:rPr>
              <a:t> </a:t>
            </a:r>
            <a:r>
              <a:rPr lang="it-IT" sz="1200">
                <a:solidFill>
                  <a:srgbClr val="000000"/>
                </a:solidFill>
                <a:effectLst>
                  <a:outerShdw blurRad="38100" dist="38100" dir="2700000" algn="tl">
                    <a:srgbClr val="C0C0C0"/>
                  </a:outerShdw>
                </a:effectLst>
                <a:latin typeface="Times_it" charset="0"/>
                <a:cs typeface="Times New Roman" pitchFamily="18" charset="0"/>
              </a:rPr>
              <a:t>↑</a:t>
            </a:r>
            <a:r>
              <a:rPr lang="it-IT" sz="1200">
                <a:effectLst>
                  <a:outerShdw blurRad="38100" dist="38100" dir="2700000" algn="tl">
                    <a:srgbClr val="C0C0C0"/>
                  </a:outerShdw>
                </a:effectLst>
              </a:rPr>
              <a:t>:aumento; </a:t>
            </a:r>
            <a:r>
              <a:rPr lang="it-IT" sz="1200">
                <a:solidFill>
                  <a:srgbClr val="000000"/>
                </a:solidFill>
                <a:effectLst>
                  <a:outerShdw blurRad="38100" dist="38100" dir="2700000" algn="tl">
                    <a:srgbClr val="C0C0C0"/>
                  </a:outerShdw>
                </a:effectLst>
                <a:latin typeface="Times_it" charset="0"/>
                <a:cs typeface="Times New Roman" pitchFamily="18" charset="0"/>
              </a:rPr>
              <a:t>↓</a:t>
            </a:r>
            <a:r>
              <a:rPr lang="it-IT" sz="1200">
                <a:effectLst>
                  <a:outerShdw blurRad="38100" dist="38100" dir="2700000" algn="tl">
                    <a:srgbClr val="C0C0C0"/>
                  </a:outerShdw>
                </a:effectLst>
              </a:rPr>
              <a:t>:diminuzione; </a:t>
            </a:r>
            <a:r>
              <a:rPr lang="it-IT" sz="1200">
                <a:solidFill>
                  <a:srgbClr val="000000"/>
                </a:solidFill>
                <a:effectLst>
                  <a:outerShdw blurRad="38100" dist="38100" dir="2700000" algn="tl">
                    <a:srgbClr val="C0C0C0"/>
                  </a:outerShdw>
                </a:effectLst>
                <a:cs typeface="Times New Roman" pitchFamily="18" charset="0"/>
              </a:rPr>
              <a:t>●: </a:t>
            </a:r>
            <a:r>
              <a:rPr lang="it-IT" sz="1200">
                <a:effectLst>
                  <a:outerShdw blurRad="38100" dist="38100" dir="2700000" algn="tl">
                    <a:srgbClr val="C0C0C0"/>
                  </a:outerShdw>
                </a:effectLst>
              </a:rPr>
              <a:t>presenza; </a:t>
            </a:r>
            <a:r>
              <a:rPr lang="it-IT" sz="1200">
                <a:solidFill>
                  <a:srgbClr val="000000"/>
                </a:solidFill>
                <a:effectLst>
                  <a:outerShdw blurRad="38100" dist="38100" dir="2700000" algn="tl">
                    <a:srgbClr val="C0C0C0"/>
                  </a:outerShdw>
                </a:effectLst>
              </a:rPr>
              <a:t>○:</a:t>
            </a:r>
            <a:r>
              <a:rPr lang="it-IT" sz="1200">
                <a:effectLst>
                  <a:outerShdw blurRad="38100" dist="38100" dir="2700000" algn="tl">
                    <a:srgbClr val="C0C0C0"/>
                  </a:outerShdw>
                </a:effectLst>
              </a:rPr>
              <a:t>assenza; *R.M. criteri tratti dal Reality Monitoring; *CBCA: criteri tratti dal CBCA </a:t>
            </a:r>
          </a:p>
        </p:txBody>
      </p:sp>
      <p:sp>
        <p:nvSpPr>
          <p:cNvPr id="65558" name="Text Box 22"/>
          <p:cNvSpPr txBox="1">
            <a:spLocks noChangeArrowheads="1"/>
          </p:cNvSpPr>
          <p:nvPr/>
        </p:nvSpPr>
        <p:spPr bwMode="auto">
          <a:xfrm>
            <a:off x="8243888" y="44450"/>
            <a:ext cx="900112" cy="8540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53</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65559" name="Text Box 23"/>
          <p:cNvSpPr txBox="1">
            <a:spLocks noChangeArrowheads="1"/>
          </p:cNvSpPr>
          <p:nvPr/>
        </p:nvSpPr>
        <p:spPr bwMode="auto">
          <a:xfrm>
            <a:off x="107950" y="6453188"/>
            <a:ext cx="8424863" cy="366712"/>
          </a:xfrm>
          <a:prstGeom prst="rect">
            <a:avLst/>
          </a:prstGeom>
          <a:noFill/>
          <a:ln w="9525">
            <a:noFill/>
            <a:miter lim="800000"/>
            <a:headEnd/>
            <a:tailEnd/>
          </a:ln>
          <a:effectLst/>
        </p:spPr>
        <p:txBody>
          <a:bodyPr>
            <a:spAutoFit/>
          </a:bodyPr>
          <a:lstStyle/>
          <a:p>
            <a:pPr>
              <a:spcBef>
                <a:spcPct val="50000"/>
              </a:spcBef>
              <a:defRPr/>
            </a:pPr>
            <a:r>
              <a:rPr lang="it-IT" sz="1200" b="1" dirty="0" err="1">
                <a:solidFill>
                  <a:schemeClr val="bg1"/>
                </a:solidFill>
                <a:effectLst>
                  <a:outerShdw blurRad="38100" dist="38100" dir="2700000" algn="tl">
                    <a:srgbClr val="000000"/>
                  </a:outerShdw>
                </a:effectLst>
              </a:rPr>
              <a:t>*</a:t>
            </a:r>
            <a:r>
              <a:rPr lang="it-IT" sz="1200" b="1" dirty="0" err="1">
                <a:solidFill>
                  <a:srgbClr val="FF0000"/>
                </a:solidFill>
                <a:effectLst>
                  <a:outerShdw blurRad="38100" dist="38100" dir="2700000" algn="tl">
                    <a:srgbClr val="000000"/>
                  </a:outerShdw>
                </a:effectLst>
              </a:rPr>
              <a:t>Guglielmo</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Gulotta</a:t>
            </a:r>
            <a:r>
              <a:rPr lang="it-IT" sz="1200" b="1" dirty="0">
                <a:solidFill>
                  <a:srgbClr val="FF0000"/>
                </a:solidFill>
                <a:effectLst>
                  <a:outerShdw blurRad="38100" dist="38100" dir="2700000" algn="tl">
                    <a:srgbClr val="000000"/>
                  </a:outerShdw>
                </a:effectLst>
              </a:rPr>
              <a:t>, </a:t>
            </a:r>
            <a:r>
              <a:rPr lang="it-IT" sz="1200" b="1" i="1" dirty="0">
                <a:solidFill>
                  <a:srgbClr val="FF0000"/>
                </a:solidFill>
                <a:effectLst>
                  <a:outerShdw blurRad="38100" dist="38100" dir="2700000" algn="tl">
                    <a:srgbClr val="000000"/>
                  </a:outerShdw>
                </a:effectLst>
              </a:rPr>
              <a:t>Breviario di Psicologia Investigativa</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Giuffrè</a:t>
            </a:r>
            <a:r>
              <a:rPr lang="it-IT" sz="1200" b="1" dirty="0">
                <a:solidFill>
                  <a:srgbClr val="FF0000"/>
                </a:solidFill>
                <a:effectLst>
                  <a:outerShdw blurRad="38100" dist="38100" dir="2700000" algn="tl">
                    <a:srgbClr val="000000"/>
                  </a:outerShdw>
                </a:effectLst>
              </a:rPr>
              <a:t> Editore, Milano, 2008</a:t>
            </a:r>
            <a:r>
              <a:rPr lang="it-IT" dirty="0">
                <a:solidFill>
                  <a:srgbClr val="FF0000"/>
                </a:solidFill>
              </a:rPr>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38" name="Group 26"/>
          <p:cNvGraphicFramePr>
            <a:graphicFrameLocks noGrp="1"/>
          </p:cNvGraphicFramePr>
          <p:nvPr/>
        </p:nvGraphicFramePr>
        <p:xfrm>
          <a:off x="179388" y="620713"/>
          <a:ext cx="8785225" cy="4683252"/>
        </p:xfrm>
        <a:graphic>
          <a:graphicData uri="http://schemas.openxmlformats.org/drawingml/2006/table">
            <a:tbl>
              <a:tblPr/>
              <a:tblGrid>
                <a:gridCol w="4176712"/>
                <a:gridCol w="2303463"/>
                <a:gridCol w="2305050"/>
              </a:tblGrid>
              <a:tr h="647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Segnali </a:t>
                      </a:r>
                      <a:r>
                        <a:rPr kumimoji="0" lang="it-IT" sz="1600" b="1" i="1" u="none" strike="noStrike" cap="none" normalizeH="0" baseline="0" smtClean="0">
                          <a:ln>
                            <a:noFill/>
                          </a:ln>
                          <a:solidFill>
                            <a:schemeClr val="tx1"/>
                          </a:solidFill>
                          <a:effectLst>
                            <a:outerShdw blurRad="38100" dist="38100" dir="2700000" algn="tl">
                              <a:srgbClr val="C0C0C0"/>
                            </a:outerShdw>
                          </a:effectLst>
                          <a:latin typeface="Times_bi" charset="0"/>
                        </a:rPr>
                        <a:t>RITENUTI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INDICI DI MENZOGNA</a:t>
                      </a: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Segnali </a:t>
                      </a:r>
                      <a:r>
                        <a:rPr kumimoji="0" lang="it-IT" sz="1600" b="1" i="1" u="none" strike="noStrike" cap="none" normalizeH="0" baseline="0" smtClean="0">
                          <a:ln>
                            <a:noFill/>
                          </a:ln>
                          <a:solidFill>
                            <a:schemeClr val="tx1"/>
                          </a:solidFill>
                          <a:effectLst>
                            <a:outerShdw blurRad="38100" dist="38100" dir="2700000" algn="tl">
                              <a:srgbClr val="C0C0C0"/>
                            </a:outerShdw>
                          </a:effectLst>
                          <a:latin typeface="Times_bi" charset="0"/>
                        </a:rPr>
                        <a:t>REALMENTE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INDICI DI MENZOGNA</a:t>
                      </a: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1" u="none" strike="noStrike" cap="none" normalizeH="0" baseline="0" smtClean="0">
                          <a:ln>
                            <a:noFill/>
                          </a:ln>
                          <a:solidFill>
                            <a:schemeClr val="tx1"/>
                          </a:solidFill>
                          <a:effectLst>
                            <a:outerShdw blurRad="38100" dist="38100" dir="2700000" algn="tl">
                              <a:srgbClr val="C0C0C0"/>
                            </a:outerShdw>
                          </a:effectLst>
                          <a:latin typeface="Times_it" charset="0"/>
                        </a:rPr>
                        <a:t>Comportamenti non Verbali: </a:t>
                      </a:r>
                      <a:r>
                        <a:rPr kumimoji="0" lang="it-IT" sz="1600" b="1" i="0" u="none" strike="noStrike" cap="none" normalizeH="0" baseline="0" smtClean="0">
                          <a:ln>
                            <a:noFill/>
                          </a:ln>
                          <a:solidFill>
                            <a:schemeClr val="tx1"/>
                          </a:solidFill>
                          <a:effectLst>
                            <a:outerShdw blurRad="38100" dist="38100" dir="2700000" algn="tl">
                              <a:srgbClr val="C0C0C0"/>
                            </a:outerShdw>
                          </a:effectLst>
                          <a:latin typeface="Times_bd" charset="0"/>
                        </a:rPr>
                        <a:t>(VISIVI)</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046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Toccare </a:t>
                      </a:r>
                      <a:r>
                        <a:rPr kumimoji="0" lang="it-IT" sz="1600" b="0" i="0" u="none" strike="noStrike" cap="none" normalizeH="0" baseline="0" dirty="0" err="1" smtClean="0">
                          <a:ln>
                            <a:noFill/>
                          </a:ln>
                          <a:solidFill>
                            <a:schemeClr val="tx1"/>
                          </a:solidFill>
                          <a:effectLst>
                            <a:outerShdw blurRad="38100" dist="38100" dir="2700000" algn="tl">
                              <a:srgbClr val="C0C0C0"/>
                            </a:outerShdw>
                          </a:effectLst>
                          <a:latin typeface="Arial" pitchFamily="34" charset="0"/>
                        </a:rPr>
                        <a:t>se´</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 stessi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Gesticolare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Gesti per enfatizzare quanto si dice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Movimenti testa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Cenni col capo**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Se le domande non creano ancora                    un clima di assoluta tensione.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Se il ritmo delle domande assume un ritmo incalzante ed il soggetto deve compiere uno sforzo cognitivo maggiore.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Movimenti spalle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r>
                        <a:rPr kumimoji="0" lang="it-IT" sz="1600" b="0" i="0" u="none" strike="noStrike" cap="none" normalizeH="0" baseline="0" dirty="0" smtClean="0">
                          <a:ln>
                            <a:noFill/>
                          </a:ln>
                          <a:solidFill>
                            <a:schemeClr val="tx1"/>
                          </a:solidFill>
                          <a:effectLst>
                            <a:outerShdw blurRad="38100" dist="38100" dir="2700000" algn="tl">
                              <a:srgbClr val="C0C0C0"/>
                            </a:outerShdw>
                          </a:effectLst>
                          <a:latin typeface="Arial" pitchFamily="34" charset="0"/>
                        </a:rPr>
                        <a:t>Cambi di postura</a:t>
                      </a:r>
                      <a:endParaRPr kumimoji="0" lang="it-IT" sz="1600" b="0" i="0" u="none" strike="noStrike" cap="none" normalizeH="0" baseline="0" dirty="0" smtClean="0">
                        <a:ln>
                          <a:noFill/>
                        </a:ln>
                        <a:solidFill>
                          <a:srgbClr val="000000"/>
                        </a:solidFill>
                        <a:effectLst>
                          <a:outerShdw blurRad="38100" dist="38100" dir="2700000" algn="tl">
                            <a:srgbClr val="C0C0C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0" i="0" u="none" strike="noStrike" cap="none" normalizeH="0" baseline="0" smtClean="0">
                          <a:ln>
                            <a:noFill/>
                          </a:ln>
                          <a:solidFill>
                            <a:srgbClr val="000000"/>
                          </a:solidFill>
                          <a:effectLst>
                            <a:outerShdw blurRad="38100" dist="38100" dir="2700000" algn="tl">
                              <a:srgbClr val="C0C0C0"/>
                            </a:outerShdw>
                          </a:effectLst>
                          <a:latin typeface="Arial" pitchFamily="34"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4532" name="Text Box 20"/>
          <p:cNvSpPr txBox="1">
            <a:spLocks noChangeArrowheads="1"/>
          </p:cNvSpPr>
          <p:nvPr/>
        </p:nvSpPr>
        <p:spPr bwMode="auto">
          <a:xfrm>
            <a:off x="107950" y="115888"/>
            <a:ext cx="6551613" cy="366712"/>
          </a:xfrm>
          <a:prstGeom prst="rect">
            <a:avLst/>
          </a:prstGeom>
          <a:noFill/>
          <a:ln w="9525">
            <a:noFill/>
            <a:miter lim="800000"/>
            <a:headEnd/>
            <a:tailEnd/>
          </a:ln>
          <a:effectLst/>
        </p:spPr>
        <p:txBody>
          <a:bodyPr>
            <a:spAutoFit/>
          </a:bodyPr>
          <a:lstStyle/>
          <a:p>
            <a:pPr>
              <a:spcBef>
                <a:spcPct val="50000"/>
              </a:spcBef>
              <a:defRPr/>
            </a:pPr>
            <a:r>
              <a:rPr lang="it-IT" b="1" i="1" dirty="0">
                <a:solidFill>
                  <a:srgbClr val="FF0000"/>
                </a:solidFill>
                <a:effectLst>
                  <a:outerShdw blurRad="38100" dist="38100" dir="2700000" algn="tl">
                    <a:srgbClr val="000000"/>
                  </a:outerShdw>
                </a:effectLst>
              </a:rPr>
              <a:t>I sintomi della </a:t>
            </a:r>
            <a:r>
              <a:rPr lang="it-IT" b="1" i="1" dirty="0" err="1">
                <a:solidFill>
                  <a:srgbClr val="FF0000"/>
                </a:solidFill>
                <a:effectLst>
                  <a:outerShdw blurRad="38100" dist="38100" dir="2700000" algn="tl">
                    <a:srgbClr val="000000"/>
                  </a:outerShdw>
                </a:effectLst>
              </a:rPr>
              <a:t>menzogna*</a:t>
            </a:r>
            <a:endParaRPr lang="it-IT" b="1" i="1" dirty="0">
              <a:solidFill>
                <a:srgbClr val="FF0000"/>
              </a:solidFill>
              <a:effectLst>
                <a:outerShdw blurRad="38100" dist="38100" dir="2700000" algn="tl">
                  <a:srgbClr val="000000"/>
                </a:outerShdw>
              </a:effectLst>
            </a:endParaRPr>
          </a:p>
        </p:txBody>
      </p:sp>
      <p:sp>
        <p:nvSpPr>
          <p:cNvPr id="64533" name="Text Box 21"/>
          <p:cNvSpPr txBox="1">
            <a:spLocks noChangeArrowheads="1"/>
          </p:cNvSpPr>
          <p:nvPr/>
        </p:nvSpPr>
        <p:spPr bwMode="auto">
          <a:xfrm>
            <a:off x="34925" y="6021388"/>
            <a:ext cx="9109075" cy="466725"/>
          </a:xfrm>
          <a:prstGeom prst="rect">
            <a:avLst/>
          </a:prstGeom>
          <a:solidFill>
            <a:schemeClr val="bg1"/>
          </a:solidFill>
          <a:ln w="9525">
            <a:solidFill>
              <a:schemeClr val="tx1"/>
            </a:solidFill>
            <a:miter lim="800000"/>
            <a:headEnd/>
            <a:tailEnd/>
          </a:ln>
          <a:effectLst/>
        </p:spPr>
        <p:txBody>
          <a:bodyPr>
            <a:spAutoFit/>
          </a:bodyPr>
          <a:lstStyle/>
          <a:p>
            <a:pPr algn="just">
              <a:spcBef>
                <a:spcPct val="50000"/>
              </a:spcBef>
              <a:defRPr/>
            </a:pPr>
            <a:r>
              <a:rPr lang="it-IT" sz="1200" b="1">
                <a:effectLst>
                  <a:outerShdw blurRad="38100" dist="38100" dir="2700000" algn="tl">
                    <a:srgbClr val="C0C0C0"/>
                  </a:outerShdw>
                </a:effectLst>
              </a:rPr>
              <a:t>Legenda:</a:t>
            </a:r>
            <a:r>
              <a:rPr lang="it-IT" sz="1200">
                <a:effectLst>
                  <a:outerShdw blurRad="38100" dist="38100" dir="2700000" algn="tl">
                    <a:srgbClr val="C0C0C0"/>
                  </a:outerShdw>
                </a:effectLst>
              </a:rPr>
              <a:t> </a:t>
            </a:r>
            <a:r>
              <a:rPr lang="it-IT" sz="1200">
                <a:solidFill>
                  <a:srgbClr val="000000"/>
                </a:solidFill>
                <a:effectLst>
                  <a:outerShdw blurRad="38100" dist="38100" dir="2700000" algn="tl">
                    <a:srgbClr val="C0C0C0"/>
                  </a:outerShdw>
                </a:effectLst>
                <a:latin typeface="Times_it" charset="0"/>
                <a:cs typeface="Times New Roman" pitchFamily="18" charset="0"/>
              </a:rPr>
              <a:t>↑</a:t>
            </a:r>
            <a:r>
              <a:rPr lang="it-IT" sz="1200">
                <a:effectLst>
                  <a:outerShdw blurRad="38100" dist="38100" dir="2700000" algn="tl">
                    <a:srgbClr val="C0C0C0"/>
                  </a:outerShdw>
                </a:effectLst>
              </a:rPr>
              <a:t>:aumento; </a:t>
            </a:r>
            <a:r>
              <a:rPr lang="it-IT" sz="1200">
                <a:solidFill>
                  <a:srgbClr val="000000"/>
                </a:solidFill>
                <a:effectLst>
                  <a:outerShdw blurRad="38100" dist="38100" dir="2700000" algn="tl">
                    <a:srgbClr val="C0C0C0"/>
                  </a:outerShdw>
                </a:effectLst>
                <a:latin typeface="Times_it" charset="0"/>
                <a:cs typeface="Times New Roman" pitchFamily="18" charset="0"/>
              </a:rPr>
              <a:t>↓</a:t>
            </a:r>
            <a:r>
              <a:rPr lang="it-IT" sz="1200">
                <a:effectLst>
                  <a:outerShdw blurRad="38100" dist="38100" dir="2700000" algn="tl">
                    <a:srgbClr val="C0C0C0"/>
                  </a:outerShdw>
                </a:effectLst>
              </a:rPr>
              <a:t>:diminuzione; </a:t>
            </a:r>
            <a:r>
              <a:rPr lang="it-IT" sz="1200">
                <a:solidFill>
                  <a:srgbClr val="000000"/>
                </a:solidFill>
                <a:effectLst>
                  <a:outerShdw blurRad="38100" dist="38100" dir="2700000" algn="tl">
                    <a:srgbClr val="C0C0C0"/>
                  </a:outerShdw>
                </a:effectLst>
                <a:cs typeface="Times New Roman" pitchFamily="18" charset="0"/>
              </a:rPr>
              <a:t>●: </a:t>
            </a:r>
            <a:r>
              <a:rPr lang="it-IT" sz="1200">
                <a:effectLst>
                  <a:outerShdw blurRad="38100" dist="38100" dir="2700000" algn="tl">
                    <a:srgbClr val="C0C0C0"/>
                  </a:outerShdw>
                </a:effectLst>
              </a:rPr>
              <a:t>presenza; </a:t>
            </a:r>
            <a:r>
              <a:rPr lang="it-IT" sz="1200">
                <a:solidFill>
                  <a:srgbClr val="000000"/>
                </a:solidFill>
                <a:effectLst>
                  <a:outerShdw blurRad="38100" dist="38100" dir="2700000" algn="tl">
                    <a:srgbClr val="C0C0C0"/>
                  </a:outerShdw>
                </a:effectLst>
              </a:rPr>
              <a:t>○:</a:t>
            </a:r>
            <a:r>
              <a:rPr lang="it-IT" sz="1200">
                <a:effectLst>
                  <a:outerShdw blurRad="38100" dist="38100" dir="2700000" algn="tl">
                    <a:srgbClr val="C0C0C0"/>
                  </a:outerShdw>
                </a:effectLst>
              </a:rPr>
              <a:t>assenza; **</a:t>
            </a:r>
            <a:r>
              <a:rPr lang="it-IT" sz="1200" i="1">
                <a:effectLst>
                  <a:outerShdw blurRad="38100" dist="38100" dir="2700000" algn="tl">
                    <a:srgbClr val="C0C0C0"/>
                  </a:outerShdw>
                </a:effectLst>
              </a:rPr>
              <a:t>risultati controversi</a:t>
            </a:r>
            <a:r>
              <a:rPr lang="it-IT" sz="1200">
                <a:effectLst>
                  <a:outerShdw blurRad="38100" dist="38100" dir="2700000" algn="tl">
                    <a:srgbClr val="C0C0C0"/>
                  </a:outerShdw>
                </a:effectLst>
              </a:rPr>
              <a:t>: il parametro varia a seconda della situazione             in cui si trova il soggetto</a:t>
            </a:r>
          </a:p>
        </p:txBody>
      </p:sp>
      <p:sp>
        <p:nvSpPr>
          <p:cNvPr id="64534" name="Text Box 22"/>
          <p:cNvSpPr txBox="1">
            <a:spLocks noChangeArrowheads="1"/>
          </p:cNvSpPr>
          <p:nvPr/>
        </p:nvSpPr>
        <p:spPr bwMode="auto">
          <a:xfrm>
            <a:off x="8243888" y="44450"/>
            <a:ext cx="900112" cy="854075"/>
          </a:xfrm>
          <a:prstGeom prst="rect">
            <a:avLst/>
          </a:prstGeom>
          <a:noFill/>
          <a:ln w="9525">
            <a:noFill/>
            <a:miter lim="800000"/>
            <a:headEnd/>
            <a:tailEnd/>
          </a:ln>
          <a:effectLst/>
        </p:spPr>
        <p:txBody>
          <a:bodyPr>
            <a:spAutoFit/>
          </a:bodyPr>
          <a:lstStyle/>
          <a:p>
            <a:pPr algn="r">
              <a:spcBef>
                <a:spcPct val="50000"/>
              </a:spcBef>
              <a:defRPr/>
            </a:pPr>
            <a:r>
              <a:rPr lang="it-IT" sz="2000" b="1">
                <a:solidFill>
                  <a:srgbClr val="FFFFFF"/>
                </a:solidFill>
                <a:effectLst>
                  <a:outerShdw blurRad="38100" dist="38100" dir="2700000" algn="tl">
                    <a:srgbClr val="000000"/>
                  </a:outerShdw>
                </a:effectLst>
              </a:rPr>
              <a:t>52</a:t>
            </a:r>
          </a:p>
          <a:p>
            <a:pPr algn="r">
              <a:spcBef>
                <a:spcPct val="50000"/>
              </a:spcBef>
              <a:defRPr/>
            </a:pPr>
            <a:endParaRPr lang="it-IT" sz="2000" b="1">
              <a:solidFill>
                <a:srgbClr val="FFFFFF"/>
              </a:solidFill>
              <a:effectLst>
                <a:outerShdw blurRad="38100" dist="38100" dir="2700000" algn="tl">
                  <a:srgbClr val="000000"/>
                </a:outerShdw>
              </a:effectLst>
            </a:endParaRPr>
          </a:p>
        </p:txBody>
      </p:sp>
      <p:sp>
        <p:nvSpPr>
          <p:cNvPr id="64539" name="Text Box 27"/>
          <p:cNvSpPr txBox="1">
            <a:spLocks noChangeArrowheads="1"/>
          </p:cNvSpPr>
          <p:nvPr/>
        </p:nvSpPr>
        <p:spPr bwMode="auto">
          <a:xfrm>
            <a:off x="107950" y="6453188"/>
            <a:ext cx="8424863" cy="366712"/>
          </a:xfrm>
          <a:prstGeom prst="rect">
            <a:avLst/>
          </a:prstGeom>
          <a:noFill/>
          <a:ln w="9525">
            <a:noFill/>
            <a:miter lim="800000"/>
            <a:headEnd/>
            <a:tailEnd/>
          </a:ln>
          <a:effectLst/>
        </p:spPr>
        <p:txBody>
          <a:bodyPr>
            <a:spAutoFit/>
          </a:bodyPr>
          <a:lstStyle/>
          <a:p>
            <a:pPr>
              <a:spcBef>
                <a:spcPct val="50000"/>
              </a:spcBef>
              <a:defRPr/>
            </a:pPr>
            <a:r>
              <a:rPr lang="it-IT" sz="1200" b="1" dirty="0" err="1">
                <a:solidFill>
                  <a:schemeClr val="bg1"/>
                </a:solidFill>
                <a:effectLst>
                  <a:outerShdw blurRad="38100" dist="38100" dir="2700000" algn="tl">
                    <a:srgbClr val="000000"/>
                  </a:outerShdw>
                </a:effectLst>
              </a:rPr>
              <a:t>*</a:t>
            </a:r>
            <a:r>
              <a:rPr lang="it-IT" sz="1200" b="1" dirty="0" err="1">
                <a:solidFill>
                  <a:srgbClr val="FF0000"/>
                </a:solidFill>
                <a:effectLst>
                  <a:outerShdw blurRad="38100" dist="38100" dir="2700000" algn="tl">
                    <a:srgbClr val="000000"/>
                  </a:outerShdw>
                </a:effectLst>
              </a:rPr>
              <a:t>Guglielmo</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Gulotta</a:t>
            </a:r>
            <a:r>
              <a:rPr lang="it-IT" sz="1200" b="1" dirty="0">
                <a:solidFill>
                  <a:srgbClr val="FF0000"/>
                </a:solidFill>
                <a:effectLst>
                  <a:outerShdw blurRad="38100" dist="38100" dir="2700000" algn="tl">
                    <a:srgbClr val="000000"/>
                  </a:outerShdw>
                </a:effectLst>
              </a:rPr>
              <a:t>, </a:t>
            </a:r>
            <a:r>
              <a:rPr lang="it-IT" sz="1200" b="1" i="1" dirty="0">
                <a:solidFill>
                  <a:srgbClr val="FF0000"/>
                </a:solidFill>
                <a:effectLst>
                  <a:outerShdw blurRad="38100" dist="38100" dir="2700000" algn="tl">
                    <a:srgbClr val="000000"/>
                  </a:outerShdw>
                </a:effectLst>
              </a:rPr>
              <a:t>Breviario di Psicologia Investigativa</a:t>
            </a:r>
            <a:r>
              <a:rPr lang="it-IT" sz="1200" b="1" dirty="0">
                <a:solidFill>
                  <a:srgbClr val="FF0000"/>
                </a:solidFill>
                <a:effectLst>
                  <a:outerShdw blurRad="38100" dist="38100" dir="2700000" algn="tl">
                    <a:srgbClr val="000000"/>
                  </a:outerShdw>
                </a:effectLst>
              </a:rPr>
              <a:t>, </a:t>
            </a:r>
            <a:r>
              <a:rPr lang="it-IT" sz="1200" b="1" dirty="0" err="1">
                <a:solidFill>
                  <a:srgbClr val="FF0000"/>
                </a:solidFill>
                <a:effectLst>
                  <a:outerShdw blurRad="38100" dist="38100" dir="2700000" algn="tl">
                    <a:srgbClr val="000000"/>
                  </a:outerShdw>
                </a:effectLst>
              </a:rPr>
              <a:t>Giuffrè</a:t>
            </a:r>
            <a:r>
              <a:rPr lang="it-IT" sz="1200" b="1" dirty="0">
                <a:solidFill>
                  <a:srgbClr val="FF0000"/>
                </a:solidFill>
                <a:effectLst>
                  <a:outerShdw blurRad="38100" dist="38100" dir="2700000" algn="tl">
                    <a:srgbClr val="000000"/>
                  </a:outerShdw>
                </a:effectLst>
              </a:rPr>
              <a:t> Editore, Milano, 2008</a:t>
            </a:r>
            <a:r>
              <a:rPr lang="it-IT" dirty="0">
                <a:solidFill>
                  <a:srgbClr val="FF0000"/>
                </a:solidFill>
              </a:rPr>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numero diapositiva 3"/>
          <p:cNvSpPr>
            <a:spLocks noGrp="1"/>
          </p:cNvSpPr>
          <p:nvPr>
            <p:ph type="sldNum" sz="quarter" idx="12"/>
          </p:nvPr>
        </p:nvSpPr>
        <p:spPr>
          <a:noFill/>
        </p:spPr>
        <p:txBody>
          <a:bodyPr/>
          <a:lstStyle/>
          <a:p>
            <a:fld id="{C8027EA1-7EE1-4BC6-BB80-16B7EDEC990A}" type="slidenum">
              <a:rPr lang="it-IT" smtClean="0"/>
              <a:pPr/>
              <a:t>42</a:t>
            </a:fld>
            <a:endParaRPr lang="it-IT" smtClean="0"/>
          </a:p>
        </p:txBody>
      </p:sp>
      <p:sp>
        <p:nvSpPr>
          <p:cNvPr id="5" name="Rettangolo 4"/>
          <p:cNvSpPr/>
          <p:nvPr/>
        </p:nvSpPr>
        <p:spPr>
          <a:xfrm>
            <a:off x="3500430" y="3071810"/>
            <a:ext cx="2339102" cy="923330"/>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pPr algn="ctr">
              <a:defRPr/>
            </a:pPr>
            <a:r>
              <a:rPr lang="it-IT"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 i n 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5</a:t>
            </a:fld>
            <a:endParaRPr lang="it-IT"/>
          </a:p>
        </p:txBody>
      </p:sp>
      <p:sp>
        <p:nvSpPr>
          <p:cNvPr id="3" name="Rettangolo 2"/>
          <p:cNvSpPr/>
          <p:nvPr/>
        </p:nvSpPr>
        <p:spPr>
          <a:xfrm>
            <a:off x="2286000" y="3105835"/>
            <a:ext cx="4572000" cy="954107"/>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marL="609600" indent="-609600" algn="just" eaLnBrk="1" hangingPunct="1"/>
            <a:r>
              <a:rPr lang="it-IT" sz="2800" dirty="0" smtClean="0">
                <a:latin typeface="Verdana" pitchFamily="34" charset="0"/>
              </a:rPr>
              <a:t>    Differenza ricordo / memoria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endParaRPr lang="it-IT" dirty="0"/>
          </a:p>
        </p:txBody>
      </p:sp>
      <p:sp>
        <p:nvSpPr>
          <p:cNvPr id="11" name="Segnaposto contenuto 10"/>
          <p:cNvSpPr>
            <a:spLocks noGrp="1"/>
          </p:cNvSpPr>
          <p:nvPr>
            <p:ph sz="half" idx="1"/>
          </p:nvPr>
        </p:nvSpPr>
        <p:spPr/>
        <p:txBody>
          <a:bodyPr/>
          <a:lstStyle/>
          <a:p>
            <a:pPr algn="just"/>
            <a:r>
              <a:rPr lang="tr-TR" dirty="0" smtClean="0">
                <a:latin typeface="Verdana" pitchFamily="34" charset="0"/>
              </a:rPr>
              <a:t>Dopo aver esaminato le modalità con le quali è possibile facilitare la testimonianza </a:t>
            </a:r>
            <a:endParaRPr lang="it-IT" dirty="0" smtClean="0">
              <a:latin typeface="Verdana" pitchFamily="34" charset="0"/>
            </a:endParaRPr>
          </a:p>
          <a:p>
            <a:endParaRPr lang="it-IT" dirty="0"/>
          </a:p>
        </p:txBody>
      </p:sp>
      <p:sp>
        <p:nvSpPr>
          <p:cNvPr id="12" name="Segnaposto contenuto 11"/>
          <p:cNvSpPr>
            <a:spLocks noGrp="1"/>
          </p:cNvSpPr>
          <p:nvPr>
            <p:ph sz="half" idx="2"/>
          </p:nvPr>
        </p:nvSpPr>
        <p:spPr/>
        <p:txBody>
          <a:bodyPr/>
          <a:lstStyle/>
          <a:p>
            <a:pPr algn="just"/>
            <a:endParaRPr lang="it-IT" dirty="0" smtClean="0"/>
          </a:p>
          <a:p>
            <a:pPr algn="just"/>
            <a:endParaRPr lang="it-IT" dirty="0" smtClean="0"/>
          </a:p>
          <a:p>
            <a:pPr algn="just"/>
            <a:endParaRPr lang="it-IT" dirty="0" smtClean="0"/>
          </a:p>
          <a:p>
            <a:pPr algn="just"/>
            <a:endParaRPr lang="it-IT" dirty="0" smtClean="0"/>
          </a:p>
          <a:p>
            <a:pPr algn="just">
              <a:buNone/>
            </a:pPr>
            <a:r>
              <a:rPr lang="it-IT" dirty="0" smtClean="0"/>
              <a:t>   </a:t>
            </a:r>
            <a:r>
              <a:rPr lang="tr-TR" dirty="0" smtClean="0">
                <a:latin typeface="Verdana" pitchFamily="34" charset="0"/>
              </a:rPr>
              <a:t>saranno illustrate le tecniche per ottenere le migliori informazioni che il testimone è in grado di fornire</a:t>
            </a:r>
            <a:endParaRPr lang="it-IT" dirty="0">
              <a:latin typeface="Verdana" pitchFamily="34" charset="0"/>
            </a:endParaRPr>
          </a:p>
        </p:txBody>
      </p:sp>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6</a:t>
            </a:fld>
            <a:endParaRPr lang="it-IT" dirty="0"/>
          </a:p>
        </p:txBody>
      </p:sp>
      <p:sp>
        <p:nvSpPr>
          <p:cNvPr id="13" name="Freccia a destra 12"/>
          <p:cNvSpPr/>
          <p:nvPr/>
        </p:nvSpPr>
        <p:spPr bwMode="auto">
          <a:xfrm>
            <a:off x="3347864" y="4221088"/>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7</a:t>
            </a:fld>
            <a:endParaRPr lang="it-IT"/>
          </a:p>
        </p:txBody>
      </p:sp>
      <p:sp>
        <p:nvSpPr>
          <p:cNvPr id="3" name="Rettangolo 2"/>
          <p:cNvSpPr/>
          <p:nvPr/>
        </p:nvSpPr>
        <p:spPr>
          <a:xfrm>
            <a:off x="1475656" y="2780928"/>
            <a:ext cx="6840760" cy="193899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lvl="0"/>
            <a:r>
              <a:rPr lang="it-IT" sz="2400" i="1" dirty="0" smtClean="0">
                <a:solidFill>
                  <a:srgbClr val="FF0000"/>
                </a:solidFill>
                <a:latin typeface="Verdana" pitchFamily="34" charset="0"/>
              </a:rPr>
              <a:t>Presentazione</a:t>
            </a:r>
            <a:r>
              <a:rPr lang="it-IT" sz="2400" dirty="0" smtClean="0">
                <a:solidFill>
                  <a:srgbClr val="FF0000"/>
                </a:solidFill>
                <a:latin typeface="Verdana" pitchFamily="34" charset="0"/>
              </a:rPr>
              <a:t> </a:t>
            </a:r>
          </a:p>
          <a:p>
            <a:pPr lvl="0"/>
            <a:endParaRPr lang="it-IT" sz="2400" dirty="0" smtClean="0">
              <a:latin typeface="Verdana" pitchFamily="34" charset="0"/>
            </a:endParaRPr>
          </a:p>
          <a:p>
            <a:pPr lvl="0"/>
            <a:r>
              <a:rPr lang="it-IT" sz="2400" dirty="0" smtClean="0">
                <a:latin typeface="Verdana" pitchFamily="34" charset="0"/>
              </a:rPr>
              <a:t>Si accoglie il teste, si cerca di stabilire un rapporto </a:t>
            </a:r>
            <a:r>
              <a:rPr lang="it-IT" sz="2400" dirty="0" smtClean="0">
                <a:latin typeface="Verdana" pitchFamily="34" charset="0"/>
              </a:rPr>
              <a:t>sereno e di </a:t>
            </a:r>
            <a:r>
              <a:rPr lang="it-IT" sz="2400" dirty="0" smtClean="0">
                <a:latin typeface="Verdana" pitchFamily="34" charset="0"/>
              </a:rPr>
              <a:t>fiducia </a:t>
            </a:r>
            <a:r>
              <a:rPr lang="it-IT" sz="2400" dirty="0" smtClean="0">
                <a:latin typeface="Verdana" pitchFamily="34" charset="0"/>
              </a:rPr>
              <a:t>informandolo sulle modalità su cui </a:t>
            </a:r>
            <a:r>
              <a:rPr lang="it-IT" sz="2400" dirty="0" smtClean="0">
                <a:latin typeface="Verdana" pitchFamily="34" charset="0"/>
              </a:rPr>
              <a:t>si baserà l’intervista</a:t>
            </a:r>
            <a:endParaRPr lang="it-IT" sz="2400" dirty="0">
              <a:latin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8</a:t>
            </a:fld>
            <a:endParaRPr lang="it-IT"/>
          </a:p>
        </p:txBody>
      </p:sp>
      <p:sp>
        <p:nvSpPr>
          <p:cNvPr id="3" name="Rettangolo 2"/>
          <p:cNvSpPr/>
          <p:nvPr/>
        </p:nvSpPr>
        <p:spPr>
          <a:xfrm>
            <a:off x="971600" y="2828836"/>
            <a:ext cx="6768752" cy="193899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lvl="0"/>
            <a:r>
              <a:rPr lang="it-IT" sz="2400" i="1" dirty="0" smtClean="0">
                <a:solidFill>
                  <a:srgbClr val="FF0000"/>
                </a:solidFill>
                <a:latin typeface="Verdana" pitchFamily="34" charset="0"/>
              </a:rPr>
              <a:t>Tecniche di recupero guidato</a:t>
            </a:r>
            <a:r>
              <a:rPr lang="it-IT" sz="2400" dirty="0" smtClean="0">
                <a:solidFill>
                  <a:srgbClr val="FF0000"/>
                </a:solidFill>
                <a:latin typeface="Verdana" pitchFamily="34" charset="0"/>
              </a:rPr>
              <a:t> </a:t>
            </a:r>
          </a:p>
          <a:p>
            <a:pPr lvl="0"/>
            <a:endParaRPr lang="it-IT" sz="2400" dirty="0" smtClean="0">
              <a:latin typeface="Verdana" pitchFamily="34" charset="0"/>
            </a:endParaRPr>
          </a:p>
          <a:p>
            <a:pPr lvl="0"/>
            <a:r>
              <a:rPr lang="it-IT" sz="2400" dirty="0" smtClean="0">
                <a:latin typeface="Verdana" pitchFamily="34" charset="0"/>
              </a:rPr>
              <a:t>L’intervistatore presenta </a:t>
            </a:r>
            <a:r>
              <a:rPr lang="it-IT" sz="2400" dirty="0" smtClean="0">
                <a:latin typeface="Verdana" pitchFamily="34" charset="0"/>
              </a:rPr>
              <a:t>sinteticamente tali </a:t>
            </a:r>
            <a:r>
              <a:rPr lang="it-IT" sz="2400" dirty="0" smtClean="0">
                <a:latin typeface="Verdana" pitchFamily="34" charset="0"/>
              </a:rPr>
              <a:t>tecniche e incoraggia il teste ad usarle nei momenti di maggiore difficoltà.</a:t>
            </a:r>
            <a:endParaRPr lang="it-IT" sz="2400" dirty="0">
              <a:latin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652E65E0-47F7-43C2-85AF-AF28BDEB8290}" type="slidenum">
              <a:rPr lang="it-IT" smtClean="0"/>
              <a:pPr>
                <a:defRPr/>
              </a:pPr>
              <a:t>9</a:t>
            </a:fld>
            <a:endParaRPr lang="it-IT"/>
          </a:p>
        </p:txBody>
      </p:sp>
      <p:sp>
        <p:nvSpPr>
          <p:cNvPr id="3" name="Rettangolo 2"/>
          <p:cNvSpPr/>
          <p:nvPr/>
        </p:nvSpPr>
        <p:spPr>
          <a:xfrm>
            <a:off x="539552" y="2551837"/>
            <a:ext cx="6318448" cy="193899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it-IT" sz="2000" dirty="0" smtClean="0">
                <a:latin typeface="Verdana" pitchFamily="34" charset="0"/>
              </a:rPr>
              <a:t>Gli effetti positivi variano in relazione al tipo di </a:t>
            </a:r>
            <a:r>
              <a:rPr lang="it-IT" sz="2000" dirty="0" smtClean="0">
                <a:solidFill>
                  <a:srgbClr val="FF0000"/>
                </a:solidFill>
                <a:latin typeface="Verdana" pitchFamily="34" charset="0"/>
              </a:rPr>
              <a:t>evento</a:t>
            </a:r>
            <a:r>
              <a:rPr lang="it-IT" sz="2000" dirty="0" smtClean="0">
                <a:latin typeface="Verdana" pitchFamily="34" charset="0"/>
              </a:rPr>
              <a:t> da rievocare, </a:t>
            </a:r>
          </a:p>
          <a:p>
            <a:pPr algn="just"/>
            <a:r>
              <a:rPr lang="it-IT" sz="2000" dirty="0" smtClean="0">
                <a:latin typeface="Verdana" pitchFamily="34" charset="0"/>
              </a:rPr>
              <a:t>maggiormente efficace sembra essere nella rievocazione di eventi con una </a:t>
            </a:r>
            <a:r>
              <a:rPr lang="it-IT" sz="2000" dirty="0" smtClean="0">
                <a:solidFill>
                  <a:srgbClr val="FF0000"/>
                </a:solidFill>
                <a:latin typeface="Verdana" pitchFamily="34" charset="0"/>
              </a:rPr>
              <a:t>struttura non prevedibile </a:t>
            </a:r>
            <a:r>
              <a:rPr lang="it-IT" sz="2000" dirty="0" smtClean="0">
                <a:latin typeface="Verdana" pitchFamily="34" charset="0"/>
              </a:rPr>
              <a:t>e con una serie di azioni che si </a:t>
            </a:r>
            <a:r>
              <a:rPr lang="it-IT" sz="2000" dirty="0" smtClean="0">
                <a:solidFill>
                  <a:srgbClr val="FF0000"/>
                </a:solidFill>
                <a:latin typeface="Verdana" pitchFamily="34" charset="0"/>
              </a:rPr>
              <a:t>susseguono</a:t>
            </a:r>
            <a:r>
              <a:rPr lang="it-IT" sz="2000" dirty="0" smtClean="0">
                <a:latin typeface="Verdana" pitchFamily="34" charset="0"/>
              </a:rPr>
              <a:t> velocemente </a:t>
            </a:r>
            <a:endParaRPr lang="it-IT" sz="2000" dirty="0">
              <a:latin typeface="Verdan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2094</TotalTime>
  <Words>3033</Words>
  <Application>Microsoft Office PowerPoint</Application>
  <PresentationFormat>Presentazione su schermo (4:3)</PresentationFormat>
  <Paragraphs>371</Paragraphs>
  <Slides>42</Slides>
  <Notes>1</Notes>
  <HiddenSlides>0</HiddenSlides>
  <MMClips>0</MMClips>
  <ScaleCrop>false</ScaleCrop>
  <HeadingPairs>
    <vt:vector size="4" baseType="variant">
      <vt:variant>
        <vt:lpstr>Tema</vt:lpstr>
      </vt:variant>
      <vt:variant>
        <vt:i4>1</vt:i4>
      </vt:variant>
      <vt:variant>
        <vt:lpstr>Titoli diapositive</vt:lpstr>
      </vt:variant>
      <vt:variant>
        <vt:i4>42</vt:i4>
      </vt:variant>
    </vt:vector>
  </HeadingPairs>
  <TitlesOfParts>
    <vt:vector size="43" baseType="lpstr">
      <vt:lpstr>Struttura predefinita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Istituto Superiore di Tecniche Investigative dell’Arma dei Carabinieri</dc:title>
  <dc:creator>users</dc:creator>
  <cp:lastModifiedBy>carillob</cp:lastModifiedBy>
  <cp:revision>232</cp:revision>
  <dcterms:created xsi:type="dcterms:W3CDTF">2009-01-13T09:34:59Z</dcterms:created>
  <dcterms:modified xsi:type="dcterms:W3CDTF">2012-04-27T09:16:07Z</dcterms:modified>
</cp:coreProperties>
</file>