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7" r:id="rId5"/>
    <p:sldId id="259" r:id="rId6"/>
    <p:sldId id="263" r:id="rId7"/>
    <p:sldId id="266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9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88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2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34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29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58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61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30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59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76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41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71F3F-B719-4E9E-B304-91F9E77FCD1A}" type="datetimeFigureOut">
              <a:rPr lang="it-IT" smtClean="0"/>
              <a:t>11/05/2012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AD82-0757-4507-8496-E597CC05D3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34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itaglio scherm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352928" cy="372941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403648" y="6156593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Franklin Gothic Demi Cond" pitchFamily="34" charset="0"/>
              </a:rPr>
              <a:t>Palazzo di Giustizia Bruno Caccia – Aula Magna</a:t>
            </a:r>
          </a:p>
          <a:p>
            <a:pPr algn="ctr"/>
            <a:r>
              <a:rPr lang="it-IT" sz="1600" dirty="0" smtClean="0">
                <a:latin typeface="Franklin Gothic Demi Cond" pitchFamily="34" charset="0"/>
              </a:rPr>
              <a:t>11 maggio 2012, ore 14.00 – </a:t>
            </a:r>
            <a:r>
              <a:rPr lang="it-IT" sz="1600" dirty="0" smtClean="0">
                <a:latin typeface="Franklin Gothic Demi Cond" pitchFamily="34" charset="0"/>
              </a:rPr>
              <a:t>18.00 - 12maggio 2012, ore 9.00 – 13.00</a:t>
            </a:r>
            <a:endParaRPr lang="it-IT" sz="1600" dirty="0">
              <a:latin typeface="Franklin Gothic Demi Cond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0"/>
                    </a14:imgEffect>
                    <a14:imgEffect>
                      <a14:brightnessContrast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222738"/>
            <a:ext cx="1008112" cy="144662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331640" y="4221088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>
                <a:latin typeface="Franklin Gothic Demi Cond" pitchFamily="34" charset="0"/>
              </a:rPr>
              <a:t>INTRODUZIONE</a:t>
            </a:r>
          </a:p>
          <a:p>
            <a:pPr algn="ctr"/>
            <a:endParaRPr lang="it-IT" sz="2000" dirty="0">
              <a:latin typeface="Franklin Gothic Demi Cond" pitchFamily="34" charset="0"/>
            </a:endParaRPr>
          </a:p>
          <a:p>
            <a:pPr algn="ctr"/>
            <a:r>
              <a:rPr lang="it-IT" sz="2800" dirty="0" smtClean="0">
                <a:latin typeface="Franklin Gothic Demi Cond" pitchFamily="34" charset="0"/>
              </a:rPr>
              <a:t>avv. Vittorio Maria Rossini</a:t>
            </a:r>
            <a:endParaRPr lang="it-IT" sz="2800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/>
            <a:r>
              <a:rPr lang="it-IT" dirty="0" smtClean="0">
                <a:latin typeface="Franklin Gothic Demi Cond" pitchFamily="34" charset="0"/>
              </a:rPr>
              <a:t>L’analisi della scena del crimine: essenziale per la ricostruzione della verità processuale</a:t>
            </a:r>
          </a:p>
          <a:p>
            <a:pPr algn="just"/>
            <a:endParaRPr lang="it-IT" sz="1000" dirty="0" smtClean="0">
              <a:latin typeface="Franklin Gothic Demi Cond" pitchFamily="34" charset="0"/>
            </a:endParaRPr>
          </a:p>
          <a:p>
            <a:pPr algn="just"/>
            <a:r>
              <a:rPr lang="it-IT" dirty="0" smtClean="0">
                <a:latin typeface="Franklin Gothic Demi Cond" pitchFamily="34" charset="0"/>
              </a:rPr>
              <a:t>Parità delle armi accusa/difesa</a:t>
            </a:r>
          </a:p>
          <a:p>
            <a:pPr algn="just"/>
            <a:endParaRPr lang="it-IT" sz="1000" dirty="0" smtClean="0">
              <a:latin typeface="Franklin Gothic Demi Cond" pitchFamily="34" charset="0"/>
            </a:endParaRPr>
          </a:p>
          <a:p>
            <a:pPr algn="just"/>
            <a:r>
              <a:rPr lang="it-IT" dirty="0" smtClean="0">
                <a:latin typeface="Franklin Gothic Demi Cond" pitchFamily="34" charset="0"/>
              </a:rPr>
              <a:t>Il ruolo del difensore e la necessità </a:t>
            </a:r>
          </a:p>
          <a:p>
            <a:pPr marL="0" indent="0" algn="just">
              <a:buNone/>
            </a:pPr>
            <a:r>
              <a:rPr lang="it-IT" dirty="0">
                <a:latin typeface="Franklin Gothic Demi Cond" pitchFamily="34" charset="0"/>
              </a:rPr>
              <a:t> </a:t>
            </a:r>
            <a:r>
              <a:rPr lang="it-IT" dirty="0" smtClean="0">
                <a:latin typeface="Franklin Gothic Demi Cond" pitchFamily="34" charset="0"/>
              </a:rPr>
              <a:t>   di conoscere le tecniche investigative di base</a:t>
            </a:r>
            <a:endParaRPr lang="it-IT" dirty="0">
              <a:latin typeface="Franklin Gothic Demi Cond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53" y="3744813"/>
            <a:ext cx="3152775" cy="2276475"/>
          </a:xfrm>
          <a:prstGeom prst="rect">
            <a:avLst/>
          </a:prstGeom>
        </p:spPr>
      </p:pic>
      <p:pic>
        <p:nvPicPr>
          <p:cNvPr id="5" name="Immagine 4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33256"/>
            <a:ext cx="2515659" cy="102253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630932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4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>
                <a:latin typeface="Franklin Gothic Demi Cond" pitchFamily="34" charset="0"/>
              </a:rPr>
              <a:t>		OMICIDIO 1</a:t>
            </a:r>
            <a:endParaRPr lang="it-IT" dirty="0">
              <a:latin typeface="Franklin Gothic Demi Cond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latin typeface="Franklin Gothic Demi Cond" pitchFamily="34" charset="0"/>
              </a:rPr>
              <a:t>Assenza di elementi idonei a </a:t>
            </a:r>
          </a:p>
          <a:p>
            <a:pPr marL="0" indent="0" algn="just">
              <a:buNone/>
            </a:pPr>
            <a:r>
              <a:rPr lang="it-IT" dirty="0" smtClean="0">
                <a:latin typeface="Franklin Gothic Demi Cond" pitchFamily="34" charset="0"/>
              </a:rPr>
              <a:t>    indicare patologie psichiatriche dell’omicida</a:t>
            </a:r>
          </a:p>
          <a:p>
            <a:pPr algn="just"/>
            <a:endParaRPr lang="it-IT" dirty="0" smtClean="0">
              <a:latin typeface="Franklin Gothic Demi Cond" pitchFamily="34" charset="0"/>
            </a:endParaRPr>
          </a:p>
          <a:p>
            <a:pPr algn="just"/>
            <a:r>
              <a:rPr lang="it-IT" dirty="0" smtClean="0">
                <a:latin typeface="Franklin Gothic Demi Cond" pitchFamily="34" charset="0"/>
              </a:rPr>
              <a:t>Autorizzazione ad investigazioni difensive presso l’abitazione dell’omicida</a:t>
            </a:r>
          </a:p>
          <a:p>
            <a:pPr algn="just"/>
            <a:endParaRPr lang="it-IT" dirty="0" smtClean="0">
              <a:latin typeface="Franklin Gothic Demi Cond" pitchFamily="34" charset="0"/>
            </a:endParaRPr>
          </a:p>
          <a:p>
            <a:pPr algn="just"/>
            <a:r>
              <a:rPr lang="it-IT" dirty="0" smtClean="0">
                <a:latin typeface="Franklin Gothic Demi Cond" pitchFamily="34" charset="0"/>
              </a:rPr>
              <a:t>Richiesta di ispezione: le forze dell’ordine ritrovano elementi decisivi (lettere che preannunciano intento </a:t>
            </a:r>
            <a:r>
              <a:rPr lang="it-IT" dirty="0" err="1" smtClean="0">
                <a:latin typeface="Franklin Gothic Demi Cond" pitchFamily="34" charset="0"/>
              </a:rPr>
              <a:t>suicidiario</a:t>
            </a:r>
            <a:r>
              <a:rPr lang="it-IT" dirty="0" smtClean="0">
                <a:latin typeface="Franklin Gothic Demi Cond" pitchFamily="34" charset="0"/>
              </a:rPr>
              <a:t>, …)</a:t>
            </a:r>
            <a:endParaRPr lang="it-IT" dirty="0">
              <a:latin typeface="Franklin Gothic Demi Cond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640"/>
            <a:ext cx="2191175" cy="1800200"/>
          </a:xfrm>
          <a:prstGeom prst="rect">
            <a:avLst/>
          </a:prstGeom>
        </p:spPr>
      </p:pic>
      <p:pic>
        <p:nvPicPr>
          <p:cNvPr id="5" name="Immagine 4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308" y="5733257"/>
            <a:ext cx="2384188" cy="96909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6309320"/>
            <a:ext cx="61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9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43528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it-IT" sz="3100" dirty="0" smtClean="0">
                <a:latin typeface="Franklin Gothic Demi Cond" pitchFamily="34" charset="0"/>
              </a:rPr>
              <a:t/>
            </a:r>
            <a:br>
              <a:rPr lang="it-IT" sz="3100" dirty="0" smtClean="0">
                <a:latin typeface="Franklin Gothic Demi Cond" pitchFamily="34" charset="0"/>
              </a:rPr>
            </a:br>
            <a:r>
              <a:rPr lang="it-IT" sz="3600" dirty="0" smtClean="0">
                <a:latin typeface="Franklin Gothic Demi Cond" pitchFamily="34" charset="0"/>
              </a:rPr>
              <a:t>OMICIDIO </a:t>
            </a:r>
            <a:r>
              <a:rPr lang="it-IT" sz="3600" dirty="0">
                <a:latin typeface="Franklin Gothic Demi Cond" pitchFamily="34" charset="0"/>
              </a:rPr>
              <a:t>2: LA </a:t>
            </a:r>
            <a:r>
              <a:rPr lang="it-IT" sz="3600" dirty="0" smtClean="0">
                <a:latin typeface="Franklin Gothic Demi Cond" pitchFamily="34" charset="0"/>
              </a:rPr>
              <a:t>PLANIMETRIA </a:t>
            </a:r>
            <a:r>
              <a:rPr lang="it-IT" sz="3600" dirty="0">
                <a:latin typeface="Franklin Gothic Demi Cond" pitchFamily="34" charset="0"/>
              </a:rPr>
              <a:t>DELLA </a:t>
            </a:r>
            <a:br>
              <a:rPr lang="it-IT" sz="3600" dirty="0">
                <a:latin typeface="Franklin Gothic Demi Cond" pitchFamily="34" charset="0"/>
              </a:rPr>
            </a:br>
            <a:r>
              <a:rPr lang="it-IT" sz="3600" dirty="0">
                <a:latin typeface="Franklin Gothic Demi Cond" pitchFamily="34" charset="0"/>
              </a:rPr>
              <a:t>SCENA DEL CRIMINE</a:t>
            </a:r>
            <a:r>
              <a:rPr lang="it-IT" dirty="0">
                <a:latin typeface="Franklin Gothic Demi Cond" pitchFamily="34" charset="0"/>
              </a:rPr>
              <a:t/>
            </a:r>
            <a:br>
              <a:rPr lang="it-IT" dirty="0">
                <a:latin typeface="Franklin Gothic Demi Cond" pitchFamily="34" charset="0"/>
              </a:rPr>
            </a:br>
            <a:endParaRPr lang="it-IT" dirty="0"/>
          </a:p>
        </p:txBody>
      </p:sp>
      <p:pic>
        <p:nvPicPr>
          <p:cNvPr id="5" name="Segnaposto contenuto 4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2" y="2765678"/>
            <a:ext cx="9020302" cy="2463522"/>
          </a:xfrm>
        </p:spPr>
      </p:pic>
      <p:pic>
        <p:nvPicPr>
          <p:cNvPr id="4" name="Immagine 3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33" y="606269"/>
            <a:ext cx="2515659" cy="102253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630932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02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 descr="Ritaglio scherm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" y="1756847"/>
            <a:ext cx="9119907" cy="4624481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827584" y="476672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Franklin Gothic Demi Cond" pitchFamily="34" charset="0"/>
              </a:rPr>
              <a:t>OMICIDIO 2: LA RICOSTRUZIONE DELLA </a:t>
            </a:r>
          </a:p>
          <a:p>
            <a:pPr algn="r"/>
            <a:r>
              <a:rPr lang="it-IT" sz="3200" dirty="0" smtClean="0">
                <a:latin typeface="Franklin Gothic Demi Cond" pitchFamily="34" charset="0"/>
              </a:rPr>
              <a:t>SCENA DEL CRIMINE</a:t>
            </a:r>
            <a:endParaRPr lang="it-IT" sz="3200" dirty="0">
              <a:latin typeface="Franklin Gothic Demi Cond" pitchFamily="34" charset="0"/>
            </a:endParaRPr>
          </a:p>
        </p:txBody>
      </p:sp>
      <p:pic>
        <p:nvPicPr>
          <p:cNvPr id="4" name="Immagine 3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25" y="116632"/>
            <a:ext cx="2515659" cy="102253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7544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Franklin Gothic Demi Cond" pitchFamily="34" charset="0"/>
              </a:rPr>
              <a:t/>
            </a:r>
            <a:br>
              <a:rPr lang="it-IT" dirty="0">
                <a:latin typeface="Franklin Gothic Demi Cond" pitchFamily="34" charset="0"/>
              </a:rPr>
            </a:br>
            <a:r>
              <a:rPr lang="it-IT" sz="3600" dirty="0" smtClean="0">
                <a:latin typeface="Franklin Gothic Demi Cond" pitchFamily="34" charset="0"/>
              </a:rPr>
              <a:t>OMICIDIO </a:t>
            </a:r>
            <a:r>
              <a:rPr lang="it-IT" sz="3600" dirty="0">
                <a:latin typeface="Franklin Gothic Demi Cond" pitchFamily="34" charset="0"/>
              </a:rPr>
              <a:t>2: LA </a:t>
            </a:r>
            <a:r>
              <a:rPr lang="it-IT" sz="3600" dirty="0" smtClean="0">
                <a:latin typeface="Franklin Gothic Demi Cond" pitchFamily="34" charset="0"/>
              </a:rPr>
              <a:t>RICOSTRUZIONE DELLA POSIZIONE DEI SOGGETTI PRESENTI</a:t>
            </a:r>
            <a:r>
              <a:rPr lang="it-IT" dirty="0">
                <a:latin typeface="Franklin Gothic Demi Cond" pitchFamily="34" charset="0"/>
              </a:rPr>
              <a:t/>
            </a:r>
            <a:br>
              <a:rPr lang="it-IT" dirty="0">
                <a:latin typeface="Franklin Gothic Demi Cond" pitchFamily="34" charset="0"/>
              </a:rPr>
            </a:br>
            <a:endParaRPr lang="it-IT" dirty="0"/>
          </a:p>
        </p:txBody>
      </p:sp>
      <p:pic>
        <p:nvPicPr>
          <p:cNvPr id="4" name="Segnaposto contenuto 3" descr="Ritaglio schermat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6074781" cy="3485864"/>
          </a:xfrm>
        </p:spPr>
      </p:pic>
      <p:pic>
        <p:nvPicPr>
          <p:cNvPr id="5" name="Immagine 4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33256"/>
            <a:ext cx="2515659" cy="102253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630932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7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143000"/>
          </a:xfrm>
        </p:spPr>
        <p:txBody>
          <a:bodyPr>
            <a:normAutofit/>
          </a:bodyPr>
          <a:lstStyle/>
          <a:p>
            <a:r>
              <a:rPr lang="it-IT" sz="5400" dirty="0" smtClean="0">
                <a:latin typeface="Franklin Gothic Demi Cond" pitchFamily="34" charset="0"/>
              </a:rPr>
              <a:t>BUON CONVEGNO !</a:t>
            </a:r>
            <a:endParaRPr lang="it-IT" sz="5400" dirty="0">
              <a:latin typeface="Franklin Gothic Demi Cond" pitchFamily="34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70" y="2924944"/>
            <a:ext cx="5619750" cy="2857500"/>
          </a:xfrm>
        </p:spPr>
      </p:pic>
      <p:pic>
        <p:nvPicPr>
          <p:cNvPr id="7" name="Immagine 6" descr="Ritaglio schermat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02213"/>
            <a:ext cx="2515659" cy="102253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67544" y="630932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Franklin Gothic Demi Cond" pitchFamily="34" charset="0"/>
              </a:rPr>
              <a:t>avv. Vittorio Maria Rossini – Commissione Scientifica Penale</a:t>
            </a:r>
            <a:endParaRPr lang="it-IT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92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163</Words>
  <Application>Microsoft Office PowerPoint</Application>
  <PresentationFormat>Presentazione su schermo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  OMICIDIO 1</vt:lpstr>
      <vt:lpstr> OMICIDIO 2: LA PLANIMETRIA DELLA  SCENA DEL CRIMINE </vt:lpstr>
      <vt:lpstr>Presentazione standard di PowerPoint</vt:lpstr>
      <vt:lpstr> OMICIDIO 2: LA RICOSTRUZIONE DELLA POSIZIONE DEI SOGGETTI PRESENTI </vt:lpstr>
      <vt:lpstr>BUON CONVEGNO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Fede&amp;Stè</dc:creator>
  <cp:lastModifiedBy>Fede&amp;Stè</cp:lastModifiedBy>
  <cp:revision>22</cp:revision>
  <dcterms:created xsi:type="dcterms:W3CDTF">2012-05-10T16:58:32Z</dcterms:created>
  <dcterms:modified xsi:type="dcterms:W3CDTF">2012-05-11T09:24:22Z</dcterms:modified>
</cp:coreProperties>
</file>