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398" r:id="rId5"/>
    <p:sldId id="259" r:id="rId6"/>
    <p:sldId id="399" r:id="rId7"/>
    <p:sldId id="260" r:id="rId8"/>
    <p:sldId id="400" r:id="rId9"/>
    <p:sldId id="261" r:id="rId10"/>
    <p:sldId id="262" r:id="rId11"/>
    <p:sldId id="263" r:id="rId12"/>
    <p:sldId id="264" r:id="rId13"/>
    <p:sldId id="265" r:id="rId14"/>
    <p:sldId id="266" r:id="rId15"/>
    <p:sldId id="267" r:id="rId16"/>
    <p:sldId id="269" r:id="rId17"/>
    <p:sldId id="496" r:id="rId18"/>
    <p:sldId id="361" r:id="rId19"/>
    <p:sldId id="359" r:id="rId20"/>
    <p:sldId id="360" r:id="rId21"/>
    <p:sldId id="270" r:id="rId22"/>
    <p:sldId id="271" r:id="rId23"/>
    <p:sldId id="272" r:id="rId24"/>
    <p:sldId id="273" r:id="rId25"/>
    <p:sldId id="277" r:id="rId26"/>
    <p:sldId id="435" r:id="rId27"/>
    <p:sldId id="274" r:id="rId28"/>
    <p:sldId id="432" r:id="rId29"/>
    <p:sldId id="275" r:id="rId30"/>
    <p:sldId id="389" r:id="rId31"/>
    <p:sldId id="276" r:id="rId32"/>
    <p:sldId id="385" r:id="rId33"/>
    <p:sldId id="386" r:id="rId34"/>
    <p:sldId id="402" r:id="rId35"/>
    <p:sldId id="492" r:id="rId36"/>
    <p:sldId id="404" r:id="rId37"/>
    <p:sldId id="405" r:id="rId38"/>
    <p:sldId id="406" r:id="rId39"/>
    <p:sldId id="408" r:id="rId40"/>
    <p:sldId id="409" r:id="rId41"/>
    <p:sldId id="410" r:id="rId42"/>
    <p:sldId id="416" r:id="rId43"/>
    <p:sldId id="417" r:id="rId44"/>
    <p:sldId id="411" r:id="rId45"/>
    <p:sldId id="412" r:id="rId46"/>
    <p:sldId id="413" r:id="rId47"/>
    <p:sldId id="436" r:id="rId48"/>
    <p:sldId id="414" r:id="rId49"/>
    <p:sldId id="415" r:id="rId50"/>
    <p:sldId id="419" r:id="rId51"/>
    <p:sldId id="420" r:id="rId52"/>
    <p:sldId id="421" r:id="rId53"/>
    <p:sldId id="422" r:id="rId54"/>
    <p:sldId id="423" r:id="rId55"/>
    <p:sldId id="424" r:id="rId56"/>
    <p:sldId id="426" r:id="rId57"/>
    <p:sldId id="428" r:id="rId58"/>
    <p:sldId id="430" r:id="rId59"/>
    <p:sldId id="431" r:id="rId60"/>
    <p:sldId id="418" r:id="rId61"/>
    <p:sldId id="437" r:id="rId62"/>
    <p:sldId id="488" r:id="rId63"/>
    <p:sldId id="489" r:id="rId64"/>
    <p:sldId id="490" r:id="rId65"/>
    <p:sldId id="491" r:id="rId66"/>
    <p:sldId id="497" r:id="rId67"/>
    <p:sldId id="498" r:id="rId68"/>
    <p:sldId id="499" r:id="rId69"/>
    <p:sldId id="500" r:id="rId70"/>
    <p:sldId id="501" r:id="rId71"/>
    <p:sldId id="502" r:id="rId72"/>
    <p:sldId id="503" r:id="rId73"/>
    <p:sldId id="504" r:id="rId74"/>
    <p:sldId id="505" r:id="rId75"/>
    <p:sldId id="506" r:id="rId76"/>
    <p:sldId id="507" r:id="rId77"/>
    <p:sldId id="508" r:id="rId78"/>
    <p:sldId id="509" r:id="rId79"/>
    <p:sldId id="366" r:id="rId80"/>
    <p:sldId id="367" r:id="rId81"/>
    <p:sldId id="368" r:id="rId82"/>
    <p:sldId id="369" r:id="rId83"/>
    <p:sldId id="370" r:id="rId84"/>
    <p:sldId id="279" r:id="rId85"/>
    <p:sldId id="280" r:id="rId86"/>
    <p:sldId id="281" r:id="rId87"/>
    <p:sldId id="282" r:id="rId88"/>
    <p:sldId id="283" r:id="rId89"/>
    <p:sldId id="284" r:id="rId90"/>
    <p:sldId id="285" r:id="rId91"/>
    <p:sldId id="286" r:id="rId92"/>
    <p:sldId id="287" r:id="rId93"/>
    <p:sldId id="288" r:id="rId94"/>
    <p:sldId id="438" r:id="rId95"/>
    <p:sldId id="439" r:id="rId96"/>
    <p:sldId id="323" r:id="rId97"/>
    <p:sldId id="289" r:id="rId98"/>
    <p:sldId id="324" r:id="rId99"/>
    <p:sldId id="325" r:id="rId100"/>
    <p:sldId id="326" r:id="rId101"/>
    <p:sldId id="327" r:id="rId102"/>
    <p:sldId id="328" r:id="rId103"/>
    <p:sldId id="329" r:id="rId104"/>
    <p:sldId id="330" r:id="rId105"/>
    <p:sldId id="331" r:id="rId106"/>
    <p:sldId id="332" r:id="rId107"/>
    <p:sldId id="290" r:id="rId108"/>
    <p:sldId id="291" r:id="rId109"/>
    <p:sldId id="292" r:id="rId110"/>
    <p:sldId id="293" r:id="rId111"/>
    <p:sldId id="440" r:id="rId112"/>
    <p:sldId id="441" r:id="rId113"/>
    <p:sldId id="322" r:id="rId114"/>
    <p:sldId id="294" r:id="rId115"/>
    <p:sldId id="295" r:id="rId116"/>
    <p:sldId id="296" r:id="rId117"/>
    <p:sldId id="493" r:id="rId118"/>
    <p:sldId id="297" r:id="rId119"/>
    <p:sldId id="298" r:id="rId120"/>
    <p:sldId id="299" r:id="rId121"/>
    <p:sldId id="300" r:id="rId122"/>
    <p:sldId id="301" r:id="rId123"/>
    <p:sldId id="302" r:id="rId124"/>
    <p:sldId id="305" r:id="rId125"/>
    <p:sldId id="303" r:id="rId126"/>
    <p:sldId id="304" r:id="rId127"/>
    <p:sldId id="306" r:id="rId128"/>
    <p:sldId id="307" r:id="rId129"/>
    <p:sldId id="308" r:id="rId130"/>
    <p:sldId id="309" r:id="rId131"/>
    <p:sldId id="442" r:id="rId132"/>
    <p:sldId id="463" r:id="rId133"/>
    <p:sldId id="464" r:id="rId134"/>
    <p:sldId id="312" r:id="rId135"/>
    <p:sldId id="313" r:id="rId136"/>
    <p:sldId id="314" r:id="rId137"/>
    <p:sldId id="315" r:id="rId138"/>
    <p:sldId id="316" r:id="rId139"/>
    <p:sldId id="371" r:id="rId140"/>
    <p:sldId id="317" r:id="rId141"/>
    <p:sldId id="318" r:id="rId142"/>
    <p:sldId id="319" r:id="rId143"/>
    <p:sldId id="372" r:id="rId144"/>
    <p:sldId id="320" r:id="rId145"/>
    <p:sldId id="321" r:id="rId146"/>
    <p:sldId id="373" r:id="rId147"/>
    <p:sldId id="484" r:id="rId148"/>
    <p:sldId id="311" r:id="rId149"/>
    <p:sldId id="465" r:id="rId150"/>
    <p:sldId id="466" r:id="rId151"/>
    <p:sldId id="467" r:id="rId152"/>
    <p:sldId id="468" r:id="rId153"/>
    <p:sldId id="469" r:id="rId154"/>
    <p:sldId id="470" r:id="rId155"/>
    <p:sldId id="471" r:id="rId156"/>
    <p:sldId id="472" r:id="rId157"/>
    <p:sldId id="473" r:id="rId158"/>
    <p:sldId id="474" r:id="rId159"/>
    <p:sldId id="475" r:id="rId160"/>
    <p:sldId id="477" r:id="rId161"/>
    <p:sldId id="478" r:id="rId162"/>
    <p:sldId id="479" r:id="rId163"/>
    <p:sldId id="476" r:id="rId164"/>
    <p:sldId id="480" r:id="rId165"/>
    <p:sldId id="481" r:id="rId166"/>
    <p:sldId id="485" r:id="rId167"/>
    <p:sldId id="482" r:id="rId168"/>
    <p:sldId id="483" r:id="rId169"/>
    <p:sldId id="486" r:id="rId170"/>
    <p:sldId id="487" r:id="rId171"/>
    <p:sldId id="494" r:id="rId172"/>
    <p:sldId id="495" r:id="rId173"/>
    <p:sldId id="354" r:id="rId174"/>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87" d="100"/>
          <a:sy n="87" d="100"/>
        </p:scale>
        <p:origin x="-1464" y="-78"/>
      </p:cViewPr>
      <p:guideLst>
        <p:guide orient="horz" pos="2160"/>
        <p:guide pos="2880"/>
      </p:guideLst>
    </p:cSldViewPr>
  </p:slideViewPr>
  <p:outlineViewPr>
    <p:cViewPr>
      <p:scale>
        <a:sx n="33" d="100"/>
        <a:sy n="33" d="100"/>
      </p:scale>
      <p:origin x="0" y="4836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theme" Target="theme/theme1.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presProps" Target="presProp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9D8F0C6C-B10A-4A8C-B361-A69FF178FA92}" type="datetimeFigureOut">
              <a:rPr lang="it-IT"/>
              <a:pPr>
                <a:defRPr/>
              </a:pPr>
              <a:t>21/01/2014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C95D77D-ACD9-44EA-ACC1-3718E892AE08}"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F2E88F06-5AE7-4E82-AE45-6C0393789ED9}" type="datetimeFigureOut">
              <a:rPr lang="it-IT"/>
              <a:pPr>
                <a:defRPr/>
              </a:pPr>
              <a:t>21/01/2014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94249EE0-D5A8-4892-82E4-E31A2968A447}"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12B4A476-7F56-44DE-89F7-721B12C730BC}" type="datetimeFigureOut">
              <a:rPr lang="it-IT"/>
              <a:pPr>
                <a:defRPr/>
              </a:pPr>
              <a:t>21/01/2014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D1AEB25-AA08-472A-BD74-1C05FA3735B8}"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35B8CA88-0F85-4E67-8B52-D8A9F4ADAEFD}" type="datetimeFigureOut">
              <a:rPr lang="it-IT"/>
              <a:pPr>
                <a:defRPr/>
              </a:pPr>
              <a:t>21/01/2014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E7B8CA5F-6D85-47B9-835C-30A80F51FEF4}"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C1230CA1-D2DB-4219-9AF2-0369BD305964}" type="datetimeFigureOut">
              <a:rPr lang="it-IT"/>
              <a:pPr>
                <a:defRPr/>
              </a:pPr>
              <a:t>21/01/2014</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F7E26C4-8B95-493B-B1A2-4137B51C0525}"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68E42110-B21B-4F55-874A-E7A74E91763B}" type="datetimeFigureOut">
              <a:rPr lang="it-IT"/>
              <a:pPr>
                <a:defRPr/>
              </a:pPr>
              <a:t>21/01/2014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2D0EDD56-6269-4825-84EF-2127A381464F}"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6F9D5207-4DD1-41F4-A985-79AF615EBD6A}" type="datetimeFigureOut">
              <a:rPr lang="it-IT"/>
              <a:pPr>
                <a:defRPr/>
              </a:pPr>
              <a:t>21/01/2014</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A58A688C-0052-4C16-8031-315AAC6987CF}"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09462212-3F3E-4FB1-8724-8EAECF1D7D8C}" type="datetimeFigureOut">
              <a:rPr lang="it-IT"/>
              <a:pPr>
                <a:defRPr/>
              </a:pPr>
              <a:t>21/01/2014</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35C63B89-3E9F-4DF5-99A5-7A620BBFD20B}"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572DBCD4-2F11-4B08-BA81-6978B7621376}" type="datetimeFigureOut">
              <a:rPr lang="it-IT"/>
              <a:pPr>
                <a:defRPr/>
              </a:pPr>
              <a:t>21/01/2014</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F4A251EB-277F-4A58-84F5-850A2E005C4F}"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D6B83C0-D075-4AEF-AD32-68220F2BB7A4}" type="datetimeFigureOut">
              <a:rPr lang="it-IT"/>
              <a:pPr>
                <a:defRPr/>
              </a:pPr>
              <a:t>21/01/2014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506F5372-456C-4880-B4DE-6CA7ECA447C6}"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smtClean="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0D836A5-5A55-4AC7-AE0F-222BA44AE26D}" type="datetimeFigureOut">
              <a:rPr lang="it-IT"/>
              <a:pPr>
                <a:defRPr/>
              </a:pPr>
              <a:t>21/01/2014</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31D7169-E483-4DB8-8B7F-6F85AD374934}"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8D672B8-022F-4005-8E43-0DA90682E196}" type="datetimeFigureOut">
              <a:rPr lang="it-IT"/>
              <a:pPr>
                <a:defRPr/>
              </a:pPr>
              <a:t>21/01/2014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5D33085-5EE7-478C-95AB-68BCD5870F7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olo 3"/>
          <p:cNvSpPr>
            <a:spLocks noGrp="1"/>
          </p:cNvSpPr>
          <p:nvPr>
            <p:ph type="ctrTitle"/>
          </p:nvPr>
        </p:nvSpPr>
        <p:spPr>
          <a:xfrm>
            <a:off x="683568" y="1196752"/>
            <a:ext cx="7772400" cy="3024336"/>
          </a:xfrm>
        </p:spPr>
        <p:txBody>
          <a:bodyPr/>
          <a:lstStyle/>
          <a:p>
            <a:pPr eaLnBrk="1" hangingPunct="1"/>
            <a:r>
              <a:rPr lang="it-IT" b="1" dirty="0" smtClean="0">
                <a:ea typeface="Calibri" pitchFamily="34" charset="0"/>
                <a:cs typeface="Calibri" pitchFamily="34" charset="0"/>
              </a:rPr>
              <a:t>CORSO </a:t>
            </a:r>
            <a:r>
              <a:rPr lang="it-IT" b="1" dirty="0" err="1" smtClean="0">
                <a:ea typeface="Calibri" pitchFamily="34" charset="0"/>
                <a:cs typeface="Calibri" pitchFamily="34" charset="0"/>
              </a:rPr>
              <a:t>DI</a:t>
            </a:r>
            <a:r>
              <a:rPr lang="it-IT" b="1" dirty="0" smtClean="0">
                <a:ea typeface="Calibri" pitchFamily="34" charset="0"/>
                <a:cs typeface="Calibri" pitchFamily="34" charset="0"/>
              </a:rPr>
              <a:t> FORMAZIONE PER DATORI </a:t>
            </a:r>
            <a:r>
              <a:rPr lang="it-IT" b="1" dirty="0" err="1" smtClean="0">
                <a:ea typeface="Calibri" pitchFamily="34" charset="0"/>
                <a:cs typeface="Calibri" pitchFamily="34" charset="0"/>
              </a:rPr>
              <a:t>DI</a:t>
            </a:r>
            <a:r>
              <a:rPr lang="it-IT" b="1" dirty="0" smtClean="0">
                <a:ea typeface="Calibri" pitchFamily="34" charset="0"/>
                <a:cs typeface="Calibri" pitchFamily="34" charset="0"/>
              </a:rPr>
              <a:t> LAVORO</a:t>
            </a:r>
            <a:br>
              <a:rPr lang="it-IT" b="1" dirty="0" smtClean="0">
                <a:ea typeface="Calibri" pitchFamily="34" charset="0"/>
                <a:cs typeface="Calibri" pitchFamily="34" charset="0"/>
              </a:rPr>
            </a:br>
            <a:r>
              <a:rPr lang="it-IT" sz="3400" b="1" i="1" dirty="0" smtClean="0">
                <a:ea typeface="Calibri" pitchFamily="34" charset="0"/>
                <a:cs typeface="Calibri" pitchFamily="34" charset="0"/>
              </a:rPr>
              <a:t>che intendono svolgere direttamente </a:t>
            </a:r>
            <a:br>
              <a:rPr lang="it-IT" sz="3400" b="1" i="1" dirty="0" smtClean="0">
                <a:ea typeface="Calibri" pitchFamily="34" charset="0"/>
                <a:cs typeface="Calibri" pitchFamily="34" charset="0"/>
              </a:rPr>
            </a:br>
            <a:r>
              <a:rPr lang="it-IT" sz="3400" b="1" i="1" dirty="0" smtClean="0">
                <a:ea typeface="Calibri" pitchFamily="34" charset="0"/>
                <a:cs typeface="Calibri" pitchFamily="34" charset="0"/>
              </a:rPr>
              <a:t>i compiti di prevenzione e protezione </a:t>
            </a:r>
            <a:br>
              <a:rPr lang="it-IT" sz="3400" b="1" i="1" dirty="0" smtClean="0">
                <a:ea typeface="Calibri" pitchFamily="34" charset="0"/>
                <a:cs typeface="Calibri" pitchFamily="34" charset="0"/>
              </a:rPr>
            </a:br>
            <a:r>
              <a:rPr lang="it-IT" sz="3400" b="1" i="1" dirty="0" smtClean="0">
                <a:ea typeface="Calibri" pitchFamily="34" charset="0"/>
                <a:cs typeface="Calibri" pitchFamily="34" charset="0"/>
              </a:rPr>
              <a:t>dai rischi</a:t>
            </a:r>
            <a:endParaRPr lang="it-IT" sz="3400" dirty="0" smtClean="0"/>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8195" name="Segnaposto contenuto 4"/>
          <p:cNvSpPr>
            <a:spLocks noGrp="1"/>
          </p:cNvSpPr>
          <p:nvPr>
            <p:ph idx="1"/>
          </p:nvPr>
        </p:nvSpPr>
        <p:spPr>
          <a:xfrm>
            <a:off x="395536" y="980728"/>
            <a:ext cx="6923088" cy="4525963"/>
          </a:xfrm>
        </p:spPr>
        <p:txBody>
          <a:bodyPr/>
          <a:lstStyle/>
          <a:p>
            <a:pPr algn="ctr">
              <a:buNone/>
            </a:pPr>
            <a:r>
              <a:rPr lang="it-IT" sz="2400" b="1" u="sng" dirty="0" smtClean="0">
                <a:latin typeface="Calibri" pitchFamily="34" charset="0"/>
              </a:rPr>
              <a:t>LA COSTITUZIONE</a:t>
            </a:r>
          </a:p>
          <a:p>
            <a:pPr algn="just">
              <a:buNone/>
            </a:pPr>
            <a:r>
              <a:rPr lang="it-IT" sz="2400" dirty="0" smtClean="0">
                <a:latin typeface="Calibri" pitchFamily="34" charset="0"/>
              </a:rPr>
              <a:t>Non contiene un articolo specifico in tema di igiene e sicurezza del lavoro, ma riferimenti in diversi articoli:</a:t>
            </a:r>
          </a:p>
          <a:p>
            <a:pPr algn="just">
              <a:buFont typeface="Wingdings" pitchFamily="2" charset="2"/>
              <a:buChar char="v"/>
            </a:pPr>
            <a:r>
              <a:rPr lang="it-IT" sz="2400" dirty="0" smtClean="0">
                <a:latin typeface="Calibri" pitchFamily="34" charset="0"/>
              </a:rPr>
              <a:t> Art. 1 – l’Italia è una Repubblica democratica fondata sul lavoro.</a:t>
            </a:r>
          </a:p>
          <a:p>
            <a:pPr algn="just">
              <a:buFont typeface="Wingdings" pitchFamily="2" charset="2"/>
              <a:buChar char="v"/>
            </a:pPr>
            <a:r>
              <a:rPr lang="it-IT" sz="2400" dirty="0" smtClean="0">
                <a:latin typeface="Calibri" pitchFamily="34" charset="0"/>
              </a:rPr>
              <a:t> Art. 4 – la Repubblica riconosce a tutti i cittadini il diritto al lavoro e promuove le condizioni che rendano effettivo questo diritto. Ogni cittadino ha il dovere di svolgere, secondo le proprie possibilità e la propria scelta, un’attività o una funzione, che concorra al progresso materiale o spirituale della società.</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608388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82819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68123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e Dirigenti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3682683"/>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Obbligo</a:t>
                      </a:r>
                      <a:r>
                        <a:rPr kumimoji="0" lang="it-IT" sz="2600" b="1" i="0" u="none" strike="noStrike" cap="none" normalizeH="0" baseline="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7540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informazione a tutti i lavoratori sulle misure in caso di pericolo grave e immediato e su ripresa del lavoro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Arresto da 2 a 4 mesi o ammenda da 750 a 4˙000 €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1303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verifica idoneità tecnico professionale delle imprese o lavoratori autonomi per affidamento lavori di appalto.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Arresto da 2 a 4 mesi o ammenda da </a:t>
                      </a:r>
                      <a:r>
                        <a:rPr kumimoji="0" lang="pt-BR" sz="1800" b="0" i="0" u="none" strike="noStrike" cap="none" normalizeH="0" baseline="0" smtClean="0">
                          <a:ln>
                            <a:noFill/>
                          </a:ln>
                          <a:solidFill>
                            <a:srgbClr val="C00000"/>
                          </a:solidFill>
                          <a:effectLst/>
                          <a:latin typeface="Calibri" pitchFamily="34" charset="0"/>
                          <a:cs typeface="Arial" charset="0"/>
                        </a:rPr>
                        <a:t>1˙000 a 4˙800 €</a:t>
                      </a:r>
                      <a:endParaRPr kumimoji="0" lang="it-IT" sz="1800" b="0" i="0" u="none" strike="noStrike" cap="none" normalizeH="0" baseline="0" smtClean="0">
                        <a:ln>
                          <a:noFill/>
                        </a:ln>
                        <a:solidFill>
                          <a:srgbClr val="C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verifica di idoneità del lavoratori prima della mansione.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Arresto da 2 a 4 mesi o ammenda da </a:t>
                      </a:r>
                      <a:r>
                        <a:rPr kumimoji="0" lang="pt-BR" sz="1800" b="0" i="0" u="none" strike="noStrike" cap="none" normalizeH="0" baseline="0" smtClean="0">
                          <a:ln>
                            <a:noFill/>
                          </a:ln>
                          <a:solidFill>
                            <a:srgbClr val="C00000"/>
                          </a:solidFill>
                          <a:effectLst/>
                          <a:latin typeface="Calibri" pitchFamily="34" charset="0"/>
                          <a:cs typeface="Arial" charset="0"/>
                        </a:rPr>
                        <a:t>1˙200 a 5˙200 €</a:t>
                      </a:r>
                      <a:endParaRPr kumimoji="0" lang="it-IT" sz="1800" b="0" i="0" u="none" strike="noStrike" cap="none" normalizeH="0" baseline="0" smtClean="0">
                        <a:ln>
                          <a:noFill/>
                        </a:ln>
                        <a:solidFill>
                          <a:srgbClr val="C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052" y="580526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1328" y="554957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5225" y="540262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e Dirigenti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3624263"/>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Obbligo</a:t>
                      </a:r>
                      <a:r>
                        <a:rPr kumimoji="0" lang="it-IT" sz="2600" b="1" i="0" u="none" strike="noStrike" cap="none" normalizeH="0" baseline="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7540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Incarichi rischiosi affidati solo a lavoratori con adeguata formazione e addestramento.</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rowSpan="3">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Arresto da 2 a 4 mesi o ammenda da </a:t>
                      </a:r>
                      <a:r>
                        <a:rPr kumimoji="0" lang="pt-BR" sz="1800" b="0" i="0" u="none" strike="noStrike" cap="none" normalizeH="0" baseline="0" smtClean="0">
                          <a:ln>
                            <a:noFill/>
                          </a:ln>
                          <a:solidFill>
                            <a:srgbClr val="C00000"/>
                          </a:solidFill>
                          <a:effectLst/>
                          <a:latin typeface="Calibri" pitchFamily="34" charset="0"/>
                          <a:cs typeface="Arial" charset="0"/>
                        </a:rPr>
                        <a:t>1˙200 a 5˙200 €</a:t>
                      </a:r>
                      <a:endParaRPr kumimoji="0" lang="it-IT" sz="1800" b="0" i="0" u="none" strike="noStrike" cap="none" normalizeH="0" baseline="0" smtClean="0">
                        <a:ln>
                          <a:noFill/>
                        </a:ln>
                        <a:solidFill>
                          <a:srgbClr val="C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1303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Richiedere l'osservanza delle misure di prevenzione e utilizzo dei DPI.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vMerge="1">
                  <a:txBody>
                    <a:bodyPr/>
                    <a:lstStyle/>
                    <a:p>
                      <a:endParaRPr lang="it-IT"/>
                    </a:p>
                  </a:txBody>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Protezione popolazione e ambiente esterno</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vMerge="1">
                  <a:txBody>
                    <a:bodyPr/>
                    <a:lstStyle/>
                    <a:p>
                      <a:endParaRPr lang="it-IT"/>
                    </a:p>
                  </a:txBody>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7048" y="577292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3324"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87221" y="537027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e Dirigenti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3682683"/>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Obbligo</a:t>
                      </a:r>
                      <a:r>
                        <a:rPr kumimoji="0" lang="it-IT" sz="2600" b="1" i="0" u="none" strike="noStrike" cap="none" normalizeH="0" baseline="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7540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informazione ai lavoratori sui rischi aziendali e specifici, incaricati prevenzione incendi e primo soccorso</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rowSpan="3">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Arresto da 2 a 4 mesi o ammenda da </a:t>
                      </a:r>
                      <a:r>
                        <a:rPr kumimoji="0" lang="pt-BR" sz="1800" b="0" i="0" u="none" strike="noStrike" cap="none" normalizeH="0" baseline="0" smtClean="0">
                          <a:ln>
                            <a:noFill/>
                          </a:ln>
                          <a:solidFill>
                            <a:srgbClr val="C00000"/>
                          </a:solidFill>
                          <a:effectLst/>
                          <a:latin typeface="Calibri" pitchFamily="34" charset="0"/>
                          <a:cs typeface="Arial" charset="0"/>
                        </a:rPr>
                        <a:t>1˙200 a 5˙200 €</a:t>
                      </a:r>
                      <a:endParaRPr kumimoji="0" lang="it-IT" sz="1800" b="0" i="0" u="none" strike="noStrike" cap="none" normalizeH="0" baseline="0" smtClean="0">
                        <a:ln>
                          <a:noFill/>
                        </a:ln>
                        <a:solidFill>
                          <a:srgbClr val="C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1303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formazione ai lavoratori sui rischi aziendali e specifici, agli incaricati prevenzione incendi e primo soccorso e al RLS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vMerge="1">
                  <a:txBody>
                    <a:bodyPr/>
                    <a:lstStyle/>
                    <a:p>
                      <a:endParaRPr lang="it-IT"/>
                    </a:p>
                  </a:txBody>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misure di prevenzione incendi e presenza di mezzi di estinzione (estintori, manichette, ecc.).</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vMerge="1">
                  <a:txBody>
                    <a:bodyPr/>
                    <a:lstStyle/>
                    <a:p>
                      <a:endParaRPr lang="it-IT"/>
                    </a:p>
                  </a:txBody>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e Dirigenti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4172903"/>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Obbligo</a:t>
                      </a:r>
                      <a:r>
                        <a:rPr kumimoji="0" lang="it-IT" sz="2600" b="1" i="0" u="none" strike="noStrike" cap="none" normalizeH="0" baseline="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7540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nomina del Medico competente, fornitura dei DPI (sentito RSPP e medico), aggiornamento delle misure di prevenzione in base a modifiche organizzative o produttive.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rowSpan="2">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Arresto da 2 a 4 mesi o ammenda da </a:t>
                      </a:r>
                      <a:r>
                        <a:rPr kumimoji="0" lang="pt-BR" sz="1800" b="0" i="0" u="none" strike="noStrike" cap="none" normalizeH="0" baseline="0" smtClean="0">
                          <a:ln>
                            <a:noFill/>
                          </a:ln>
                          <a:solidFill>
                            <a:srgbClr val="C00000"/>
                          </a:solidFill>
                          <a:effectLst/>
                          <a:latin typeface="Calibri" pitchFamily="34" charset="0"/>
                          <a:cs typeface="Arial" charset="0"/>
                        </a:rPr>
                        <a:t>1˙000 a 4˙800 €</a:t>
                      </a:r>
                      <a:endParaRPr kumimoji="0" lang="it-IT" sz="1800" b="0" i="0" u="none" strike="noStrike" cap="none" normalizeH="0" baseline="0" smtClean="0">
                        <a:ln>
                          <a:noFill/>
                        </a:ln>
                        <a:solidFill>
                          <a:srgbClr val="C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1303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cooperazione sulla sicurezza e redazione del DUVRI (documento unico rischio interferenze)..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vMerge="1">
                  <a:txBody>
                    <a:bodyPr/>
                    <a:lstStyle/>
                    <a:p>
                      <a:endParaRPr lang="it-IT"/>
                    </a:p>
                  </a:txBody>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Mancato controllo sanitario</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Ammenda da 2˙000 a 4˙000 €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8092" y="6094411"/>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83872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8265" y="569176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e Dirigenti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395288" y="1484313"/>
            <a:ext cx="6923087" cy="4713287"/>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3463926"/>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Obbligo</a:t>
                      </a:r>
                      <a:r>
                        <a:rPr kumimoji="0" lang="it-IT" sz="2600" b="1" i="0" u="none" strike="noStrike" cap="none" normalizeH="0" baseline="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7540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custodia del documento di valutazione rischi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rowSpan="3">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Sanzione amministrativa da 2˙000 a 6˙600 €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1303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Riunione periodica di sicurezza non trattante tutti gli argomenti previsti da art. 35, comma 2</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vMerge="1">
                  <a:txBody>
                    <a:bodyPr/>
                    <a:lstStyle/>
                    <a:p>
                      <a:endParaRPr lang="it-IT"/>
                    </a:p>
                  </a:txBody>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Accertamenti sanitari vietati (accertam. gravidanza)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vMerge="1">
                  <a:txBody>
                    <a:bodyPr/>
                    <a:lstStyle/>
                    <a:p>
                      <a:endParaRPr lang="it-IT"/>
                    </a:p>
                  </a:txBody>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0100" y="577292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50273" y="537027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e Dirigenti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395288" y="1484313"/>
            <a:ext cx="6923087" cy="4713287"/>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3624263"/>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Obbligo</a:t>
                      </a:r>
                      <a:r>
                        <a:rPr kumimoji="0" lang="it-IT" sz="2600" b="1" i="0" u="none" strike="noStrike" cap="none" normalizeH="0" baseline="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7540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comunicazione all'Inail e Ipsema degli infortuni superiori a 3 giorni entro 48 ore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rowSpan="2">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Sanzione amministrativa da 1˙000 a 4˙500 €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1303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comunicazione all' RSPP dei dati necessari per la valutazione dei rischi.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vMerge="1">
                  <a:txBody>
                    <a:bodyPr/>
                    <a:lstStyle/>
                    <a:p>
                      <a:endParaRPr lang="it-IT"/>
                    </a:p>
                  </a:txBody>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comunicazione al medico della cessazione del rapporto di lavoro dei lavoratori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Sanzione amministrativa da 500 a 1˙800 €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e Dirigenti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395288" y="1484313"/>
            <a:ext cx="6923087" cy="4713287"/>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3624263"/>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Obbligo</a:t>
                      </a:r>
                      <a:r>
                        <a:rPr kumimoji="0" lang="it-IT" sz="2600" b="1" i="0" u="none" strike="noStrike" cap="none" normalizeH="0" baseline="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7540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comunicazione all'Inail e Ipsema degli infortuni da 1 a 3 giorni entro 48 ore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rowSpan="2">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Sanzione amministrativa da 500 a 1˙800 €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1303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custodia per 10 anni e consegna in caso di cessazione del rapporto di lavoro della cartella sanitaria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vMerge="1">
                  <a:txBody>
                    <a:bodyPr/>
                    <a:lstStyle/>
                    <a:p>
                      <a:endParaRPr lang="it-IT"/>
                    </a:p>
                  </a:txBody>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consegna ai lavoratori in appalto della tessera di riconoscimento.</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Sanzione amministrativa da 100 a 500 € per ogni lavoratore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8092"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8265"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Preposto</a:t>
            </a:r>
            <a:r>
              <a:rPr lang="it-IT" sz="3600" b="1" i="1" dirty="0" smtClean="0">
                <a:solidFill>
                  <a:srgbClr val="C00000"/>
                </a:solidFill>
                <a:ea typeface="Calibri" pitchFamily="34" charset="0"/>
                <a:cs typeface="Calibri" pitchFamily="34" charset="0"/>
              </a:rPr>
              <a:t> </a:t>
            </a:r>
            <a:endParaRPr lang="it-IT" sz="3600" dirty="0" smtClean="0"/>
          </a:p>
        </p:txBody>
      </p:sp>
      <p:sp>
        <p:nvSpPr>
          <p:cNvPr id="47107" name="Segnaposto contenuto 4"/>
          <p:cNvSpPr>
            <a:spLocks noGrp="1"/>
          </p:cNvSpPr>
          <p:nvPr>
            <p:ph idx="1"/>
          </p:nvPr>
        </p:nvSpPr>
        <p:spPr>
          <a:xfrm>
            <a:off x="395536" y="1052736"/>
            <a:ext cx="6923088" cy="4713288"/>
          </a:xfrm>
        </p:spPr>
        <p:txBody>
          <a:bodyPr/>
          <a:lstStyle/>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È la persona che, in ragione delle competenze professionali e nei limiti dei poteri gerarchici e funzionali adeguati alla natura dell’incarico conferitogli, </a:t>
            </a:r>
            <a:r>
              <a:rPr lang="it-IT" sz="2200" b="1" dirty="0" smtClean="0">
                <a:solidFill>
                  <a:schemeClr val="tx1">
                    <a:lumMod val="95000"/>
                    <a:lumOff val="5000"/>
                  </a:schemeClr>
                </a:solidFill>
                <a:ea typeface="Calibri" pitchFamily="34" charset="0"/>
                <a:cs typeface="Calibri" pitchFamily="34" charset="0"/>
              </a:rPr>
              <a:t>sovrintende all’attività lavorativa </a:t>
            </a:r>
            <a:r>
              <a:rPr lang="it-IT" sz="2200" dirty="0" smtClean="0">
                <a:solidFill>
                  <a:schemeClr val="tx1">
                    <a:lumMod val="95000"/>
                    <a:lumOff val="5000"/>
                  </a:schemeClr>
                </a:solidFill>
                <a:ea typeface="Calibri" pitchFamily="34" charset="0"/>
                <a:cs typeface="Calibri" pitchFamily="34" charset="0"/>
              </a:rPr>
              <a:t>e </a:t>
            </a:r>
            <a:r>
              <a:rPr lang="it-IT" sz="2200" b="1" dirty="0" smtClean="0">
                <a:solidFill>
                  <a:schemeClr val="tx1">
                    <a:lumMod val="95000"/>
                    <a:lumOff val="5000"/>
                  </a:schemeClr>
                </a:solidFill>
                <a:ea typeface="Calibri" pitchFamily="34" charset="0"/>
                <a:cs typeface="Calibri" pitchFamily="34" charset="0"/>
              </a:rPr>
              <a:t>garantisce l’attuazione</a:t>
            </a:r>
            <a:r>
              <a:rPr lang="it-IT" sz="2200" dirty="0" smtClean="0">
                <a:solidFill>
                  <a:schemeClr val="tx1">
                    <a:lumMod val="95000"/>
                    <a:lumOff val="5000"/>
                  </a:schemeClr>
                </a:solidFill>
                <a:ea typeface="Calibri" pitchFamily="34" charset="0"/>
                <a:cs typeface="Calibri" pitchFamily="34" charset="0"/>
              </a:rPr>
              <a:t> delle direttive ricevute, controllandone la </a:t>
            </a:r>
            <a:r>
              <a:rPr lang="it-IT" sz="2200" b="1" dirty="0" smtClean="0">
                <a:solidFill>
                  <a:schemeClr val="tx1">
                    <a:lumMod val="95000"/>
                    <a:lumOff val="5000"/>
                  </a:schemeClr>
                </a:solidFill>
                <a:ea typeface="Calibri" pitchFamily="34" charset="0"/>
                <a:cs typeface="Calibri" pitchFamily="34" charset="0"/>
              </a:rPr>
              <a:t>corretta esecuzione</a:t>
            </a:r>
            <a:r>
              <a:rPr lang="it-IT" sz="2200" dirty="0" smtClean="0">
                <a:solidFill>
                  <a:schemeClr val="tx1">
                    <a:lumMod val="95000"/>
                    <a:lumOff val="5000"/>
                  </a:schemeClr>
                </a:solidFill>
                <a:ea typeface="Calibri" pitchFamily="34" charset="0"/>
                <a:cs typeface="Calibri" pitchFamily="34" charset="0"/>
              </a:rPr>
              <a:t> da parte dei lavoratori ed esercitando un funzionale potere di iniziativa.</a:t>
            </a:r>
          </a:p>
          <a:p>
            <a:pPr marL="0" indent="0" algn="just" eaLnBrk="1" hangingPunct="1">
              <a:lnSpc>
                <a:spcPct val="150000"/>
              </a:lnSpc>
              <a:spcBef>
                <a:spcPct val="0"/>
              </a:spcBef>
              <a:buFont typeface="Arial" charset="0"/>
              <a:buNone/>
            </a:pPr>
            <a:endParaRPr lang="it-IT" sz="2200" dirty="0" smtClean="0">
              <a:solidFill>
                <a:schemeClr val="tx1">
                  <a:lumMod val="95000"/>
                  <a:lumOff val="5000"/>
                </a:schemeClr>
              </a:solidFill>
              <a:ea typeface="Calibri" pitchFamily="34" charset="0"/>
              <a:cs typeface="Calibri" pitchFamily="34" charset="0"/>
            </a:endParaRP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Il Preposto svolge </a:t>
            </a:r>
            <a:r>
              <a:rPr lang="it-IT" sz="2200" b="1" dirty="0" smtClean="0">
                <a:solidFill>
                  <a:schemeClr val="tx1">
                    <a:lumMod val="95000"/>
                    <a:lumOff val="5000"/>
                  </a:schemeClr>
                </a:solidFill>
                <a:ea typeface="Calibri" pitchFamily="34" charset="0"/>
                <a:cs typeface="Calibri" pitchFamily="34" charset="0"/>
              </a:rPr>
              <a:t>attività di vigilanza </a:t>
            </a:r>
            <a:r>
              <a:rPr lang="it-IT" sz="2200" dirty="0" smtClean="0">
                <a:solidFill>
                  <a:schemeClr val="tx1">
                    <a:lumMod val="95000"/>
                    <a:lumOff val="5000"/>
                  </a:schemeClr>
                </a:solidFill>
                <a:ea typeface="Calibri" pitchFamily="34" charset="0"/>
                <a:cs typeface="Calibri" pitchFamily="34" charset="0"/>
              </a:rPr>
              <a:t>e, come sempre, vige il </a:t>
            </a:r>
            <a:r>
              <a:rPr lang="it-IT" sz="2200" u="sng" dirty="0" smtClean="0">
                <a:solidFill>
                  <a:schemeClr val="tx1">
                    <a:lumMod val="95000"/>
                    <a:lumOff val="5000"/>
                  </a:schemeClr>
                </a:solidFill>
                <a:ea typeface="Calibri" pitchFamily="34" charset="0"/>
                <a:cs typeface="Calibri" pitchFamily="34" charset="0"/>
              </a:rPr>
              <a:t>principio di effettività</a:t>
            </a:r>
            <a:r>
              <a:rPr lang="it-IT" sz="2200" dirty="0" smtClean="0">
                <a:solidFill>
                  <a:schemeClr val="tx1">
                    <a:lumMod val="95000"/>
                    <a:lumOff val="5000"/>
                  </a:schemeClr>
                </a:solidFill>
                <a:ea typeface="Calibri" pitchFamily="34" charset="0"/>
                <a:cs typeface="Calibri" pitchFamily="34" charset="0"/>
              </a:rPr>
              <a:t>.</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olo 3"/>
          <p:cNvSpPr>
            <a:spLocks noGrp="1"/>
          </p:cNvSpPr>
          <p:nvPr>
            <p:ph type="title"/>
          </p:nvPr>
        </p:nvSpPr>
        <p:spPr>
          <a:xfrm>
            <a:off x="2483768" y="10277"/>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Preposto </a:t>
            </a:r>
            <a:endParaRPr lang="it-IT" sz="3600" dirty="0" smtClean="0">
              <a:solidFill>
                <a:schemeClr val="accent3">
                  <a:lumMod val="50000"/>
                </a:schemeClr>
              </a:solidFill>
            </a:endParaRPr>
          </a:p>
        </p:txBody>
      </p:sp>
      <p:sp>
        <p:nvSpPr>
          <p:cNvPr id="48131" name="Segnaposto contenuto 4"/>
          <p:cNvSpPr>
            <a:spLocks noGrp="1"/>
          </p:cNvSpPr>
          <p:nvPr>
            <p:ph idx="1"/>
          </p:nvPr>
        </p:nvSpPr>
        <p:spPr>
          <a:xfrm>
            <a:off x="467544" y="980728"/>
            <a:ext cx="6923088" cy="4713288"/>
          </a:xfrm>
        </p:spPr>
        <p:txBody>
          <a:bodyPr/>
          <a:lstStyle/>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Il preposto è colui che ricopre un ruolo inferiore rispetto al dirigente, in quanto non organizza il lavoro ma sorveglia e controlla i sottoposti, affinché questi lavorino correttamente e non eseguano manovre o operazioni avventate, tali da porli in condizioni di pericolo (fatta salva, anche in questo caso, l’incidenza di una eventuale delega di funzioni).</a:t>
            </a:r>
          </a:p>
          <a:p>
            <a:pPr marL="0" indent="0" algn="just" eaLnBrk="1" hangingPunct="1">
              <a:lnSpc>
                <a:spcPct val="150000"/>
              </a:lnSpc>
              <a:spcBef>
                <a:spcPct val="0"/>
              </a:spcBef>
              <a:buFont typeface="Wingdings" pitchFamily="2" charset="2"/>
              <a:buChar char="v"/>
            </a:pPr>
            <a:r>
              <a:rPr lang="it-IT" sz="2200" dirty="0" smtClean="0">
                <a:solidFill>
                  <a:schemeClr val="tx1">
                    <a:lumMod val="95000"/>
                    <a:lumOff val="5000"/>
                  </a:schemeClr>
                </a:solidFill>
                <a:ea typeface="Calibri" pitchFamily="34" charset="0"/>
                <a:cs typeface="Calibri" pitchFamily="34" charset="0"/>
              </a:rPr>
              <a:t> Viene riconosciuto al preposto un controllo immediato e diretto sull’esecuzione delle attività.</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olo 3"/>
          <p:cNvSpPr>
            <a:spLocks noGrp="1"/>
          </p:cNvSpPr>
          <p:nvPr>
            <p:ph type="title"/>
          </p:nvPr>
        </p:nvSpPr>
        <p:spPr>
          <a:xfrm>
            <a:off x="2483768" y="18864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Preposto</a:t>
            </a:r>
            <a:r>
              <a:rPr lang="it-IT" sz="3600" b="1" i="1" dirty="0" smtClean="0">
                <a:solidFill>
                  <a:srgbClr val="C00000"/>
                </a:solidFill>
                <a:ea typeface="Calibri" pitchFamily="34" charset="0"/>
                <a:cs typeface="Calibri" pitchFamily="34" charset="0"/>
              </a:rPr>
              <a:t> </a:t>
            </a:r>
            <a:endParaRPr lang="it-IT" sz="3600" dirty="0" smtClean="0"/>
          </a:p>
        </p:txBody>
      </p:sp>
      <p:sp>
        <p:nvSpPr>
          <p:cNvPr id="49155" name="Segnaposto contenuto 4"/>
          <p:cNvSpPr>
            <a:spLocks noGrp="1"/>
          </p:cNvSpPr>
          <p:nvPr>
            <p:ph idx="1"/>
          </p:nvPr>
        </p:nvSpPr>
        <p:spPr>
          <a:xfrm>
            <a:off x="467544" y="1124744"/>
            <a:ext cx="6923088" cy="4713288"/>
          </a:xfrm>
        </p:spPr>
        <p:txBody>
          <a:bodyPr/>
          <a:lstStyle/>
          <a:p>
            <a:pPr marL="0" indent="0" algn="just" eaLnBrk="1" hangingPunct="1">
              <a:lnSpc>
                <a:spcPct val="150000"/>
              </a:lnSpc>
              <a:spcBef>
                <a:spcPct val="0"/>
              </a:spcBef>
              <a:buFont typeface="Wingdings" pitchFamily="2" charset="2"/>
              <a:buChar char="v"/>
            </a:pPr>
            <a:r>
              <a:rPr lang="it-IT" sz="2200" dirty="0" smtClean="0">
                <a:solidFill>
                  <a:schemeClr val="tx1">
                    <a:lumMod val="95000"/>
                    <a:lumOff val="5000"/>
                  </a:schemeClr>
                </a:solidFill>
                <a:ea typeface="Calibri" pitchFamily="34" charset="0"/>
                <a:cs typeface="Calibri" pitchFamily="34" charset="0"/>
              </a:rPr>
              <a:t> Ha una </a:t>
            </a:r>
            <a:r>
              <a:rPr lang="it-IT" sz="2200" u="sng" dirty="0" smtClean="0">
                <a:solidFill>
                  <a:schemeClr val="tx1">
                    <a:lumMod val="95000"/>
                    <a:lumOff val="5000"/>
                  </a:schemeClr>
                </a:solidFill>
                <a:ea typeface="Calibri" pitchFamily="34" charset="0"/>
                <a:cs typeface="Calibri" pitchFamily="34" charset="0"/>
              </a:rPr>
              <a:t>autonomia limitata a specifici settori</a:t>
            </a:r>
            <a:r>
              <a:rPr lang="it-IT" sz="2200" dirty="0" smtClean="0">
                <a:solidFill>
                  <a:schemeClr val="tx1">
                    <a:lumMod val="95000"/>
                    <a:lumOff val="5000"/>
                  </a:schemeClr>
                </a:solidFill>
                <a:ea typeface="Calibri" pitchFamily="34" charset="0"/>
                <a:cs typeface="Calibri" pitchFamily="34" charset="0"/>
              </a:rPr>
              <a:t>, e riguarda gli aspetti esecutivi della realizzazione delle misure di sicurezza elaborate dal Datore di lavoro e organizzate dai Dirigenti.</a:t>
            </a:r>
          </a:p>
          <a:p>
            <a:pPr marL="0" indent="0" algn="just" eaLnBrk="1" hangingPunct="1">
              <a:lnSpc>
                <a:spcPct val="150000"/>
              </a:lnSpc>
              <a:spcBef>
                <a:spcPct val="0"/>
              </a:spcBef>
              <a:buFont typeface="Wingdings" pitchFamily="2" charset="2"/>
              <a:buChar char="v"/>
            </a:pPr>
            <a:r>
              <a:rPr lang="it-IT" sz="2200" dirty="0" smtClean="0">
                <a:solidFill>
                  <a:schemeClr val="tx1">
                    <a:lumMod val="95000"/>
                    <a:lumOff val="5000"/>
                  </a:schemeClr>
                </a:solidFill>
                <a:ea typeface="Calibri" pitchFamily="34" charset="0"/>
                <a:cs typeface="Calibri" pitchFamily="34" charset="0"/>
              </a:rPr>
              <a:t> L’elemento che caratterizza maggiormente la figura del preposto è la relazione di immediatezza che corre tra lo stesso e i lavoratori.</a:t>
            </a:r>
          </a:p>
          <a:p>
            <a:pPr marL="0" indent="0" algn="just" eaLnBrk="1" hangingPunct="1">
              <a:lnSpc>
                <a:spcPct val="150000"/>
              </a:lnSpc>
              <a:spcBef>
                <a:spcPct val="0"/>
              </a:spcBef>
              <a:buFont typeface="Wingdings" pitchFamily="2" charset="2"/>
              <a:buChar char="v"/>
            </a:pPr>
            <a:r>
              <a:rPr lang="it-IT" sz="2200" dirty="0" smtClean="0">
                <a:solidFill>
                  <a:schemeClr val="tx1">
                    <a:lumMod val="95000"/>
                    <a:lumOff val="5000"/>
                  </a:schemeClr>
                </a:solidFill>
                <a:ea typeface="Calibri" pitchFamily="34" charset="0"/>
                <a:cs typeface="Calibri" pitchFamily="34" charset="0"/>
              </a:rPr>
              <a:t> I requisiti fondamentali che il preposto deve posseder sono </a:t>
            </a:r>
            <a:r>
              <a:rPr lang="it-IT" sz="2200" b="1" dirty="0" smtClean="0">
                <a:solidFill>
                  <a:schemeClr val="tx1">
                    <a:lumMod val="95000"/>
                    <a:lumOff val="5000"/>
                  </a:schemeClr>
                </a:solidFill>
                <a:ea typeface="Calibri" pitchFamily="34" charset="0"/>
                <a:cs typeface="Calibri" pitchFamily="34" charset="0"/>
              </a:rPr>
              <a:t>l’esperienza</a:t>
            </a:r>
            <a:r>
              <a:rPr lang="it-IT" sz="2200" dirty="0" smtClean="0">
                <a:solidFill>
                  <a:schemeClr val="tx1">
                    <a:lumMod val="95000"/>
                    <a:lumOff val="5000"/>
                  </a:schemeClr>
                </a:solidFill>
                <a:ea typeface="Calibri" pitchFamily="34" charset="0"/>
                <a:cs typeface="Calibri" pitchFamily="34" charset="0"/>
              </a:rPr>
              <a:t> e la </a:t>
            </a:r>
            <a:r>
              <a:rPr lang="it-IT" sz="2200" b="1" dirty="0" smtClean="0">
                <a:solidFill>
                  <a:schemeClr val="tx1">
                    <a:lumMod val="95000"/>
                    <a:lumOff val="5000"/>
                  </a:schemeClr>
                </a:solidFill>
                <a:ea typeface="Calibri" pitchFamily="34" charset="0"/>
                <a:cs typeface="Calibri" pitchFamily="34" charset="0"/>
              </a:rPr>
              <a:t>capacità professionale</a:t>
            </a:r>
            <a:r>
              <a:rPr lang="it-IT" sz="2200" dirty="0" smtClean="0">
                <a:solidFill>
                  <a:schemeClr val="tx1">
                    <a:lumMod val="95000"/>
                    <a:lumOff val="5000"/>
                  </a:schemeClr>
                </a:solidFill>
                <a:ea typeface="Calibri" pitchFamily="34" charset="0"/>
                <a:cs typeface="Calibri" pitchFamily="34" charset="0"/>
              </a:rPr>
              <a:t>.</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6062069"/>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806381"/>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659426"/>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9219" name="Segnaposto contenuto 4"/>
          <p:cNvSpPr>
            <a:spLocks noGrp="1"/>
          </p:cNvSpPr>
          <p:nvPr>
            <p:ph idx="1"/>
          </p:nvPr>
        </p:nvSpPr>
        <p:spPr>
          <a:xfrm>
            <a:off x="467544" y="1052736"/>
            <a:ext cx="6923088" cy="4525963"/>
          </a:xfrm>
        </p:spPr>
        <p:txBody>
          <a:bodyPr/>
          <a:lstStyle/>
          <a:p>
            <a:pPr>
              <a:buFont typeface="Wingdings" pitchFamily="2" charset="2"/>
              <a:buChar char="v"/>
            </a:pPr>
            <a:r>
              <a:rPr lang="it-IT" sz="2400" dirty="0" smtClean="0">
                <a:latin typeface="Calibri" pitchFamily="34" charset="0"/>
              </a:rPr>
              <a:t>Art. 32 – la Repubblica tutela la salute come fondamentale diritto dell’individuo e interesse della collettività.</a:t>
            </a:r>
          </a:p>
          <a:p>
            <a:endParaRPr lang="it-IT" sz="2400" dirty="0" smtClean="0">
              <a:latin typeface="Calibri" pitchFamily="34" charset="0"/>
            </a:endParaRPr>
          </a:p>
          <a:p>
            <a:r>
              <a:rPr lang="it-IT" sz="2400" dirty="0" smtClean="0">
                <a:latin typeface="Calibri" pitchFamily="34" charset="0"/>
              </a:rPr>
              <a:t>ma soprattutto</a:t>
            </a:r>
          </a:p>
          <a:p>
            <a:pPr algn="just">
              <a:buFont typeface="Wingdings" pitchFamily="2" charset="2"/>
              <a:buChar char="v"/>
            </a:pPr>
            <a:r>
              <a:rPr lang="it-IT" sz="2400" dirty="0" smtClean="0">
                <a:latin typeface="Calibri" pitchFamily="34" charset="0"/>
              </a:rPr>
              <a:t> Art. 41 - l'iniziativa economica privata è libera. Non può svolgersi in contrasto con l'utilità sociale o in modo da recare danno alla </a:t>
            </a:r>
            <a:r>
              <a:rPr lang="it-IT" sz="2400" b="1" dirty="0" smtClean="0">
                <a:latin typeface="Calibri" pitchFamily="34" charset="0"/>
              </a:rPr>
              <a:t>sicurezza</a:t>
            </a:r>
            <a:r>
              <a:rPr lang="it-IT" sz="2400" dirty="0" smtClean="0">
                <a:latin typeface="Calibri" pitchFamily="34" charset="0"/>
              </a:rPr>
              <a:t>, alla libertà, alla dignità umana. La legge determina i programmi e i controlli opportuni perché l'attività economica pubblica e privata possa essere indirizzata e coordinata a fini sociali. </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Preposto </a:t>
            </a:r>
            <a:endParaRPr lang="it-IT" sz="3600" dirty="0" smtClean="0">
              <a:solidFill>
                <a:schemeClr val="accent3">
                  <a:lumMod val="50000"/>
                </a:schemeClr>
              </a:solidFill>
            </a:endParaRPr>
          </a:p>
        </p:txBody>
      </p:sp>
      <p:sp>
        <p:nvSpPr>
          <p:cNvPr id="50179"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Wingdings" pitchFamily="2" charset="2"/>
              <a:buChar char="v"/>
            </a:pPr>
            <a:r>
              <a:rPr lang="it-IT" sz="2200" dirty="0" smtClean="0">
                <a:ea typeface="Calibri" pitchFamily="34" charset="0"/>
                <a:cs typeface="Calibri" pitchFamily="34" charset="0"/>
              </a:rPr>
              <a:t> Tra gli obblighi principali dei preposti rientra senza dubbio il compito di </a:t>
            </a:r>
            <a:r>
              <a:rPr lang="it-IT" sz="2200" b="1" dirty="0" smtClean="0">
                <a:ea typeface="Calibri" pitchFamily="34" charset="0"/>
                <a:cs typeface="Calibri" pitchFamily="34" charset="0"/>
              </a:rPr>
              <a:t>disporre ed esigere </a:t>
            </a:r>
            <a:r>
              <a:rPr lang="it-IT" sz="2200" dirty="0" smtClean="0">
                <a:ea typeface="Calibri" pitchFamily="34" charset="0"/>
                <a:cs typeface="Calibri" pitchFamily="34" charset="0"/>
              </a:rPr>
              <a:t>che </a:t>
            </a:r>
            <a:r>
              <a:rPr lang="it-IT" sz="2200" b="1" dirty="0" smtClean="0">
                <a:ea typeface="Calibri" pitchFamily="34" charset="0"/>
                <a:cs typeface="Calibri" pitchFamily="34" charset="0"/>
              </a:rPr>
              <a:t>i singoli lavoratori osservino le norme di sicurezza </a:t>
            </a:r>
            <a:r>
              <a:rPr lang="it-IT" sz="2200" dirty="0" smtClean="0">
                <a:ea typeface="Calibri" pitchFamily="34" charset="0"/>
                <a:cs typeface="Calibri" pitchFamily="34" charset="0"/>
              </a:rPr>
              <a:t>ed </a:t>
            </a:r>
            <a:r>
              <a:rPr lang="it-IT" sz="2200" b="1" dirty="0" smtClean="0">
                <a:ea typeface="Calibri" pitchFamily="34" charset="0"/>
                <a:cs typeface="Calibri" pitchFamily="34" charset="0"/>
              </a:rPr>
              <a:t>usino i mezzi di protezione </a:t>
            </a:r>
            <a:r>
              <a:rPr lang="it-IT" sz="2200" dirty="0" smtClean="0">
                <a:ea typeface="Calibri" pitchFamily="34" charset="0"/>
                <a:cs typeface="Calibri" pitchFamily="34" charset="0"/>
              </a:rPr>
              <a:t>messi loro a disposizione, dovendo quindi vigilare sul rispetto delle norme di prevenzione degli infortuni sul lavoro e </a:t>
            </a:r>
            <a:r>
              <a:rPr lang="it-IT" sz="2200" b="1" dirty="0" smtClean="0">
                <a:ea typeface="Calibri" pitchFamily="34" charset="0"/>
                <a:cs typeface="Calibri" pitchFamily="34" charset="0"/>
              </a:rPr>
              <a:t>segnalare le carenze riscontrate ai propri superiori</a:t>
            </a:r>
            <a:r>
              <a:rPr lang="it-IT" sz="2200" dirty="0" smtClean="0">
                <a:ea typeface="Calibri" pitchFamily="34" charset="0"/>
                <a:cs typeface="Calibri" pitchFamily="34" charset="0"/>
              </a:rPr>
              <a:t>.</a:t>
            </a:r>
          </a:p>
          <a:p>
            <a:pPr marL="0" indent="0" algn="just" eaLnBrk="1" hangingPunct="1">
              <a:lnSpc>
                <a:spcPct val="150000"/>
              </a:lnSpc>
              <a:spcBef>
                <a:spcPct val="0"/>
              </a:spcBef>
              <a:buFont typeface="Arial" charset="0"/>
              <a:buNone/>
            </a:pPr>
            <a:endParaRPr lang="it-IT" sz="2200" dirty="0" smtClean="0">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1323"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7599"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1496"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Preposto </a:t>
            </a:r>
            <a:endParaRPr lang="it-IT" sz="3600" dirty="0" smtClean="0">
              <a:solidFill>
                <a:schemeClr val="accent3">
                  <a:lumMod val="50000"/>
                </a:schemeClr>
              </a:solidFill>
            </a:endParaRPr>
          </a:p>
        </p:txBody>
      </p:sp>
      <p:sp>
        <p:nvSpPr>
          <p:cNvPr id="50179" name="Segnaposto contenuto 4"/>
          <p:cNvSpPr>
            <a:spLocks noGrp="1"/>
          </p:cNvSpPr>
          <p:nvPr>
            <p:ph idx="1"/>
          </p:nvPr>
        </p:nvSpPr>
        <p:spPr>
          <a:xfrm>
            <a:off x="457200" y="1412875"/>
            <a:ext cx="6923088" cy="4713288"/>
          </a:xfrm>
        </p:spPr>
        <p:txBody>
          <a:bodyPr/>
          <a:lstStyle/>
          <a:p>
            <a:pPr marL="0" indent="-514350" algn="just" fontAlgn="auto">
              <a:spcAft>
                <a:spcPts val="0"/>
              </a:spcAft>
              <a:buNone/>
              <a:defRPr/>
            </a:pPr>
            <a:r>
              <a:rPr lang="it-IT" sz="2400" b="1" dirty="0" smtClean="0">
                <a:solidFill>
                  <a:srgbClr val="800000"/>
                </a:solidFill>
                <a:latin typeface="Garamond" pitchFamily="18" charset="0"/>
              </a:rPr>
              <a:t>Art. 19, </a:t>
            </a:r>
            <a:r>
              <a:rPr lang="it-IT" sz="2400" b="1" dirty="0" err="1" smtClean="0">
                <a:solidFill>
                  <a:srgbClr val="800000"/>
                </a:solidFill>
                <a:latin typeface="Garamond" pitchFamily="18" charset="0"/>
              </a:rPr>
              <a:t>D.Lgs.</a:t>
            </a:r>
            <a:r>
              <a:rPr lang="it-IT" sz="2400" b="1" dirty="0" smtClean="0">
                <a:solidFill>
                  <a:srgbClr val="800000"/>
                </a:solidFill>
                <a:latin typeface="Garamond" pitchFamily="18" charset="0"/>
              </a:rPr>
              <a:t> 81/08 – obblighi e responsabilità </a:t>
            </a:r>
          </a:p>
          <a:p>
            <a:pPr marL="0" indent="-514350" algn="just" fontAlgn="auto">
              <a:spcAft>
                <a:spcPts val="0"/>
              </a:spcAft>
              <a:buFont typeface="Wingdings" pitchFamily="2" charset="2"/>
              <a:buChar char="v"/>
              <a:defRPr/>
            </a:pPr>
            <a:r>
              <a:rPr lang="it-IT" sz="2400" u="sng" dirty="0" smtClean="0">
                <a:solidFill>
                  <a:srgbClr val="800000"/>
                </a:solidFill>
                <a:latin typeface="Garamond" pitchFamily="18" charset="0"/>
              </a:rPr>
              <a:t>Sovrintendere e vigilare</a:t>
            </a:r>
            <a:r>
              <a:rPr lang="it-IT" sz="2400" dirty="0" smtClean="0">
                <a:solidFill>
                  <a:srgbClr val="800000"/>
                </a:solidFill>
                <a:latin typeface="Garamond" pitchFamily="18" charset="0"/>
              </a:rPr>
              <a:t> sulla osservanza da parte dei singoli lavoratori dei loro obblighi di legge, nonché delle disposizioni aziendali in materia di salute e sicurezza sul lavoro e di uso dei mezzi di protezione collettivi e dei dispositivi di protezione individuale messi a loro disposizione e, in caso di persistenza della inosservanza, informare i loro superiori diretti.</a:t>
            </a:r>
          </a:p>
          <a:p>
            <a:pPr marL="0" indent="-514350" algn="just" fontAlgn="auto">
              <a:spcAft>
                <a:spcPts val="0"/>
              </a:spcAft>
              <a:buFont typeface="Wingdings" pitchFamily="2" charset="2"/>
              <a:buChar char="v"/>
              <a:defRPr/>
            </a:pPr>
            <a:r>
              <a:rPr lang="it-IT" sz="2400" u="sng" dirty="0" smtClean="0">
                <a:solidFill>
                  <a:srgbClr val="800000"/>
                </a:solidFill>
                <a:latin typeface="Garamond" pitchFamily="18" charset="0"/>
              </a:rPr>
              <a:t>Verificare</a:t>
            </a:r>
            <a:r>
              <a:rPr lang="it-IT" sz="2400" dirty="0" smtClean="0">
                <a:solidFill>
                  <a:srgbClr val="800000"/>
                </a:solidFill>
                <a:latin typeface="Garamond" pitchFamily="18" charset="0"/>
              </a:rPr>
              <a:t> affinché soltanto i lavoratori che hanno ricevuto adeguate istruzioni accedano alle zone che li espongono ad un rischio grave e specifico.</a:t>
            </a:r>
          </a:p>
          <a:p>
            <a:pPr marL="0" indent="0" algn="just" eaLnBrk="1" hangingPunct="1">
              <a:lnSpc>
                <a:spcPct val="150000"/>
              </a:lnSpc>
              <a:spcBef>
                <a:spcPct val="0"/>
              </a:spcBef>
              <a:buFont typeface="Arial" charset="0"/>
              <a:buNone/>
            </a:pPr>
            <a:endParaRPr lang="it-IT" sz="2200" dirty="0" smtClean="0">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9889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73325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5863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Preposto </a:t>
            </a:r>
            <a:endParaRPr lang="it-IT" sz="3600" dirty="0" smtClean="0">
              <a:solidFill>
                <a:schemeClr val="accent3">
                  <a:lumMod val="50000"/>
                </a:schemeClr>
              </a:solidFill>
            </a:endParaRPr>
          </a:p>
        </p:txBody>
      </p:sp>
      <p:sp>
        <p:nvSpPr>
          <p:cNvPr id="50179" name="Segnaposto contenuto 4"/>
          <p:cNvSpPr>
            <a:spLocks noGrp="1"/>
          </p:cNvSpPr>
          <p:nvPr>
            <p:ph idx="1"/>
          </p:nvPr>
        </p:nvSpPr>
        <p:spPr>
          <a:xfrm>
            <a:off x="457200" y="1412875"/>
            <a:ext cx="6923088" cy="4713288"/>
          </a:xfrm>
        </p:spPr>
        <p:txBody>
          <a:bodyPr/>
          <a:lstStyle/>
          <a:p>
            <a:pPr marL="0" indent="-514350" algn="just" fontAlgn="auto">
              <a:spcAft>
                <a:spcPts val="0"/>
              </a:spcAft>
              <a:buFont typeface="Wingdings" pitchFamily="2" charset="2"/>
              <a:buChar char="v"/>
              <a:defRPr/>
            </a:pPr>
            <a:r>
              <a:rPr lang="it-IT" sz="2400" u="sng" dirty="0" smtClean="0">
                <a:solidFill>
                  <a:srgbClr val="800000"/>
                </a:solidFill>
                <a:latin typeface="Garamond" pitchFamily="18" charset="0"/>
              </a:rPr>
              <a:t>Astenersi</a:t>
            </a:r>
            <a:r>
              <a:rPr lang="it-IT" sz="2400" dirty="0" smtClean="0">
                <a:solidFill>
                  <a:srgbClr val="800000"/>
                </a:solidFill>
                <a:latin typeface="Garamond" pitchFamily="18" charset="0"/>
              </a:rPr>
              <a:t>, salvo eccezioni debitamente motivate, dal richiedere ai lavoratori di riprendere la loro attività in una situazione di lavoro in cui persiste un pericolo grave ed immediato.</a:t>
            </a:r>
          </a:p>
          <a:p>
            <a:pPr marL="0" indent="-514350" algn="just" fontAlgn="auto">
              <a:spcAft>
                <a:spcPts val="0"/>
              </a:spcAft>
              <a:buFont typeface="Wingdings" pitchFamily="2" charset="2"/>
              <a:buChar char="v"/>
              <a:defRPr/>
            </a:pPr>
            <a:r>
              <a:rPr lang="it-IT" sz="2400" u="sng" dirty="0" smtClean="0">
                <a:solidFill>
                  <a:srgbClr val="800000"/>
                </a:solidFill>
                <a:latin typeface="Garamond" pitchFamily="18" charset="0"/>
              </a:rPr>
              <a:t>Segnalare tempestivamente</a:t>
            </a:r>
            <a:r>
              <a:rPr lang="it-IT" sz="2400" dirty="0" smtClean="0">
                <a:solidFill>
                  <a:srgbClr val="800000"/>
                </a:solidFill>
                <a:latin typeface="Garamond" pitchFamily="18" charset="0"/>
              </a:rPr>
              <a:t> al Datore di lavoro o al Dirigente … deficienze dei mezzi e delle attrezzature di lavoro e dei dispositivi di protezione individuale, sia … di qualsiasi altra condizione di pericolo ..</a:t>
            </a:r>
          </a:p>
          <a:p>
            <a:pPr marL="0" indent="-514350" algn="just" fontAlgn="auto">
              <a:spcAft>
                <a:spcPts val="0"/>
              </a:spcAft>
              <a:buFont typeface="Wingdings" pitchFamily="2" charset="2"/>
              <a:buChar char="v"/>
              <a:defRPr/>
            </a:pPr>
            <a:r>
              <a:rPr lang="it-IT" sz="2400" u="sng" dirty="0" smtClean="0">
                <a:solidFill>
                  <a:srgbClr val="800000"/>
                </a:solidFill>
                <a:latin typeface="Garamond" pitchFamily="18" charset="0"/>
              </a:rPr>
              <a:t>Frequentare</a:t>
            </a:r>
            <a:r>
              <a:rPr lang="it-IT" sz="2400" dirty="0" smtClean="0">
                <a:solidFill>
                  <a:srgbClr val="800000"/>
                </a:solidFill>
                <a:latin typeface="Garamond" pitchFamily="18" charset="0"/>
              </a:rPr>
              <a:t> appositi corsi di formazione secondo quanto previsto dall’art. 37.</a:t>
            </a:r>
          </a:p>
          <a:p>
            <a:pPr marL="0" indent="0" algn="just" eaLnBrk="1" hangingPunct="1">
              <a:lnSpc>
                <a:spcPct val="150000"/>
              </a:lnSpc>
              <a:spcBef>
                <a:spcPct val="0"/>
              </a:spcBef>
              <a:buFont typeface="Arial" charset="0"/>
              <a:buNone/>
            </a:pPr>
            <a:endParaRPr lang="it-IT" sz="2200" dirty="0" smtClean="0">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Preposto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4779963"/>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dirty="0" smtClean="0">
                          <a:ln>
                            <a:noFill/>
                          </a:ln>
                          <a:solidFill>
                            <a:srgbClr val="C00000"/>
                          </a:solidFill>
                          <a:effectLst/>
                          <a:latin typeface="Calibri" pitchFamily="34" charset="0"/>
                          <a:cs typeface="Arial" charset="0"/>
                        </a:rPr>
                        <a:t>Obbligo</a:t>
                      </a:r>
                      <a:r>
                        <a:rPr kumimoji="0" lang="it-IT" sz="2600" b="1" i="0" u="none" strike="noStrike" cap="none" normalizeH="0" baseline="0" dirty="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13716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dirty="0" smtClean="0">
                          <a:ln>
                            <a:noFill/>
                          </a:ln>
                          <a:solidFill>
                            <a:srgbClr val="C00000"/>
                          </a:solidFill>
                          <a:effectLst/>
                          <a:latin typeface="Calibri" pitchFamily="34" charset="0"/>
                          <a:cs typeface="Arial" charset="0"/>
                        </a:rPr>
                        <a:t>Mancata vigilanza sulla osservanza da parte dei singoli lavoratori dei loro obblighi e informazione ai loro superiori diretti o il datore di lavoro su tutte le deficienze riscontrate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Arresto fino a 2 mesi o ammenda da 400 a 1˙200 €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verifica sull'accesso ai luoghi da lavoro pericolosi; sull'osservanza delle misure per il controllo delle situazioni di rischio in caso di emergenza e informazione su emergenze e prevenzione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rowSpan="2">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dirty="0" smtClean="0">
                          <a:ln>
                            <a:noFill/>
                          </a:ln>
                          <a:solidFill>
                            <a:srgbClr val="C00000"/>
                          </a:solidFill>
                          <a:effectLst/>
                          <a:latin typeface="Calibri" pitchFamily="34" charset="0"/>
                          <a:cs typeface="Arial" charset="0"/>
                        </a:rPr>
                        <a:t>Arresto fino a 1 mese o ammenda da 200 a 800 €</a:t>
                      </a:r>
                    </a:p>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endParaRPr kumimoji="0" lang="it-IT" sz="1800" b="0" i="0" u="none" strike="noStrike" cap="none" normalizeH="0" baseline="0" dirty="0" smtClean="0">
                        <a:ln>
                          <a:noFill/>
                        </a:ln>
                        <a:solidFill>
                          <a:srgbClr val="800000"/>
                        </a:solidFill>
                        <a:effectLst/>
                        <a:latin typeface="Garamond" pitchFamily="18"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partecipazione al corso di formazione specifico per preposti</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vMerge="1">
                  <a:txBody>
                    <a:bodyPr/>
                    <a:lstStyle/>
                    <a:p>
                      <a:endParaRPr lang="it-IT"/>
                    </a:p>
                  </a:txBody>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4368" y="328498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7283" y="1556792"/>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Responsabile del servizio di prevenzione e protezione (</a:t>
            </a:r>
            <a:r>
              <a:rPr lang="it-IT" sz="3600" b="1" i="1" dirty="0" err="1" smtClean="0">
                <a:solidFill>
                  <a:schemeClr val="accent3">
                    <a:lumMod val="50000"/>
                  </a:schemeClr>
                </a:solidFill>
                <a:cs typeface="Calibri" pitchFamily="34" charset="0"/>
              </a:rPr>
              <a:t>RSPP</a:t>
            </a:r>
            <a:r>
              <a:rPr lang="it-IT" sz="3600" b="1" i="1" dirty="0" smtClean="0">
                <a:solidFill>
                  <a:schemeClr val="accent3">
                    <a:lumMod val="50000"/>
                  </a:schemeClr>
                </a:solidFill>
                <a:cs typeface="Calibri" pitchFamily="34" charset="0"/>
              </a:rPr>
              <a:t>) </a:t>
            </a:r>
            <a:endParaRPr lang="it-IT" sz="3600" dirty="0" smtClean="0">
              <a:solidFill>
                <a:schemeClr val="accent3">
                  <a:lumMod val="50000"/>
                </a:schemeClr>
              </a:solidFill>
            </a:endParaRPr>
          </a:p>
        </p:txBody>
      </p:sp>
      <p:sp>
        <p:nvSpPr>
          <p:cNvPr id="52227"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Persona in possesso delle capacità e dei requisiti professionali di cui all’art. 32, designata dal Datore di lavoro, a cui risponde, per coordinare il servizio di prevenzione e protezione dai rischi.</a:t>
            </a:r>
          </a:p>
          <a:p>
            <a:pPr marL="0" indent="0" algn="just" eaLnBrk="1" hangingPunct="1">
              <a:lnSpc>
                <a:spcPct val="150000"/>
              </a:lnSpc>
              <a:spcBef>
                <a:spcPct val="0"/>
              </a:spcBef>
              <a:buFont typeface="Arial" charset="0"/>
              <a:buNone/>
            </a:pPr>
            <a:endParaRPr lang="it-IT" sz="2400" dirty="0" smtClean="0">
              <a:solidFill>
                <a:schemeClr val="tx1">
                  <a:lumMod val="95000"/>
                  <a:lumOff val="5000"/>
                </a:schemeClr>
              </a:solidFill>
              <a:ea typeface="Calibri" pitchFamily="34" charset="0"/>
              <a:cs typeface="Calibri" pitchFamily="34" charset="0"/>
            </a:endParaRPr>
          </a:p>
          <a:p>
            <a:pPr marL="0" indent="0" algn="just" eaLnBrk="1" hangingPunct="1">
              <a:lnSpc>
                <a:spcPct val="150000"/>
              </a:lnSpc>
              <a:spcBef>
                <a:spcPct val="0"/>
              </a:spcBef>
              <a:buFont typeface="Arial" charset="0"/>
              <a:buNone/>
            </a:pPr>
            <a:r>
              <a:rPr lang="it-IT" sz="2400" u="sng" dirty="0" smtClean="0">
                <a:solidFill>
                  <a:schemeClr val="tx1">
                    <a:lumMod val="95000"/>
                    <a:lumOff val="5000"/>
                  </a:schemeClr>
                </a:solidFill>
                <a:ea typeface="Calibri" pitchFamily="34" charset="0"/>
                <a:cs typeface="Calibri" pitchFamily="34" charset="0"/>
              </a:rPr>
              <a:t>Requisiti di cui all’art. 32</a:t>
            </a:r>
            <a:r>
              <a:rPr lang="it-IT" sz="2400" dirty="0" smtClean="0">
                <a:solidFill>
                  <a:schemeClr val="tx1">
                    <a:lumMod val="95000"/>
                    <a:lumOff val="5000"/>
                  </a:schemeClr>
                </a:solidFill>
                <a:ea typeface="Calibri" pitchFamily="34" charset="0"/>
                <a:cs typeface="Calibri" pitchFamily="34" charset="0"/>
              </a:rPr>
              <a:t>: possesso di un attestato di frequenza a specifici corsi di formazione in materia di prevenzione e protezione dei rischi.</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0100"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50273"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Responsabile del servizio di prevenzione e protezione (</a:t>
            </a:r>
            <a:r>
              <a:rPr lang="it-IT" sz="3600" b="1" i="1" dirty="0" err="1" smtClean="0">
                <a:solidFill>
                  <a:schemeClr val="accent3">
                    <a:lumMod val="50000"/>
                  </a:schemeClr>
                </a:solidFill>
                <a:cs typeface="Calibri" pitchFamily="34" charset="0"/>
              </a:rPr>
              <a:t>RSPP</a:t>
            </a:r>
            <a:r>
              <a:rPr lang="it-IT" sz="3600" b="1" i="1" dirty="0" smtClean="0">
                <a:solidFill>
                  <a:schemeClr val="accent3">
                    <a:lumMod val="50000"/>
                  </a:schemeClr>
                </a:solidFill>
                <a:cs typeface="Calibri" pitchFamily="34" charset="0"/>
              </a:rPr>
              <a:t>) </a:t>
            </a:r>
            <a:endParaRPr lang="it-IT" sz="3600" dirty="0" smtClean="0">
              <a:solidFill>
                <a:schemeClr val="accent3">
                  <a:lumMod val="50000"/>
                </a:schemeClr>
              </a:solidFill>
            </a:endParaRPr>
          </a:p>
        </p:txBody>
      </p:sp>
      <p:sp>
        <p:nvSpPr>
          <p:cNvPr id="53251"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Può essere l’unico componente del servizio di prevenzione e protezione o essere coadiuvato da uno o più addetti (ASPP).</a:t>
            </a:r>
          </a:p>
          <a:p>
            <a:pPr marL="0" indent="0" algn="just" eaLnBrk="1" hangingPunct="1">
              <a:lnSpc>
                <a:spcPct val="150000"/>
              </a:lnSpc>
              <a:spcBef>
                <a:spcPct val="0"/>
              </a:spcBef>
              <a:buFont typeface="Arial" charset="0"/>
              <a:buNone/>
            </a:pPr>
            <a:endParaRPr lang="it-IT" sz="2400" dirty="0" smtClean="0">
              <a:solidFill>
                <a:schemeClr val="tx1">
                  <a:lumMod val="95000"/>
                  <a:lumOff val="5000"/>
                </a:schemeClr>
              </a:solidFill>
              <a:ea typeface="Calibri" pitchFamily="34" charset="0"/>
              <a:cs typeface="Calibri" pitchFamily="34" charset="0"/>
            </a:endParaRPr>
          </a:p>
          <a:p>
            <a:pPr marL="0" indent="0" algn="just" eaLnBrk="1" hangingPunct="1">
              <a:lnSpc>
                <a:spcPct val="150000"/>
              </a:lnSpc>
              <a:spcBef>
                <a:spcPct val="0"/>
              </a:spcBef>
              <a:buFont typeface="Arial" charset="0"/>
              <a:buNone/>
            </a:pPr>
            <a:r>
              <a:rPr lang="it-IT" sz="2400" u="sng" dirty="0" smtClean="0">
                <a:solidFill>
                  <a:schemeClr val="tx1">
                    <a:lumMod val="95000"/>
                    <a:lumOff val="5000"/>
                  </a:schemeClr>
                </a:solidFill>
                <a:ea typeface="Calibri" pitchFamily="34" charset="0"/>
                <a:cs typeface="Calibri" pitchFamily="34" charset="0"/>
              </a:rPr>
              <a:t>Servizio di Prevenzione e Protezione</a:t>
            </a:r>
            <a:r>
              <a:rPr lang="it-IT" sz="2400" dirty="0" smtClean="0">
                <a:solidFill>
                  <a:schemeClr val="tx1">
                    <a:lumMod val="95000"/>
                    <a:lumOff val="5000"/>
                  </a:schemeClr>
                </a:solidFill>
                <a:ea typeface="Calibri" pitchFamily="34" charset="0"/>
                <a:cs typeface="Calibri" pitchFamily="34" charset="0"/>
              </a:rPr>
              <a:t>: insieme delle persone, sistemi e mezzi, esterni o interni all’azienda, finalizzati all’attività di prevenzione e protezione dai rischi professionali per i lavoratori.</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8092"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8265"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Responsabile del servizio di prevenzione e protezione (</a:t>
            </a:r>
            <a:r>
              <a:rPr lang="it-IT" sz="3600" b="1" i="1" dirty="0" err="1" smtClean="0">
                <a:solidFill>
                  <a:schemeClr val="accent3">
                    <a:lumMod val="50000"/>
                  </a:schemeClr>
                </a:solidFill>
                <a:cs typeface="Calibri" pitchFamily="34" charset="0"/>
              </a:rPr>
              <a:t>RSPP</a:t>
            </a:r>
            <a:r>
              <a:rPr lang="it-IT" sz="3600" b="1" i="1" dirty="0" smtClean="0">
                <a:solidFill>
                  <a:schemeClr val="accent3">
                    <a:lumMod val="50000"/>
                  </a:schemeClr>
                </a:solidFill>
                <a:cs typeface="Calibri" pitchFamily="34" charset="0"/>
              </a:rPr>
              <a:t>) </a:t>
            </a:r>
            <a:endParaRPr lang="it-IT" sz="3600" dirty="0" smtClean="0">
              <a:solidFill>
                <a:schemeClr val="accent3">
                  <a:lumMod val="50000"/>
                </a:schemeClr>
              </a:solidFill>
            </a:endParaRPr>
          </a:p>
        </p:txBody>
      </p:sp>
      <p:sp>
        <p:nvSpPr>
          <p:cNvPr id="54275"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Il ruolo di RSPP può essere assunto da:</a:t>
            </a:r>
          </a:p>
          <a:p>
            <a:pPr marL="0" indent="0" algn="just" eaLnBrk="1" hangingPunct="1">
              <a:lnSpc>
                <a:spcPct val="150000"/>
              </a:lnSpc>
              <a:spcBef>
                <a:spcPct val="0"/>
              </a:spcBef>
              <a:buFont typeface="Arial" charset="0"/>
              <a:buNone/>
            </a:pPr>
            <a:endParaRPr lang="it-IT" sz="2400" dirty="0" smtClean="0">
              <a:solidFill>
                <a:schemeClr val="tx1">
                  <a:lumMod val="95000"/>
                  <a:lumOff val="5000"/>
                </a:schemeClr>
              </a:solidFill>
              <a:ea typeface="Calibri" pitchFamily="34" charset="0"/>
              <a:cs typeface="Calibri" pitchFamily="34" charset="0"/>
            </a:endParaRPr>
          </a:p>
          <a:p>
            <a:pPr marL="0" indent="0" algn="just" eaLnBrk="1" hangingPunct="1">
              <a:lnSpc>
                <a:spcPct val="150000"/>
              </a:lnSpc>
              <a:spcBef>
                <a:spcPct val="0"/>
              </a:spcBef>
              <a:buFont typeface="Wingdings" pitchFamily="2" charset="2"/>
              <a:buChar char="v"/>
            </a:pPr>
            <a:r>
              <a:rPr lang="it-IT" sz="2400" dirty="0" smtClean="0">
                <a:solidFill>
                  <a:schemeClr val="tx1">
                    <a:lumMod val="95000"/>
                    <a:lumOff val="5000"/>
                  </a:schemeClr>
                </a:solidFill>
                <a:ea typeface="Calibri" pitchFamily="34" charset="0"/>
                <a:cs typeface="Calibri" pitchFamily="34" charset="0"/>
              </a:rPr>
              <a:t> </a:t>
            </a:r>
            <a:r>
              <a:rPr lang="it-IT" sz="2400" i="1" dirty="0" smtClean="0">
                <a:solidFill>
                  <a:schemeClr val="tx1">
                    <a:lumMod val="95000"/>
                    <a:lumOff val="5000"/>
                  </a:schemeClr>
                </a:solidFill>
                <a:ea typeface="Calibri" pitchFamily="34" charset="0"/>
                <a:cs typeface="Calibri" pitchFamily="34" charset="0"/>
              </a:rPr>
              <a:t>Datore di lavoro </a:t>
            </a:r>
            <a:r>
              <a:rPr lang="it-IT" sz="2400" dirty="0" smtClean="0">
                <a:solidFill>
                  <a:schemeClr val="tx1">
                    <a:lumMod val="95000"/>
                    <a:lumOff val="5000"/>
                  </a:schemeClr>
                </a:solidFill>
                <a:ea typeface="Calibri" pitchFamily="34" charset="0"/>
                <a:cs typeface="Calibri" pitchFamily="34" charset="0"/>
              </a:rPr>
              <a:t>– per le piccole imprese fino a 30 dipendenti per le aziende artigiane e industriali, fino a 10 dipendenti per le aziende agricole e per quelle della pesca;</a:t>
            </a:r>
          </a:p>
          <a:p>
            <a:pPr marL="0" indent="0" algn="just" eaLnBrk="1" hangingPunct="1">
              <a:lnSpc>
                <a:spcPct val="150000"/>
              </a:lnSpc>
              <a:spcBef>
                <a:spcPct val="0"/>
              </a:spcBef>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2209"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8485"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92382"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510582" y="-11562"/>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Responsabile del servizio di prevenzione e protezione (</a:t>
            </a:r>
            <a:r>
              <a:rPr lang="it-IT" sz="3600" b="1" i="1" dirty="0" err="1" smtClean="0">
                <a:solidFill>
                  <a:schemeClr val="accent3">
                    <a:lumMod val="50000"/>
                  </a:schemeClr>
                </a:solidFill>
                <a:cs typeface="Calibri" pitchFamily="34" charset="0"/>
              </a:rPr>
              <a:t>RSPP</a:t>
            </a:r>
            <a:r>
              <a:rPr lang="it-IT" sz="3600" b="1" i="1" dirty="0" smtClean="0">
                <a:solidFill>
                  <a:schemeClr val="accent3">
                    <a:lumMod val="50000"/>
                  </a:schemeClr>
                </a:solidFill>
                <a:cs typeface="Calibri" pitchFamily="34" charset="0"/>
              </a:rPr>
              <a:t>) </a:t>
            </a:r>
            <a:endParaRPr lang="it-IT" sz="3600" dirty="0" smtClean="0">
              <a:solidFill>
                <a:schemeClr val="accent3">
                  <a:lumMod val="50000"/>
                </a:schemeClr>
              </a:solidFill>
            </a:endParaRPr>
          </a:p>
        </p:txBody>
      </p:sp>
      <p:sp>
        <p:nvSpPr>
          <p:cNvPr id="54275" name="Segnaposto contenuto 4"/>
          <p:cNvSpPr>
            <a:spLocks noGrp="1"/>
          </p:cNvSpPr>
          <p:nvPr>
            <p:ph idx="1"/>
          </p:nvPr>
        </p:nvSpPr>
        <p:spPr>
          <a:xfrm>
            <a:off x="422973" y="1052736"/>
            <a:ext cx="6923088" cy="4713288"/>
          </a:xfrm>
        </p:spPr>
        <p:txBody>
          <a:bodyPr/>
          <a:lstStyle/>
          <a:p>
            <a:pPr algn="just" eaLnBrk="1" hangingPunct="1">
              <a:lnSpc>
                <a:spcPct val="150000"/>
              </a:lnSpc>
              <a:spcBef>
                <a:spcPct val="0"/>
              </a:spcBef>
              <a:buFont typeface="Wingdings" panose="05000000000000000000" pitchFamily="2" charset="2"/>
              <a:buChar char="v"/>
            </a:pPr>
            <a:r>
              <a:rPr lang="it-IT" sz="2400" i="1" dirty="0" smtClean="0">
                <a:solidFill>
                  <a:schemeClr val="tx1">
                    <a:lumMod val="95000"/>
                    <a:lumOff val="5000"/>
                  </a:schemeClr>
                </a:solidFill>
                <a:ea typeface="Calibri" pitchFamily="34" charset="0"/>
                <a:cs typeface="Calibri" pitchFamily="34" charset="0"/>
              </a:rPr>
              <a:t>Lavoratore dipendente </a:t>
            </a:r>
            <a:r>
              <a:rPr lang="it-IT" sz="2400" dirty="0" smtClean="0">
                <a:solidFill>
                  <a:schemeClr val="tx1">
                    <a:lumMod val="95000"/>
                    <a:lumOff val="5000"/>
                  </a:schemeClr>
                </a:solidFill>
                <a:ea typeface="Calibri" pitchFamily="34" charset="0"/>
                <a:cs typeface="Calibri" pitchFamily="34" charset="0"/>
              </a:rPr>
              <a:t>– nominato dal Datore di lavoro e in possesso dei requisiti di cui all’art. 32; il d. </a:t>
            </a:r>
            <a:r>
              <a:rPr lang="it-IT" sz="2400" dirty="0" err="1" smtClean="0">
                <a:solidFill>
                  <a:schemeClr val="tx1">
                    <a:lumMod val="95000"/>
                    <a:lumOff val="5000"/>
                  </a:schemeClr>
                </a:solidFill>
                <a:ea typeface="Calibri" pitchFamily="34" charset="0"/>
                <a:cs typeface="Calibri" pitchFamily="34" charset="0"/>
              </a:rPr>
              <a:t>lgs</a:t>
            </a:r>
            <a:r>
              <a:rPr lang="it-IT" sz="2400" dirty="0" smtClean="0">
                <a:solidFill>
                  <a:schemeClr val="tx1">
                    <a:lumMod val="95000"/>
                    <a:lumOff val="5000"/>
                  </a:schemeClr>
                </a:solidFill>
                <a:ea typeface="Calibri" pitchFamily="34" charset="0"/>
                <a:cs typeface="Calibri" pitchFamily="34" charset="0"/>
              </a:rPr>
              <a:t>. 81/2008 stabilisce ora che, salvo il caso in cui l’incarico da RSPP sia assunto dal Datore di lavoro, la scelta di un RSPP interno è da ritenersi </a:t>
            </a:r>
            <a:r>
              <a:rPr lang="it-IT" sz="2400" b="1" dirty="0" smtClean="0">
                <a:solidFill>
                  <a:schemeClr val="tx1">
                    <a:lumMod val="95000"/>
                    <a:lumOff val="5000"/>
                  </a:schemeClr>
                </a:solidFill>
                <a:ea typeface="Calibri" pitchFamily="34" charset="0"/>
                <a:cs typeface="Calibri" pitchFamily="34" charset="0"/>
              </a:rPr>
              <a:t>prioritaria</a:t>
            </a:r>
            <a:r>
              <a:rPr lang="it-IT" sz="2400" dirty="0" smtClean="0">
                <a:solidFill>
                  <a:schemeClr val="tx1">
                    <a:lumMod val="95000"/>
                    <a:lumOff val="5000"/>
                  </a:schemeClr>
                </a:solidFill>
                <a:ea typeface="Calibri" pitchFamily="34" charset="0"/>
                <a:cs typeface="Calibri" pitchFamily="34" charset="0"/>
              </a:rPr>
              <a:t>.</a:t>
            </a:r>
          </a:p>
          <a:p>
            <a:pPr marL="0" indent="0" algn="just" eaLnBrk="1" hangingPunct="1">
              <a:lnSpc>
                <a:spcPct val="150000"/>
              </a:lnSpc>
              <a:spcBef>
                <a:spcPct val="0"/>
              </a:spcBef>
              <a:buFont typeface="Wingdings" pitchFamily="2" charset="2"/>
              <a:buChar char="v"/>
            </a:pPr>
            <a:r>
              <a:rPr lang="it-IT" sz="2400" dirty="0" smtClean="0">
                <a:solidFill>
                  <a:schemeClr val="tx1">
                    <a:lumMod val="95000"/>
                    <a:lumOff val="5000"/>
                  </a:schemeClr>
                </a:solidFill>
                <a:ea typeface="Calibri" pitchFamily="34" charset="0"/>
                <a:cs typeface="Calibri" pitchFamily="34" charset="0"/>
              </a:rPr>
              <a:t> </a:t>
            </a:r>
            <a:r>
              <a:rPr lang="it-IT" sz="2400" i="1" dirty="0" smtClean="0">
                <a:solidFill>
                  <a:schemeClr val="tx1">
                    <a:lumMod val="95000"/>
                    <a:lumOff val="5000"/>
                  </a:schemeClr>
                </a:solidFill>
                <a:ea typeface="Calibri" pitchFamily="34" charset="0"/>
                <a:cs typeface="Calibri" pitchFamily="34" charset="0"/>
              </a:rPr>
              <a:t>Soggetto esterno </a:t>
            </a:r>
            <a:r>
              <a:rPr lang="it-IT" sz="2400" dirty="0" smtClean="0">
                <a:solidFill>
                  <a:schemeClr val="tx1">
                    <a:lumMod val="95000"/>
                    <a:lumOff val="5000"/>
                  </a:schemeClr>
                </a:solidFill>
                <a:ea typeface="Calibri" pitchFamily="34" charset="0"/>
                <a:cs typeface="Calibri" pitchFamily="34" charset="0"/>
              </a:rPr>
              <a:t>– nominato dal Datore di lavoro e in possesso dei requisiti di cui all’art. 32.</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589381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2912" y="564820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66297"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970323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Responsabile del servizio di prevenzione e protezione (</a:t>
            </a:r>
            <a:r>
              <a:rPr lang="it-IT" sz="3600" b="1" i="1" dirty="0" err="1" smtClean="0">
                <a:solidFill>
                  <a:schemeClr val="accent3">
                    <a:lumMod val="50000"/>
                  </a:schemeClr>
                </a:solidFill>
                <a:cs typeface="Calibri" pitchFamily="34" charset="0"/>
              </a:rPr>
              <a:t>RSPP</a:t>
            </a:r>
            <a:r>
              <a:rPr lang="it-IT" sz="3600" b="1" i="1" dirty="0" smtClean="0">
                <a:solidFill>
                  <a:schemeClr val="accent3">
                    <a:lumMod val="50000"/>
                  </a:schemeClr>
                </a:solidFill>
                <a:cs typeface="Calibri" pitchFamily="34" charset="0"/>
              </a:rPr>
              <a:t>)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defRPr/>
            </a:pPr>
            <a:r>
              <a:rPr lang="it-IT" sz="2400" b="1" i="1" dirty="0" smtClean="0">
                <a:solidFill>
                  <a:schemeClr val="tx1">
                    <a:lumMod val="95000"/>
                    <a:lumOff val="5000"/>
                  </a:schemeClr>
                </a:solidFill>
                <a:cs typeface="Calibri" pitchFamily="34" charset="0"/>
              </a:rPr>
              <a:t>Compiti:</a:t>
            </a:r>
          </a:p>
          <a:p>
            <a:pPr marL="457200" indent="-457200" algn="just" eaLnBrk="1" hangingPunct="1">
              <a:lnSpc>
                <a:spcPct val="150000"/>
              </a:lnSpc>
              <a:spcBef>
                <a:spcPct val="0"/>
              </a:spcBef>
              <a:buFont typeface="+mj-lt"/>
              <a:buAutoNum type="alphaLcParenR"/>
              <a:defRPr/>
            </a:pPr>
            <a:r>
              <a:rPr lang="it-IT" sz="2400" dirty="0" smtClean="0">
                <a:solidFill>
                  <a:schemeClr val="tx1">
                    <a:lumMod val="95000"/>
                    <a:lumOff val="5000"/>
                  </a:schemeClr>
                </a:solidFill>
                <a:cs typeface="Calibri" pitchFamily="34" charset="0"/>
              </a:rPr>
              <a:t>Individuare i fattori di rischio, valutare i rischi ed individuare le misure per la sicurezza e la salubrità degli ambienti di lavoro, nel rispetto della normativa vigente sulla base della specifica conoscenza dell’organizzazione aziendale;</a:t>
            </a:r>
          </a:p>
          <a:p>
            <a:pPr marL="457200" indent="-457200" algn="just" eaLnBrk="1" hangingPunct="1">
              <a:lnSpc>
                <a:spcPct val="150000"/>
              </a:lnSpc>
              <a:spcBef>
                <a:spcPct val="0"/>
              </a:spcBef>
              <a:buFont typeface="+mj-lt"/>
              <a:buAutoNum type="alphaLcParenR"/>
              <a:defRPr/>
            </a:pPr>
            <a:r>
              <a:rPr lang="it-IT" sz="2400" dirty="0" smtClean="0">
                <a:solidFill>
                  <a:schemeClr val="tx1">
                    <a:lumMod val="95000"/>
                    <a:lumOff val="5000"/>
                  </a:schemeClr>
                </a:solidFill>
                <a:cs typeface="Calibri" pitchFamily="34" charset="0"/>
              </a:rPr>
              <a:t>Elaborare le misure preventive e protettive ed i sistemi di controllo di tali misure;</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5764"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2040"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65937"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Responsabile del servizio di prevenzione e protezione (</a:t>
            </a:r>
            <a:r>
              <a:rPr lang="it-IT" sz="3600" b="1" i="1" dirty="0" err="1" smtClean="0">
                <a:solidFill>
                  <a:schemeClr val="accent3">
                    <a:lumMod val="50000"/>
                  </a:schemeClr>
                </a:solidFill>
                <a:cs typeface="Calibri" pitchFamily="34" charset="0"/>
              </a:rPr>
              <a:t>RSPP</a:t>
            </a:r>
            <a:r>
              <a:rPr lang="it-IT" sz="3600" b="1" i="1" dirty="0" smtClean="0">
                <a:solidFill>
                  <a:schemeClr val="accent3">
                    <a:lumMod val="50000"/>
                  </a:schemeClr>
                </a:solidFill>
                <a:cs typeface="Calibri" pitchFamily="34" charset="0"/>
              </a:rPr>
              <a:t>)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457200" indent="-457200" algn="just" eaLnBrk="1" hangingPunct="1">
              <a:lnSpc>
                <a:spcPct val="150000"/>
              </a:lnSpc>
              <a:spcBef>
                <a:spcPct val="0"/>
              </a:spcBef>
              <a:buFont typeface="+mj-lt"/>
              <a:buAutoNum type="alphaLcParenR" startAt="3"/>
              <a:defRPr/>
            </a:pPr>
            <a:r>
              <a:rPr lang="it-IT" sz="2400" dirty="0" smtClean="0">
                <a:solidFill>
                  <a:schemeClr val="tx1">
                    <a:lumMod val="95000"/>
                    <a:lumOff val="5000"/>
                  </a:schemeClr>
                </a:solidFill>
                <a:cs typeface="Calibri" pitchFamily="34" charset="0"/>
              </a:rPr>
              <a:t>Elaborare le procedure di sicurezza per le varie attività aziendali;</a:t>
            </a:r>
          </a:p>
          <a:p>
            <a:pPr marL="457200" indent="-457200" algn="just" eaLnBrk="1" hangingPunct="1">
              <a:lnSpc>
                <a:spcPct val="150000"/>
              </a:lnSpc>
              <a:spcBef>
                <a:spcPct val="0"/>
              </a:spcBef>
              <a:buFont typeface="+mj-lt"/>
              <a:buAutoNum type="alphaLcParenR" startAt="3"/>
              <a:defRPr/>
            </a:pPr>
            <a:r>
              <a:rPr lang="it-IT" sz="2400" dirty="0" smtClean="0">
                <a:solidFill>
                  <a:schemeClr val="tx1">
                    <a:lumMod val="95000"/>
                    <a:lumOff val="5000"/>
                  </a:schemeClr>
                </a:solidFill>
                <a:cs typeface="Calibri" pitchFamily="34" charset="0"/>
              </a:rPr>
              <a:t>Proporre i programmi di formazione e informazione dei lavoratori;</a:t>
            </a:r>
          </a:p>
          <a:p>
            <a:pPr marL="457200" indent="-457200" algn="just" eaLnBrk="1" hangingPunct="1">
              <a:lnSpc>
                <a:spcPct val="150000"/>
              </a:lnSpc>
              <a:spcBef>
                <a:spcPct val="0"/>
              </a:spcBef>
              <a:buFont typeface="+mj-lt"/>
              <a:buAutoNum type="alphaLcParenR" startAt="3"/>
              <a:defRPr/>
            </a:pPr>
            <a:r>
              <a:rPr lang="it-IT" sz="2400" dirty="0" smtClean="0">
                <a:solidFill>
                  <a:schemeClr val="tx1">
                    <a:lumMod val="95000"/>
                    <a:lumOff val="5000"/>
                  </a:schemeClr>
                </a:solidFill>
                <a:cs typeface="Calibri" pitchFamily="34" charset="0"/>
              </a:rPr>
              <a:t>Partecipare alle consultazioni in materia di tutela della salute e sicurezza sul lavoro, nonché alla riunione periodica di cui all’art. 35;</a:t>
            </a:r>
          </a:p>
          <a:p>
            <a:pPr marL="457200" indent="-457200" algn="just" eaLnBrk="1" hangingPunct="1">
              <a:lnSpc>
                <a:spcPct val="150000"/>
              </a:lnSpc>
              <a:spcBef>
                <a:spcPct val="0"/>
              </a:spcBef>
              <a:buFont typeface="+mj-lt"/>
              <a:buAutoNum type="alphaLcParenR" startAt="3"/>
              <a:defRPr/>
            </a:pPr>
            <a:r>
              <a:rPr lang="it-IT" sz="2400" dirty="0" smtClean="0">
                <a:solidFill>
                  <a:schemeClr val="tx1">
                    <a:lumMod val="95000"/>
                    <a:lumOff val="5000"/>
                  </a:schemeClr>
                </a:solidFill>
                <a:cs typeface="Calibri" pitchFamily="34" charset="0"/>
              </a:rPr>
              <a:t>Fornire ai lavoratori le informazioni di cui all’articolo 36.</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0100" y="6153237"/>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897549"/>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50273" y="5750594"/>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0243" name="Segnaposto contenuto 4"/>
          <p:cNvSpPr>
            <a:spLocks noGrp="1"/>
          </p:cNvSpPr>
          <p:nvPr>
            <p:ph idx="1"/>
          </p:nvPr>
        </p:nvSpPr>
        <p:spPr>
          <a:xfrm>
            <a:off x="457200" y="1600200"/>
            <a:ext cx="6923088" cy="4525963"/>
          </a:xfrm>
        </p:spPr>
        <p:txBody>
          <a:bodyPr/>
          <a:lstStyle/>
          <a:p>
            <a:pPr marL="358775" indent="-358775" algn="just">
              <a:buNone/>
            </a:pPr>
            <a:r>
              <a:rPr lang="it-IT" sz="2400" dirty="0" smtClean="0">
                <a:latin typeface="Calibri" pitchFamily="34" charset="0"/>
              </a:rPr>
              <a:t>Negli anni ‘50, la prima attuazione ai principi costituzionali: la “stagione dei D.P.R.”</a:t>
            </a:r>
          </a:p>
          <a:p>
            <a:pPr algn="just">
              <a:buFont typeface="Wingdings" pitchFamily="2" charset="2"/>
              <a:buChar char="v"/>
            </a:pPr>
            <a:r>
              <a:rPr lang="it-IT" sz="2400" dirty="0" smtClean="0">
                <a:latin typeface="Calibri" pitchFamily="34" charset="0"/>
              </a:rPr>
              <a:t>D.P.R. 27 aprile 1955 n. 547 – prevenzione degli infortuni sul lavoro </a:t>
            </a:r>
          </a:p>
          <a:p>
            <a:pPr algn="just">
              <a:buFont typeface="Wingdings" pitchFamily="2" charset="2"/>
              <a:buChar char="v"/>
            </a:pPr>
            <a:r>
              <a:rPr lang="it-IT" sz="2400" dirty="0" smtClean="0">
                <a:latin typeface="Calibri" pitchFamily="34" charset="0"/>
              </a:rPr>
              <a:t> D.P.R. 19 marzo 1956 n. 303 – igiene del lavoro</a:t>
            </a:r>
          </a:p>
          <a:p>
            <a:pPr algn="just">
              <a:buFont typeface="Wingdings" pitchFamily="2" charset="2"/>
              <a:buChar char="v"/>
            </a:pPr>
            <a:r>
              <a:rPr lang="it-IT" sz="2400" dirty="0" smtClean="0">
                <a:latin typeface="Calibri" pitchFamily="34" charset="0"/>
              </a:rPr>
              <a:t> D.P.R. 7 gennaio 1956 n. 164 – prevenzione infortuni sul lavoro nei cantieri</a:t>
            </a:r>
          </a:p>
          <a:p>
            <a:pPr algn="just">
              <a:buNone/>
            </a:pPr>
            <a:r>
              <a:rPr lang="it-IT" sz="2400" dirty="0" smtClean="0">
                <a:latin typeface="Calibri" pitchFamily="34" charset="0"/>
              </a:rPr>
              <a:t>Sono rimasti in vigore fino al 2008, lo scopo di queste norme era quello di abbattere il rischio e di eliminarlo alla fonte al fine di garantire una sicurezza assoluta.</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600075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74506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59810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Addetto del servizio di prevenzione e protezione (</a:t>
            </a:r>
            <a:r>
              <a:rPr lang="it-IT" sz="3600" b="1" i="1" dirty="0" err="1" smtClean="0">
                <a:solidFill>
                  <a:schemeClr val="accent3">
                    <a:lumMod val="50000"/>
                  </a:schemeClr>
                </a:solidFill>
                <a:cs typeface="Calibri" pitchFamily="34" charset="0"/>
              </a:rPr>
              <a:t>ASPP</a:t>
            </a:r>
            <a:r>
              <a:rPr lang="it-IT" sz="3600" b="1" i="1" dirty="0" smtClean="0">
                <a:solidFill>
                  <a:schemeClr val="accent3">
                    <a:lumMod val="50000"/>
                  </a:schemeClr>
                </a:solidFill>
                <a:cs typeface="Calibri" pitchFamily="34" charset="0"/>
              </a:rPr>
              <a:t>) </a:t>
            </a:r>
            <a:endParaRPr lang="it-IT" sz="3600" dirty="0" smtClean="0">
              <a:solidFill>
                <a:schemeClr val="accent3">
                  <a:lumMod val="50000"/>
                </a:schemeClr>
              </a:solidFill>
            </a:endParaRPr>
          </a:p>
        </p:txBody>
      </p:sp>
      <p:sp>
        <p:nvSpPr>
          <p:cNvPr id="57347"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Persona in possesso delle capacità e dei requisiti professionali di cui all’art. 32, facente parte del servizio di prevenzione e protezione.</a:t>
            </a:r>
          </a:p>
          <a:p>
            <a:pPr marL="0" indent="0" algn="just" eaLnBrk="1" hangingPunct="1">
              <a:lnSpc>
                <a:spcPct val="15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5905"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2181"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96078"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58371" name="Segnaposto contenuto 4"/>
          <p:cNvSpPr>
            <a:spLocks noGrp="1"/>
          </p:cNvSpPr>
          <p:nvPr>
            <p:ph idx="1"/>
          </p:nvPr>
        </p:nvSpPr>
        <p:spPr>
          <a:xfrm>
            <a:off x="467544" y="1268760"/>
            <a:ext cx="6923088" cy="4713288"/>
          </a:xfrm>
        </p:spPr>
        <p:txBody>
          <a:bodyPr/>
          <a:lstStyle/>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Persona eletta o designata per rappresentare i lavoratori per quanto concerne gli aspetti della salute e della sicurezza durante il lavoro.</a:t>
            </a:r>
          </a:p>
          <a:p>
            <a:pPr marL="0" indent="0" algn="just" eaLnBrk="1" hangingPunct="1">
              <a:lnSpc>
                <a:spcPct val="150000"/>
              </a:lnSpc>
              <a:spcBef>
                <a:spcPct val="0"/>
              </a:spcBef>
              <a:buFont typeface="Arial" charset="0"/>
              <a:buNone/>
            </a:pPr>
            <a:r>
              <a:rPr lang="it-IT" sz="2400" b="1" dirty="0" smtClean="0">
                <a:solidFill>
                  <a:schemeClr val="tx1">
                    <a:lumMod val="95000"/>
                    <a:lumOff val="5000"/>
                  </a:schemeClr>
                </a:solidFill>
                <a:ea typeface="Calibri" pitchFamily="34" charset="0"/>
                <a:cs typeface="Calibri" pitchFamily="34" charset="0"/>
              </a:rPr>
              <a:t>Tutte</a:t>
            </a:r>
            <a:r>
              <a:rPr lang="it-IT" sz="2400" dirty="0" smtClean="0">
                <a:solidFill>
                  <a:schemeClr val="tx1">
                    <a:lumMod val="95000"/>
                    <a:lumOff val="5000"/>
                  </a:schemeClr>
                </a:solidFill>
                <a:ea typeface="Calibri" pitchFamily="34" charset="0"/>
                <a:cs typeface="Calibri" pitchFamily="34" charset="0"/>
              </a:rPr>
              <a:t> </a:t>
            </a:r>
            <a:r>
              <a:rPr lang="it-IT" sz="2400" b="1" dirty="0" smtClean="0">
                <a:solidFill>
                  <a:schemeClr val="tx1">
                    <a:lumMod val="95000"/>
                    <a:lumOff val="5000"/>
                  </a:schemeClr>
                </a:solidFill>
                <a:ea typeface="Calibri" pitchFamily="34" charset="0"/>
                <a:cs typeface="Calibri" pitchFamily="34" charset="0"/>
              </a:rPr>
              <a:t>le aziende o unità produttive</a:t>
            </a:r>
            <a:r>
              <a:rPr lang="it-IT" sz="2400" dirty="0" smtClean="0">
                <a:solidFill>
                  <a:schemeClr val="tx1">
                    <a:lumMod val="95000"/>
                    <a:lumOff val="5000"/>
                  </a:schemeClr>
                </a:solidFill>
                <a:ea typeface="Calibri" pitchFamily="34" charset="0"/>
                <a:cs typeface="Calibri" pitchFamily="34" charset="0"/>
              </a:rPr>
              <a:t> devono eleggere o designare un RLS, il quale dovrà ricevere, a spese del Datore di lavoro, un’appropriata </a:t>
            </a:r>
            <a:r>
              <a:rPr lang="it-IT" sz="2400" b="1" dirty="0" smtClean="0">
                <a:solidFill>
                  <a:schemeClr val="tx1">
                    <a:lumMod val="95000"/>
                    <a:lumOff val="5000"/>
                  </a:schemeClr>
                </a:solidFill>
                <a:ea typeface="Calibri" pitchFamily="34" charset="0"/>
                <a:cs typeface="Calibri" pitchFamily="34" charset="0"/>
              </a:rPr>
              <a:t>formazione</a:t>
            </a:r>
            <a:r>
              <a:rPr lang="it-IT" sz="2400" dirty="0" smtClean="0">
                <a:solidFill>
                  <a:schemeClr val="tx1">
                    <a:lumMod val="95000"/>
                    <a:lumOff val="5000"/>
                  </a:schemeClr>
                </a:solidFill>
                <a:ea typeface="Calibri" pitchFamily="34" charset="0"/>
                <a:cs typeface="Calibri" pitchFamily="34" charset="0"/>
              </a:rPr>
              <a:t> al fine di rappresentare i lavoratori nella consultazione e partecipazione alla gestione della sicurezza ed igiene sul lavoro.</a:t>
            </a:r>
          </a:p>
          <a:p>
            <a:pPr marL="0" indent="0" algn="just" eaLnBrk="1" hangingPunct="1">
              <a:lnSpc>
                <a:spcPct val="15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6083841"/>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82815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68119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59395" name="Segnaposto contenuto 4"/>
          <p:cNvSpPr>
            <a:spLocks noGrp="1"/>
          </p:cNvSpPr>
          <p:nvPr>
            <p:ph idx="1"/>
          </p:nvPr>
        </p:nvSpPr>
        <p:spPr>
          <a:xfrm>
            <a:off x="395536" y="1222374"/>
            <a:ext cx="6923088" cy="4713288"/>
          </a:xfrm>
        </p:spPr>
        <p:txBody>
          <a:bodyPr/>
          <a:lstStyle/>
          <a:p>
            <a:pPr marL="0" indent="0" algn="just" eaLnBrk="1" hangingPunct="1">
              <a:lnSpc>
                <a:spcPct val="150000"/>
              </a:lnSpc>
              <a:spcBef>
                <a:spcPct val="0"/>
              </a:spcBef>
              <a:buFont typeface="Arial" charset="0"/>
              <a:buNone/>
            </a:pPr>
            <a:r>
              <a:rPr lang="it-IT" sz="2400" u="sng" dirty="0" smtClean="0">
                <a:solidFill>
                  <a:schemeClr val="tx1">
                    <a:lumMod val="95000"/>
                    <a:lumOff val="5000"/>
                  </a:schemeClr>
                </a:solidFill>
                <a:ea typeface="Calibri" pitchFamily="34" charset="0"/>
                <a:cs typeface="Calibri" pitchFamily="34" charset="0"/>
              </a:rPr>
              <a:t>RLS viene eletto dai lavoratori</a:t>
            </a:r>
            <a:r>
              <a:rPr lang="it-IT" sz="2400" dirty="0" smtClean="0">
                <a:solidFill>
                  <a:schemeClr val="tx1">
                    <a:lumMod val="95000"/>
                    <a:lumOff val="5000"/>
                  </a:schemeClr>
                </a:solidFill>
                <a:ea typeface="Calibri" pitchFamily="34" charset="0"/>
                <a:cs typeface="Calibri" pitchFamily="34" charset="0"/>
              </a:rPr>
              <a:t>:</a:t>
            </a:r>
          </a:p>
          <a:p>
            <a:pPr marL="0" indent="0" algn="just" eaLnBrk="1" hangingPunct="1">
              <a:lnSpc>
                <a:spcPct val="150000"/>
              </a:lnSpc>
              <a:spcBef>
                <a:spcPct val="0"/>
              </a:spcBef>
              <a:buFont typeface="Wingdings" pitchFamily="2" charset="2"/>
              <a:buChar char="v"/>
            </a:pPr>
            <a:r>
              <a:rPr lang="it-IT" sz="2400" dirty="0" smtClean="0">
                <a:solidFill>
                  <a:schemeClr val="tx1">
                    <a:lumMod val="95000"/>
                    <a:lumOff val="5000"/>
                  </a:schemeClr>
                </a:solidFill>
                <a:ea typeface="Calibri" pitchFamily="34" charset="0"/>
                <a:cs typeface="Calibri" pitchFamily="34" charset="0"/>
              </a:rPr>
              <a:t> Nelle aziende fino a 15 dipendenti, può essere eletto all’interno o individuato per più aziende su base territoriale (RLST);</a:t>
            </a:r>
          </a:p>
          <a:p>
            <a:pPr marL="0" indent="0" algn="just" eaLnBrk="1" hangingPunct="1">
              <a:lnSpc>
                <a:spcPct val="150000"/>
              </a:lnSpc>
              <a:spcBef>
                <a:spcPct val="0"/>
              </a:spcBef>
              <a:buFont typeface="Wingdings" pitchFamily="2" charset="2"/>
              <a:buChar char="v"/>
            </a:pPr>
            <a:r>
              <a:rPr lang="it-IT" sz="2400" dirty="0" smtClean="0">
                <a:solidFill>
                  <a:schemeClr val="tx1">
                    <a:lumMod val="95000"/>
                    <a:lumOff val="5000"/>
                  </a:schemeClr>
                </a:solidFill>
                <a:ea typeface="Calibri" pitchFamily="34" charset="0"/>
                <a:cs typeface="Calibri" pitchFamily="34" charset="0"/>
              </a:rPr>
              <a:t> Nelle aziende con più di 15 dipendenti, deve essere eletto dai lavoratori nell’ambito delle rappresentanze sindacali aziendali.</a:t>
            </a:r>
          </a:p>
          <a:p>
            <a:pPr marL="0" indent="0" algn="just" eaLnBrk="1" hangingPunct="1">
              <a:lnSpc>
                <a:spcPct val="150000"/>
              </a:lnSpc>
              <a:spcBef>
                <a:spcPct val="0"/>
              </a:spcBef>
              <a:buFont typeface="Arial" charset="0"/>
              <a:buNone/>
            </a:pPr>
            <a:r>
              <a:rPr lang="it-IT" sz="2400" u="sng" dirty="0" smtClean="0">
                <a:solidFill>
                  <a:schemeClr val="tx1">
                    <a:lumMod val="95000"/>
                    <a:lumOff val="5000"/>
                  </a:schemeClr>
                </a:solidFill>
                <a:ea typeface="Calibri" pitchFamily="34" charset="0"/>
                <a:cs typeface="Calibri" pitchFamily="34" charset="0"/>
              </a:rPr>
              <a:t>L’esercizio delle funzioni di RLS è incompatibile con la nomina di RSPP</a:t>
            </a:r>
          </a:p>
          <a:p>
            <a:pPr marL="0" indent="0" algn="just" eaLnBrk="1" hangingPunct="1">
              <a:lnSpc>
                <a:spcPct val="15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4885" y="6096101"/>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71161" y="584041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65058" y="569345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defRPr/>
            </a:pPr>
            <a:r>
              <a:rPr lang="it-IT" sz="2400" b="1" i="1" dirty="0" smtClean="0">
                <a:solidFill>
                  <a:schemeClr val="tx1">
                    <a:lumMod val="95000"/>
                    <a:lumOff val="5000"/>
                  </a:schemeClr>
                </a:solidFill>
                <a:cs typeface="Calibri" pitchFamily="34" charset="0"/>
              </a:rPr>
              <a:t>Compiti</a:t>
            </a:r>
            <a:r>
              <a:rPr lang="it-IT" sz="2400" dirty="0" smtClean="0">
                <a:solidFill>
                  <a:schemeClr val="tx1">
                    <a:lumMod val="95000"/>
                    <a:lumOff val="5000"/>
                  </a:schemeClr>
                </a:solidFill>
                <a:cs typeface="Calibri" pitchFamily="34" charset="0"/>
              </a:rPr>
              <a:t>:</a:t>
            </a:r>
          </a:p>
          <a:p>
            <a:pPr marL="0" indent="-514350" algn="just" eaLnBrk="1" fontAlgn="auto" hangingPunct="1">
              <a:lnSpc>
                <a:spcPct val="150000"/>
              </a:lnSpc>
              <a:spcAft>
                <a:spcPts val="0"/>
              </a:spcAft>
              <a:buFont typeface="+mj-lt"/>
              <a:buAutoNum type="alphaLcParenR"/>
              <a:defRPr/>
            </a:pPr>
            <a:r>
              <a:rPr lang="it-IT" sz="2400" dirty="0" smtClean="0">
                <a:solidFill>
                  <a:schemeClr val="tx1">
                    <a:lumMod val="95000"/>
                    <a:lumOff val="5000"/>
                  </a:schemeClr>
                </a:solidFill>
                <a:cs typeface="Calibri" pitchFamily="34" charset="0"/>
              </a:rPr>
              <a:t>Accede ai luoghi di lavoro in cui si svolgono le lavorazioni;</a:t>
            </a:r>
          </a:p>
          <a:p>
            <a:pPr marL="0" indent="-514350" algn="just" eaLnBrk="1" fontAlgn="auto" hangingPunct="1">
              <a:lnSpc>
                <a:spcPct val="150000"/>
              </a:lnSpc>
              <a:spcAft>
                <a:spcPts val="0"/>
              </a:spcAft>
              <a:buFont typeface="+mj-lt"/>
              <a:buAutoNum type="alphaLcParenR"/>
              <a:defRPr/>
            </a:pPr>
            <a:r>
              <a:rPr lang="it-IT" sz="2400" dirty="0" smtClean="0">
                <a:solidFill>
                  <a:schemeClr val="tx1">
                    <a:lumMod val="95000"/>
                    <a:lumOff val="5000"/>
                  </a:schemeClr>
                </a:solidFill>
                <a:cs typeface="Calibri" pitchFamily="34" charset="0"/>
              </a:rPr>
              <a:t>È consultato preventivamente e tempestivamente in ordine alla valutazione dei rischi, all’individuazione, programmazione, realizzazione e verifica della prevenzione in azienda;</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068" y="555689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30120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62241" y="515425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mj-lt"/>
              <a:buAutoNum type="alphaLcParenR" startAt="3"/>
              <a:defRPr/>
            </a:pPr>
            <a:r>
              <a:rPr lang="it-IT" sz="2400" dirty="0" smtClean="0">
                <a:solidFill>
                  <a:schemeClr val="tx1">
                    <a:lumMod val="95000"/>
                    <a:lumOff val="5000"/>
                  </a:schemeClr>
                </a:solidFill>
                <a:cs typeface="Calibri" pitchFamily="34" charset="0"/>
              </a:rPr>
              <a:t>È consultato sulla designazione del responsabile e degli addetti al servizio di prevenzione, all’attività di prevenzione incendi, al primo soccorso, all’evacuazione dei luoghi di lavoro e del medico competente;</a:t>
            </a:r>
          </a:p>
          <a:p>
            <a:pPr marL="0" indent="-514350" algn="just" eaLnBrk="1" fontAlgn="auto" hangingPunct="1">
              <a:lnSpc>
                <a:spcPct val="150000"/>
              </a:lnSpc>
              <a:spcAft>
                <a:spcPts val="0"/>
              </a:spcAft>
              <a:buFont typeface="+mj-lt"/>
              <a:buAutoNum type="alphaLcParenR" startAt="3"/>
              <a:defRPr/>
            </a:pPr>
            <a:r>
              <a:rPr lang="it-IT" sz="2400" dirty="0" smtClean="0">
                <a:solidFill>
                  <a:schemeClr val="tx1">
                    <a:lumMod val="95000"/>
                    <a:lumOff val="5000"/>
                  </a:schemeClr>
                </a:solidFill>
                <a:cs typeface="Calibri" pitchFamily="34" charset="0"/>
              </a:rPr>
              <a:t>È consultato in merito all’organizzazione della formazione;</a:t>
            </a:r>
          </a:p>
          <a:p>
            <a:pPr marL="0" indent="-514350" algn="just" eaLnBrk="1" fontAlgn="auto" hangingPunct="1">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573325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4460" y="547756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18357" y="533061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mj-lt"/>
              <a:buAutoNum type="alphaLcParenR" startAt="5"/>
              <a:defRPr/>
            </a:pPr>
            <a:r>
              <a:rPr lang="it-IT" sz="2400" dirty="0" smtClean="0">
                <a:solidFill>
                  <a:schemeClr val="tx1">
                    <a:lumMod val="95000"/>
                    <a:lumOff val="5000"/>
                  </a:schemeClr>
                </a:solidFill>
                <a:cs typeface="Calibri" pitchFamily="34" charset="0"/>
              </a:rPr>
              <a:t>Riceve le informazioni e la documentazione aziendale inerente alla valutazione dei rischi e le misure di prevenzione relative, nonché quelle inerenti alle sostanze e ai preparati pericolosi, alle macchine, agli impianti, all’organizzazione e agli ambienti di lavoro, agli infortuni e alle malattie professionali;</a:t>
            </a:r>
          </a:p>
          <a:p>
            <a:pPr marL="0" indent="-514350" algn="just" eaLnBrk="1" fontAlgn="auto" hangingPunct="1">
              <a:lnSpc>
                <a:spcPct val="150000"/>
              </a:lnSpc>
              <a:spcAft>
                <a:spcPts val="0"/>
              </a:spcAft>
              <a:buFont typeface="+mj-lt"/>
              <a:buAutoNum type="alphaLcParenR" startAt="5"/>
              <a:defRPr/>
            </a:pPr>
            <a:r>
              <a:rPr lang="it-IT" sz="2400" dirty="0" smtClean="0">
                <a:solidFill>
                  <a:schemeClr val="tx1">
                    <a:lumMod val="95000"/>
                    <a:lumOff val="5000"/>
                  </a:schemeClr>
                </a:solidFill>
                <a:cs typeface="Calibri" pitchFamily="34" charset="0"/>
              </a:rPr>
              <a:t>Riceve le informazioni provenienti dai servizi di vigilanza;</a:t>
            </a: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395536" y="1198236"/>
            <a:ext cx="6923088" cy="4713288"/>
          </a:xfrm>
        </p:spPr>
        <p:txBody>
          <a:bodyPr/>
          <a:lstStyle/>
          <a:p>
            <a:pPr marL="0" indent="-514350" algn="just" eaLnBrk="1" fontAlgn="auto" hangingPunct="1">
              <a:lnSpc>
                <a:spcPct val="150000"/>
              </a:lnSpc>
              <a:spcAft>
                <a:spcPts val="0"/>
              </a:spcAft>
              <a:buFont typeface="+mj-lt"/>
              <a:buAutoNum type="alphaLcParenR" startAt="7"/>
              <a:defRPr/>
            </a:pPr>
            <a:r>
              <a:rPr lang="it-IT" sz="2400" dirty="0" smtClean="0">
                <a:solidFill>
                  <a:schemeClr val="tx1">
                    <a:lumMod val="95000"/>
                    <a:lumOff val="5000"/>
                  </a:schemeClr>
                </a:solidFill>
                <a:cs typeface="Calibri" pitchFamily="34" charset="0"/>
              </a:rPr>
              <a:t>Riceve una formazione adeguata;</a:t>
            </a:r>
          </a:p>
          <a:p>
            <a:pPr marL="0" indent="-514350" algn="just" eaLnBrk="1" fontAlgn="auto" hangingPunct="1">
              <a:lnSpc>
                <a:spcPct val="150000"/>
              </a:lnSpc>
              <a:spcAft>
                <a:spcPts val="0"/>
              </a:spcAft>
              <a:buFont typeface="+mj-lt"/>
              <a:buAutoNum type="alphaLcParenR" startAt="7"/>
              <a:defRPr/>
            </a:pPr>
            <a:r>
              <a:rPr lang="it-IT" sz="2400" dirty="0" smtClean="0">
                <a:solidFill>
                  <a:schemeClr val="tx1">
                    <a:lumMod val="95000"/>
                    <a:lumOff val="5000"/>
                  </a:schemeClr>
                </a:solidFill>
                <a:cs typeface="Calibri" pitchFamily="34" charset="0"/>
              </a:rPr>
              <a:t>Promuove l’elaborazione, l’individuazione e l’attuazione delle misure di prevenzione idonee a tutelare la salute e l’integrità fisica dei lavoratori;</a:t>
            </a:r>
          </a:p>
          <a:p>
            <a:pPr marL="0" indent="-514350" algn="just" eaLnBrk="1" fontAlgn="auto" hangingPunct="1">
              <a:lnSpc>
                <a:spcPct val="150000"/>
              </a:lnSpc>
              <a:spcAft>
                <a:spcPts val="0"/>
              </a:spcAft>
              <a:buFont typeface="+mj-lt"/>
              <a:buAutoNum type="alphaLcParenR" startAt="7"/>
              <a:defRPr/>
            </a:pPr>
            <a:r>
              <a:rPr lang="it-IT" sz="2400" dirty="0" smtClean="0">
                <a:solidFill>
                  <a:schemeClr val="tx1">
                    <a:lumMod val="95000"/>
                    <a:lumOff val="5000"/>
                  </a:schemeClr>
                </a:solidFill>
                <a:cs typeface="Calibri" pitchFamily="34" charset="0"/>
              </a:rPr>
              <a:t>Formula osservazioni in occasione di visite e verifiche effettuate dalle autorità competenti;</a:t>
            </a:r>
          </a:p>
          <a:p>
            <a:pPr marL="0" indent="-514350" algn="just" eaLnBrk="1" fontAlgn="auto" hangingPunct="1">
              <a:lnSpc>
                <a:spcPct val="150000"/>
              </a:lnSpc>
              <a:spcAft>
                <a:spcPts val="0"/>
              </a:spcAft>
              <a:buFont typeface="+mj-lt"/>
              <a:buAutoNum type="alphaLcParenR" startAt="7"/>
              <a:defRPr/>
            </a:pPr>
            <a:r>
              <a:rPr lang="it-IT" sz="2400" dirty="0" smtClean="0">
                <a:solidFill>
                  <a:schemeClr val="tx1">
                    <a:lumMod val="95000"/>
                    <a:lumOff val="5000"/>
                  </a:schemeClr>
                </a:solidFill>
                <a:cs typeface="Calibri" pitchFamily="34" charset="0"/>
              </a:rPr>
              <a:t>Partecipa alla riunione periodica;</a:t>
            </a:r>
          </a:p>
          <a:p>
            <a:pPr marL="0" indent="-514350" algn="just" eaLnBrk="1" fontAlgn="auto" hangingPunct="1">
              <a:lnSpc>
                <a:spcPct val="150000"/>
              </a:lnSpc>
              <a:spcAft>
                <a:spcPts val="0"/>
              </a:spcAft>
              <a:buFont typeface="+mj-lt"/>
              <a:buAutoNum type="alphaLcParenR" startAt="7"/>
              <a:defRPr/>
            </a:pPr>
            <a:r>
              <a:rPr lang="it-IT" sz="2400" dirty="0" smtClean="0">
                <a:solidFill>
                  <a:schemeClr val="tx1">
                    <a:lumMod val="95000"/>
                    <a:lumOff val="5000"/>
                  </a:schemeClr>
                </a:solidFill>
                <a:cs typeface="Calibri" pitchFamily="34" charset="0"/>
              </a:rPr>
              <a:t>Fa proposte in merito all’attività di prevenzione;</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1144" y="429309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6776" y="56961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1082" y="2348880"/>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mj-lt"/>
              <a:buAutoNum type="alphaLcParenR" startAt="12"/>
              <a:defRPr/>
            </a:pPr>
            <a:r>
              <a:rPr lang="it-IT" sz="2200" dirty="0" smtClean="0">
                <a:solidFill>
                  <a:schemeClr val="tx1">
                    <a:lumMod val="95000"/>
                    <a:lumOff val="5000"/>
                  </a:schemeClr>
                </a:solidFill>
                <a:cs typeface="Calibri" pitchFamily="34" charset="0"/>
              </a:rPr>
              <a:t>Avverte il Datore di lavoro dei rischi individuati nel corso della sua attività;</a:t>
            </a:r>
          </a:p>
          <a:p>
            <a:pPr marL="0" indent="-514350" algn="just" eaLnBrk="1" fontAlgn="auto" hangingPunct="1">
              <a:lnSpc>
                <a:spcPct val="150000"/>
              </a:lnSpc>
              <a:spcAft>
                <a:spcPts val="0"/>
              </a:spcAft>
              <a:buFont typeface="+mj-lt"/>
              <a:buAutoNum type="alphaLcParenR" startAt="12"/>
              <a:defRPr/>
            </a:pPr>
            <a:r>
              <a:rPr lang="it-IT" sz="2200" dirty="0" smtClean="0">
                <a:solidFill>
                  <a:schemeClr val="tx1">
                    <a:lumMod val="95000"/>
                    <a:lumOff val="5000"/>
                  </a:schemeClr>
                </a:solidFill>
                <a:cs typeface="Calibri" pitchFamily="34" charset="0"/>
              </a:rPr>
              <a:t>Può fare ricorso alle autorità competenti qualora ritenga che le misure di prevenzione e protezione dai rischi adottate  dal Datore di lavoro o dai dirigenti o i mezzi impiegati per attuarle non siano idonei a garantire la sicurezza e la salute durante il lavoro.</a:t>
            </a:r>
          </a:p>
          <a:p>
            <a:pPr marL="0" indent="-514350" algn="just" eaLnBrk="1" fontAlgn="auto" hangingPunct="1">
              <a:lnSpc>
                <a:spcPct val="150000"/>
              </a:lnSpc>
              <a:spcAft>
                <a:spcPts val="0"/>
              </a:spcAft>
              <a:buNone/>
              <a:defRPr/>
            </a:pPr>
            <a:r>
              <a:rPr lang="it-IT" sz="2200" dirty="0" smtClean="0">
                <a:solidFill>
                  <a:schemeClr val="tx1">
                    <a:lumMod val="95000"/>
                    <a:lumOff val="5000"/>
                  </a:schemeClr>
                </a:solidFill>
                <a:cs typeface="Calibri" pitchFamily="34" charset="0"/>
              </a:rPr>
              <a:t>Su sua richiesta,  riceve copia delle deleghe di funzione in materia di sicurezza, nonché del documento di valutazione dei rischi.</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3701" y="407707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72616" y="1916832"/>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Garanzie per </a:t>
            </a:r>
            <a:r>
              <a:rPr lang="it-IT" sz="2400" dirty="0" err="1" smtClean="0">
                <a:solidFill>
                  <a:schemeClr val="tx1">
                    <a:lumMod val="95000"/>
                    <a:lumOff val="5000"/>
                  </a:schemeClr>
                </a:solidFill>
                <a:cs typeface="Calibri" pitchFamily="34" charset="0"/>
              </a:rPr>
              <a:t>RLS</a:t>
            </a:r>
            <a:r>
              <a:rPr lang="it-IT" sz="2400" dirty="0" smtClean="0">
                <a:solidFill>
                  <a:schemeClr val="tx1">
                    <a:lumMod val="95000"/>
                    <a:lumOff val="5000"/>
                  </a:schemeClr>
                </a:solidFill>
                <a:cs typeface="Calibri" pitchFamily="34" charset="0"/>
              </a:rPr>
              <a:t>:</a:t>
            </a:r>
          </a:p>
          <a:p>
            <a:pPr marL="0" indent="-514350" algn="just" eaLnBrk="1" fontAlgn="auto" hangingPunct="1">
              <a:lnSpc>
                <a:spcPct val="150000"/>
              </a:lnSpc>
              <a:spcAft>
                <a:spcPts val="0"/>
              </a:spcAft>
              <a:buFont typeface="Wingdings" pitchFamily="2" charset="2"/>
              <a:buChar char="v"/>
              <a:defRPr/>
            </a:pPr>
            <a:r>
              <a:rPr lang="it-IT" sz="2400" dirty="0" smtClean="0">
                <a:solidFill>
                  <a:schemeClr val="tx1">
                    <a:lumMod val="95000"/>
                    <a:lumOff val="5000"/>
                  </a:schemeClr>
                </a:solidFill>
                <a:cs typeface="Calibri" pitchFamily="34" charset="0"/>
              </a:rPr>
              <a:t>Diritto di non subire pregiudizi a causa dello svolgimento della propria attività;</a:t>
            </a:r>
          </a:p>
          <a:p>
            <a:pPr marL="0" indent="-514350" algn="just" eaLnBrk="1" fontAlgn="auto" hangingPunct="1">
              <a:lnSpc>
                <a:spcPct val="150000"/>
              </a:lnSpc>
              <a:spcAft>
                <a:spcPts val="0"/>
              </a:spcAft>
              <a:buFont typeface="Wingdings" pitchFamily="2" charset="2"/>
              <a:buChar char="v"/>
              <a:defRPr/>
            </a:pPr>
            <a:r>
              <a:rPr lang="it-IT" sz="2400" dirty="0" smtClean="0">
                <a:solidFill>
                  <a:schemeClr val="tx1">
                    <a:lumMod val="95000"/>
                    <a:lumOff val="5000"/>
                  </a:schemeClr>
                </a:solidFill>
                <a:cs typeface="Calibri" pitchFamily="34" charset="0"/>
              </a:rPr>
              <a:t>Deve disporre di tempo per svolgere il suo ruolo senza perdita di retribuzione;</a:t>
            </a:r>
          </a:p>
          <a:p>
            <a:pPr marL="0" indent="-514350" algn="just" eaLnBrk="1" fontAlgn="auto" hangingPunct="1">
              <a:lnSpc>
                <a:spcPct val="150000"/>
              </a:lnSpc>
              <a:spcAft>
                <a:spcPts val="0"/>
              </a:spcAft>
              <a:buFont typeface="Wingdings" pitchFamily="2" charset="2"/>
              <a:buChar char="v"/>
              <a:defRPr/>
            </a:pPr>
            <a:r>
              <a:rPr lang="it-IT" sz="2400" dirty="0" smtClean="0">
                <a:solidFill>
                  <a:schemeClr val="tx1">
                    <a:lumMod val="95000"/>
                    <a:lumOff val="5000"/>
                  </a:schemeClr>
                </a:solidFill>
                <a:cs typeface="Calibri" pitchFamily="34" charset="0"/>
              </a:rPr>
              <a:t>Deve poter accedere al documento di valutazione dei rischi e al registro infortuni.</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6823" y="558276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37321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45555" y="5373216"/>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L’elezione del </a:t>
            </a:r>
            <a:r>
              <a:rPr lang="it-IT" sz="2400" dirty="0" err="1" smtClean="0">
                <a:solidFill>
                  <a:schemeClr val="tx1">
                    <a:lumMod val="95000"/>
                    <a:lumOff val="5000"/>
                  </a:schemeClr>
                </a:solidFill>
                <a:cs typeface="Calibri" pitchFamily="34" charset="0"/>
              </a:rPr>
              <a:t>RLS</a:t>
            </a:r>
            <a:r>
              <a:rPr lang="it-IT" sz="2400" dirty="0" smtClean="0">
                <a:solidFill>
                  <a:schemeClr val="tx1">
                    <a:lumMod val="95000"/>
                    <a:lumOff val="5000"/>
                  </a:schemeClr>
                </a:solidFill>
                <a:cs typeface="Calibri" pitchFamily="34" charset="0"/>
              </a:rPr>
              <a:t> è un </a:t>
            </a:r>
            <a:r>
              <a:rPr lang="it-IT" sz="2400" b="1" dirty="0" err="1" smtClean="0">
                <a:solidFill>
                  <a:schemeClr val="tx1">
                    <a:lumMod val="95000"/>
                    <a:lumOff val="5000"/>
                  </a:schemeClr>
                </a:solidFill>
                <a:cs typeface="Calibri" pitchFamily="34" charset="0"/>
              </a:rPr>
              <a:t>diritto-dovere</a:t>
            </a:r>
            <a:r>
              <a:rPr lang="it-IT" sz="2400" b="1" dirty="0" smtClean="0">
                <a:solidFill>
                  <a:schemeClr val="tx1">
                    <a:lumMod val="95000"/>
                    <a:lumOff val="5000"/>
                  </a:schemeClr>
                </a:solidFill>
                <a:cs typeface="Calibri" pitchFamily="34" charset="0"/>
              </a:rPr>
              <a:t> </a:t>
            </a:r>
            <a:r>
              <a:rPr lang="it-IT" sz="2400" dirty="0" smtClean="0">
                <a:solidFill>
                  <a:schemeClr val="tx1">
                    <a:lumMod val="95000"/>
                    <a:lumOff val="5000"/>
                  </a:schemeClr>
                </a:solidFill>
                <a:cs typeface="Calibri" pitchFamily="34" charset="0"/>
              </a:rPr>
              <a:t>dei lavoratori. Il Datore di lavoro deve invitare i suoi lavoratori ad esprimersi in merito. Nel caso in cui i lavoratori non abbiano designato un loro rappresentante il Datore di lavoro è obbligato, ai sensi dell'art. 48, a partecipare al Fondo (INAIL) previsto dall'art. 52 ed a versare un contributo in misura pari a due ore lavorative annue per ogni lavoratore occupato presso l'azienda. </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0100" y="620496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94928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50273" y="580232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 </a:t>
            </a:r>
            <a:endParaRPr lang="it-IT" sz="3600" dirty="0" smtClean="0">
              <a:solidFill>
                <a:schemeClr val="accent3">
                  <a:lumMod val="50000"/>
                </a:schemeClr>
              </a:solidFill>
            </a:endParaRPr>
          </a:p>
        </p:txBody>
      </p:sp>
      <p:sp>
        <p:nvSpPr>
          <p:cNvPr id="11267" name="Segnaposto contenuto 4"/>
          <p:cNvSpPr>
            <a:spLocks noGrp="1"/>
          </p:cNvSpPr>
          <p:nvPr>
            <p:ph idx="1"/>
          </p:nvPr>
        </p:nvSpPr>
        <p:spPr>
          <a:xfrm>
            <a:off x="457200" y="1600200"/>
            <a:ext cx="6923088" cy="4525963"/>
          </a:xfrm>
        </p:spPr>
        <p:txBody>
          <a:bodyPr/>
          <a:lstStyle/>
          <a:p>
            <a:pPr algn="ctr">
              <a:buNone/>
            </a:pPr>
            <a:r>
              <a:rPr lang="it-IT" sz="2400" b="1" u="sng" dirty="0" smtClean="0">
                <a:latin typeface="Garamond" pitchFamily="18" charset="0"/>
              </a:rPr>
              <a:t>LO STATUTO DEI LAVORATORI</a:t>
            </a:r>
          </a:p>
          <a:p>
            <a:pPr algn="just">
              <a:buNone/>
            </a:pPr>
            <a:r>
              <a:rPr lang="it-IT" sz="2400" dirty="0" smtClean="0">
                <a:latin typeface="Calibri" pitchFamily="34" charset="0"/>
              </a:rPr>
              <a:t>Ribadisce l’importanza della tutela della salute e dell’integrità fisica dei lavoratori con la possibilità di effettuare, tramite rappresentanze dei lavoratori, un controllo sull’applicazione delle norme per la prevenzione degli infortuni e delle malattie professionali. </a:t>
            </a:r>
          </a:p>
          <a:p>
            <a:pPr algn="just">
              <a:buNone/>
            </a:pPr>
            <a:r>
              <a:rPr lang="it-IT" sz="2400" dirty="0" smtClean="0">
                <a:latin typeface="Calibri" pitchFamily="34" charset="0"/>
              </a:rPr>
              <a:t>Il ruolo dei lavoratori nel campo della sicurezza diventa attivo.</a:t>
            </a:r>
          </a:p>
          <a:p>
            <a:pPr marL="358775" indent="-358775" algn="just"/>
            <a:endParaRPr lang="it-IT" sz="2400" dirty="0" smtClean="0">
              <a:latin typeface="Garamond" pitchFamily="18"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Rappresentante dei lavoratori per la sicurezza (</a:t>
            </a:r>
            <a:r>
              <a:rPr lang="it-IT" sz="3600" b="1" i="1" dirty="0" err="1" smtClean="0">
                <a:solidFill>
                  <a:schemeClr val="accent3">
                    <a:lumMod val="50000"/>
                  </a:schemeClr>
                </a:solidFill>
                <a:cs typeface="Calibri" pitchFamily="34" charset="0"/>
              </a:rPr>
              <a:t>RLS</a:t>
            </a:r>
            <a:r>
              <a:rPr lang="it-IT" sz="3600" b="1" i="1" dirty="0" smtClean="0">
                <a:solidFill>
                  <a:schemeClr val="accent3">
                    <a:lumMod val="50000"/>
                  </a:schemeClr>
                </a:solidFill>
                <a:cs typeface="Calibri" pitchFamily="34" charset="0"/>
              </a:rPr>
              <a:t>)</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L'organismo paritetico o, in mancanza, il Fondo provvederà poi a comunicare (art. 48 comma 6) alle singole aziende, che non hanno al loro interno il </a:t>
            </a:r>
            <a:r>
              <a:rPr lang="it-IT" sz="2400" dirty="0" err="1" smtClean="0">
                <a:solidFill>
                  <a:schemeClr val="tx1">
                    <a:lumMod val="95000"/>
                    <a:lumOff val="5000"/>
                  </a:schemeClr>
                </a:solidFill>
                <a:cs typeface="Calibri" pitchFamily="34" charset="0"/>
              </a:rPr>
              <a:t>RLS</a:t>
            </a:r>
            <a:r>
              <a:rPr lang="it-IT" sz="2400" dirty="0" smtClean="0">
                <a:solidFill>
                  <a:schemeClr val="tx1">
                    <a:lumMod val="95000"/>
                    <a:lumOff val="5000"/>
                  </a:schemeClr>
                </a:solidFill>
                <a:cs typeface="Calibri" pitchFamily="34" charset="0"/>
              </a:rPr>
              <a:t> ed ai lavoratori interessati, il nominativo del rappresentante dei lavoratori per la sicurezza territoriale (</a:t>
            </a:r>
            <a:r>
              <a:rPr lang="it-IT" sz="2400" dirty="0" err="1" smtClean="0">
                <a:solidFill>
                  <a:schemeClr val="tx1">
                    <a:lumMod val="95000"/>
                    <a:lumOff val="5000"/>
                  </a:schemeClr>
                </a:solidFill>
                <a:cs typeface="Calibri" pitchFamily="34" charset="0"/>
              </a:rPr>
              <a:t>RLST</a:t>
            </a:r>
            <a:r>
              <a:rPr lang="it-IT" sz="2400" dirty="0" smtClean="0">
                <a:solidFill>
                  <a:schemeClr val="tx1">
                    <a:lumMod val="95000"/>
                    <a:lumOff val="5000"/>
                  </a:schemeClr>
                </a:solidFill>
                <a:cs typeface="Calibri" pitchFamily="34" charset="0"/>
              </a:rPr>
              <a:t>) il quale avrà nei confronti delle aziende gli stessi diritti dei </a:t>
            </a:r>
            <a:r>
              <a:rPr lang="it-IT" sz="2400" dirty="0" err="1" smtClean="0">
                <a:solidFill>
                  <a:schemeClr val="tx1">
                    <a:lumMod val="95000"/>
                    <a:lumOff val="5000"/>
                  </a:schemeClr>
                </a:solidFill>
                <a:cs typeface="Calibri" pitchFamily="34" charset="0"/>
              </a:rPr>
              <a:t>RLS</a:t>
            </a:r>
            <a:r>
              <a:rPr lang="it-IT" sz="2400" dirty="0" smtClean="0">
                <a:solidFill>
                  <a:schemeClr val="tx1">
                    <a:lumMod val="95000"/>
                    <a:lumOff val="5000"/>
                  </a:schemeClr>
                </a:solidFill>
                <a:cs typeface="Calibri" pitchFamily="34" charset="0"/>
              </a:rPr>
              <a:t> che non sono in esse presenti.</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6245"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2521"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66418"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Medico Competente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Arial" charset="0"/>
              <a:buNone/>
              <a:defRPr/>
            </a:pPr>
            <a:r>
              <a:rPr lang="it-IT" sz="2400" dirty="0" smtClean="0">
                <a:cs typeface="Calibri" pitchFamily="34" charset="0"/>
              </a:rPr>
              <a:t>Medico in possesso di uno dei titoli e dei requisiti formativi e professionali di cui all’art. 38, che collabora con il Datore di lavoro ai fini della valutazione dei rischi ed è nominato dallo stesso per effettuare la sorveglianza sanitaria e per tutti gli altri compiti previsti dal decreto.</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0020" y="548488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522920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330193" y="508224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Medico Competente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spcAft>
                <a:spcPts val="0"/>
              </a:spcAft>
              <a:buNone/>
              <a:defRPr/>
            </a:pPr>
            <a:r>
              <a:rPr lang="it-IT" sz="2400" u="sng" dirty="0" smtClean="0">
                <a:latin typeface="Calibri" pitchFamily="34" charset="0"/>
              </a:rPr>
              <a:t>Obblighi del </a:t>
            </a:r>
            <a:r>
              <a:rPr lang="it-IT" sz="2400" u="sng" dirty="0" err="1" smtClean="0">
                <a:latin typeface="Calibri" pitchFamily="34" charset="0"/>
              </a:rPr>
              <a:t>MC</a:t>
            </a:r>
            <a:r>
              <a:rPr lang="it-IT" sz="2400" dirty="0" smtClean="0">
                <a:latin typeface="Calibri" pitchFamily="34" charset="0"/>
              </a:rPr>
              <a:t>:</a:t>
            </a:r>
          </a:p>
          <a:p>
            <a:pPr marL="0" indent="-514350" algn="just" fontAlgn="auto">
              <a:spcAft>
                <a:spcPts val="0"/>
              </a:spcAft>
              <a:buFont typeface="Wingdings" pitchFamily="2" charset="2"/>
              <a:buChar char="v"/>
              <a:defRPr/>
            </a:pPr>
            <a:r>
              <a:rPr lang="it-IT" sz="2400" dirty="0" smtClean="0">
                <a:latin typeface="Calibri" pitchFamily="34" charset="0"/>
              </a:rPr>
              <a:t>Collaborare con il Datore di lavoro e con il servizio di prevenzione e protezione alla valutazione dei rischi, anche ai fini della programmazione, ove necessario, della sorveglianza sanitaria;</a:t>
            </a:r>
          </a:p>
          <a:p>
            <a:pPr marL="0" indent="-514350" algn="just" fontAlgn="auto">
              <a:spcAft>
                <a:spcPts val="0"/>
              </a:spcAft>
              <a:buFont typeface="Wingdings" pitchFamily="2" charset="2"/>
              <a:buChar char="v"/>
              <a:defRPr/>
            </a:pPr>
            <a:r>
              <a:rPr lang="it-IT" sz="2400" dirty="0" smtClean="0">
                <a:latin typeface="Calibri" pitchFamily="34" charset="0"/>
              </a:rPr>
              <a:t>Programmare ed effettuare la sorveglianza sanitaria;</a:t>
            </a:r>
          </a:p>
          <a:p>
            <a:pPr marL="0" indent="-514350" algn="just" fontAlgn="auto">
              <a:spcAft>
                <a:spcPts val="0"/>
              </a:spcAft>
              <a:buFont typeface="Wingdings" pitchFamily="2" charset="2"/>
              <a:buChar char="v"/>
              <a:defRPr/>
            </a:pPr>
            <a:r>
              <a:rPr lang="it-IT" sz="2400" dirty="0" smtClean="0">
                <a:latin typeface="Calibri" pitchFamily="34" charset="0"/>
              </a:rPr>
              <a:t>Tenere, aggiornare e custodire, sotto la propria responsabilità, una cartella sanitaria e di rischio per ogni lavoratore sottoposto a sorveglianza sanitaria;</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128" y="580526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0404" y="554957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14301" y="540262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Medico Competente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spcAft>
                <a:spcPts val="0"/>
              </a:spcAft>
              <a:buFont typeface="Wingdings" pitchFamily="2" charset="2"/>
              <a:buChar char="v"/>
              <a:defRPr/>
            </a:pPr>
            <a:r>
              <a:rPr lang="it-IT" sz="2400" dirty="0" smtClean="0">
                <a:latin typeface="Calibri" pitchFamily="34" charset="0"/>
              </a:rPr>
              <a:t>Fornire informazioni ai lavoratori sul significato della sorveglianza sanitaria cui sono sottoposti;</a:t>
            </a:r>
          </a:p>
          <a:p>
            <a:pPr marL="0" indent="-514350" algn="just" fontAlgn="auto">
              <a:spcAft>
                <a:spcPts val="0"/>
              </a:spcAft>
              <a:buFont typeface="Wingdings" pitchFamily="2" charset="2"/>
              <a:buChar char="v"/>
              <a:defRPr/>
            </a:pPr>
            <a:r>
              <a:rPr lang="it-IT" sz="2400" dirty="0" smtClean="0">
                <a:latin typeface="Calibri" pitchFamily="34" charset="0"/>
              </a:rPr>
              <a:t>Visitare gli ambienti di lavoro almeno una volta l’anno;</a:t>
            </a:r>
          </a:p>
          <a:p>
            <a:pPr marL="0" indent="-514350" algn="just" fontAlgn="auto">
              <a:spcAft>
                <a:spcPts val="0"/>
              </a:spcAft>
              <a:buFont typeface="Wingdings" pitchFamily="2" charset="2"/>
              <a:buChar char="v"/>
              <a:defRPr/>
            </a:pPr>
            <a:r>
              <a:rPr lang="it-IT" sz="2400" dirty="0" smtClean="0">
                <a:latin typeface="Calibri" pitchFamily="34" charset="0"/>
              </a:rPr>
              <a:t>Partecipare alla programmazione del controllo dell’esposizione dei lavoratori i cui risultati gli sono forniti con tempestività ai fini della valutazione del rischio e della sorveglianza sanitaria.</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0437" y="577292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6713"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0610" y="537027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Persona che, indipendentemente dalla tipologia contrattuale, svolge un’attività lavorativa nell’ambito dell’organizzazione di un Datore di lavoro pubblico o privato, con o senza retribuzione anche al solo fine di apprendere un mestiere, un’arte o una professione, esclusi gli addetti ai servizi domestici e famigliari.</a:t>
            </a: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6044" y="548488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522920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6217" y="508224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a:t>
            </a:r>
            <a:r>
              <a:rPr lang="it-IT" sz="3600" b="1" i="1" dirty="0" smtClean="0">
                <a:solidFill>
                  <a:srgbClr val="C00000"/>
                </a:solidFill>
                <a:ea typeface="Calibri" pitchFamily="34" charset="0"/>
                <a:cs typeface="Calibri" pitchFamily="34" charset="0"/>
              </a:rPr>
              <a:t> </a:t>
            </a:r>
            <a:endParaRPr lang="it-IT" sz="3600" dirty="0" smtClean="0"/>
          </a:p>
        </p:txBody>
      </p:sp>
      <p:sp>
        <p:nvSpPr>
          <p:cNvPr id="26627"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defRPr/>
            </a:pPr>
            <a:r>
              <a:rPr lang="it-IT" sz="2400" b="1" i="1" dirty="0" smtClean="0">
                <a:solidFill>
                  <a:schemeClr val="tx1">
                    <a:lumMod val="95000"/>
                    <a:lumOff val="5000"/>
                  </a:schemeClr>
                </a:solidFill>
                <a:cs typeface="Calibri" pitchFamily="34" charset="0"/>
              </a:rPr>
              <a:t>Obblighi</a:t>
            </a:r>
          </a:p>
          <a:p>
            <a:pPr marL="0" indent="-514350" algn="just" eaLnBrk="1" fontAlgn="auto" hangingPunct="1">
              <a:lnSpc>
                <a:spcPct val="150000"/>
              </a:lnSpc>
              <a:spcAft>
                <a:spcPts val="0"/>
              </a:spcAft>
              <a:buFont typeface="Wingdings" pitchFamily="2" charset="2"/>
              <a:buChar char="v"/>
              <a:defRPr/>
            </a:pPr>
            <a:r>
              <a:rPr lang="it-IT" sz="2400" dirty="0" smtClean="0">
                <a:solidFill>
                  <a:schemeClr val="tx1">
                    <a:lumMod val="95000"/>
                    <a:lumOff val="5000"/>
                  </a:schemeClr>
                </a:solidFill>
                <a:cs typeface="Calibri" pitchFamily="34" charset="0"/>
              </a:rPr>
              <a:t>Ciascun lavoratore deve prendersi cura della propria sicurezza e della propria salute e di quella delle altre persone presenti sul luogo di lavoro, su cui possono ricadere gli effetti delle sue azioni od omissioni, conformemente alla sua formazione ed alle istruzioni e ai mezzi forniti dal datore di lavoro</a:t>
            </a: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7780"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4056"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7953"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67544" y="1019968"/>
            <a:ext cx="6923088" cy="4713288"/>
          </a:xfrm>
        </p:spPr>
        <p:txBody>
          <a:bodyPr/>
          <a:lstStyle/>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In particolare i lavoratori:</a:t>
            </a:r>
          </a:p>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a) osservano le disposizioni e le istruzioni impartite dal datore di lavoro, dai dirigenti e dai preposti, ai fini della protezione collettiva ed individuale;</a:t>
            </a:r>
            <a:br>
              <a:rPr lang="it-IT" sz="2400" dirty="0" smtClean="0">
                <a:solidFill>
                  <a:schemeClr val="tx1">
                    <a:lumMod val="95000"/>
                    <a:lumOff val="5000"/>
                  </a:schemeClr>
                </a:solidFill>
                <a:cs typeface="Calibri" pitchFamily="34" charset="0"/>
              </a:rPr>
            </a:br>
            <a:r>
              <a:rPr lang="it-IT" sz="2400" dirty="0" smtClean="0">
                <a:solidFill>
                  <a:schemeClr val="tx1">
                    <a:lumMod val="95000"/>
                    <a:lumOff val="5000"/>
                  </a:schemeClr>
                </a:solidFill>
                <a:cs typeface="Calibri" pitchFamily="34" charset="0"/>
              </a:rPr>
              <a:t>b) utilizzano correttamente i macchinari, le apparecchiature, gli utensili, le sostanze e i preparati pericolosi, i mezzi di trasporto e le attrezzature di lavoro, nonché i dispositivi di sicurezza;</a:t>
            </a:r>
            <a:endParaRPr lang="it-IT" sz="2200" dirty="0" smtClean="0">
              <a:solidFill>
                <a:schemeClr val="tx1">
                  <a:lumMod val="95000"/>
                  <a:lumOff val="5000"/>
                </a:schemeClr>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9889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73325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5863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c) utilizzano in modo appropriato i dispositivi di protezione messi a loro disposizione;</a:t>
            </a:r>
          </a:p>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e) non rimuovono o modificano senza autorizzazione i dispositivi di sicurezza o di segnalazione o di controllo;</a:t>
            </a:r>
          </a:p>
          <a:p>
            <a:pPr marL="0" indent="-514350" algn="just" eaLnBrk="1" fontAlgn="auto" hangingPunct="1">
              <a:lnSpc>
                <a:spcPct val="150000"/>
              </a:lnSpc>
              <a:spcAft>
                <a:spcPts val="0"/>
              </a:spcAft>
              <a:buFont typeface="Arial" charset="0"/>
              <a:buAutoNum type="alphaLcParenR" startAt="6"/>
              <a:defRPr/>
            </a:pPr>
            <a:r>
              <a:rPr lang="it-IT" sz="2400" dirty="0" smtClean="0">
                <a:solidFill>
                  <a:schemeClr val="tx1">
                    <a:lumMod val="95000"/>
                    <a:lumOff val="5000"/>
                  </a:schemeClr>
                </a:solidFill>
                <a:cs typeface="Calibri" pitchFamily="34" charset="0"/>
              </a:rPr>
              <a:t>non compiono di propria iniziativa operazioni o manovre che non sono di loro competenza ovvero che possono compromettere la sicurezza propria o di altri lavoratori;</a:t>
            </a: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g) si sottopongono ai controlli sanitari previsti nei loro confronti;</a:t>
            </a:r>
          </a:p>
          <a:p>
            <a:pPr marL="0" indent="-514350" algn="just" eaLnBrk="1" fontAlgn="auto" hangingPunct="1">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h) contribuiscono, insieme al datore di lavoro, ai dirigenti e ai preposti, all’adempimento di tutti gli obblighi imposti dall’autorità competente o comunque necessari per tutelare la sicurezza e la salute dei lavoratori durante il lavoro.</a:t>
            </a: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9551"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5827"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9724"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eaLnBrk="1" fontAlgn="auto" hangingPunct="1">
              <a:lnSpc>
                <a:spcPct val="150000"/>
              </a:lnSpc>
              <a:spcAft>
                <a:spcPts val="0"/>
              </a:spcAft>
              <a:buNone/>
              <a:defRPr/>
            </a:pPr>
            <a:r>
              <a:rPr lang="it-IT" sz="2400" dirty="0" smtClean="0">
                <a:cs typeface="Calibri" pitchFamily="34" charset="0"/>
              </a:rPr>
              <a:t>i) </a:t>
            </a:r>
            <a:r>
              <a:rPr lang="it-IT" sz="2200" dirty="0" smtClean="0"/>
              <a:t>segnalano immediatamente al datore di lavoro, al dirigente o al preposto le deficienze dei mezzi di lavoro e dei dispositivi di protezione, nonché qualsiasi eventuale condizione di pericolo di cui vengano a conoscenza, adoperandosi direttamente, in caso di urgenza, nell'ambito delle proprie competenze e possibilità, e fatto salvo l'obbligo di non rimuovere dispositivi di protezione o segnalazione, per eliminare o ridurre le situazioni di pericolo grave e incombente, dandone notizia al rappresentante dei lavoratori per la sicurezza;</a:t>
            </a:r>
            <a:endParaRPr lang="it-IT" sz="2200" dirty="0" smtClean="0">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0958" y="357301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30120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04658" y="1628800"/>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2291" name="Segnaposto contenuto 4"/>
          <p:cNvSpPr>
            <a:spLocks noGrp="1"/>
          </p:cNvSpPr>
          <p:nvPr>
            <p:ph idx="1"/>
          </p:nvPr>
        </p:nvSpPr>
        <p:spPr>
          <a:xfrm>
            <a:off x="457200" y="1600200"/>
            <a:ext cx="6923088" cy="4525963"/>
          </a:xfrm>
        </p:spPr>
        <p:txBody>
          <a:bodyPr/>
          <a:lstStyle/>
          <a:p>
            <a:pPr algn="just">
              <a:buNone/>
            </a:pPr>
            <a:r>
              <a:rPr lang="it-IT" sz="2400" dirty="0" smtClean="0">
                <a:latin typeface="Calibri" pitchFamily="34" charset="0"/>
              </a:rPr>
              <a:t>Il </a:t>
            </a:r>
            <a:r>
              <a:rPr lang="it-IT" sz="2400" b="1" i="1" u="sng" dirty="0" err="1" smtClean="0">
                <a:latin typeface="Calibri" pitchFamily="34" charset="0"/>
              </a:rPr>
              <a:t>D.Lgs.</a:t>
            </a:r>
            <a:r>
              <a:rPr lang="it-IT" sz="2400" b="1" i="1" u="sng" dirty="0" smtClean="0">
                <a:latin typeface="Calibri" pitchFamily="34" charset="0"/>
              </a:rPr>
              <a:t> 277/91 </a:t>
            </a:r>
            <a:r>
              <a:rPr lang="it-IT" sz="2400" dirty="0" smtClean="0">
                <a:latin typeface="Calibri" pitchFamily="34" charset="0"/>
              </a:rPr>
              <a:t>– protezione dei lavoratori contro i rischi derivanti da agenti chimici, fisici e biologici durante il lavoro</a:t>
            </a:r>
          </a:p>
          <a:p>
            <a:pPr algn="just">
              <a:buNone/>
            </a:pPr>
            <a:r>
              <a:rPr lang="it-IT" sz="2400" dirty="0" smtClean="0">
                <a:latin typeface="Calibri" pitchFamily="34" charset="0"/>
              </a:rPr>
              <a:t>anticipa il concetto di tutela e prevenzione al momento in cui il fattore di rischio è potenzialmente dannoso.</a:t>
            </a:r>
          </a:p>
          <a:p>
            <a:pPr algn="just">
              <a:buNone/>
            </a:pPr>
            <a:endParaRPr lang="it-IT" sz="2400" dirty="0" smtClean="0">
              <a:latin typeface="Calibri" pitchFamily="34" charset="0"/>
            </a:endParaRPr>
          </a:p>
          <a:p>
            <a:pPr algn="just">
              <a:buNone/>
            </a:pPr>
            <a:r>
              <a:rPr lang="it-IT" sz="2400" dirty="0" smtClean="0">
                <a:latin typeface="Calibri" pitchFamily="34" charset="0"/>
              </a:rPr>
              <a:t>Viene istituita la figura del </a:t>
            </a:r>
            <a:r>
              <a:rPr lang="it-IT" sz="2400" u="sng" dirty="0" smtClean="0">
                <a:latin typeface="Calibri" pitchFamily="34" charset="0"/>
              </a:rPr>
              <a:t>medico competente</a:t>
            </a:r>
            <a:r>
              <a:rPr lang="it-IT" sz="2400" dirty="0" smtClean="0">
                <a:latin typeface="Calibri" pitchFamily="34" charset="0"/>
              </a:rPr>
              <a:t> e si impone ai lavoratori  di sottoporsi a </a:t>
            </a:r>
            <a:r>
              <a:rPr lang="it-IT" sz="2400" u="sng" dirty="0" smtClean="0">
                <a:latin typeface="Calibri" pitchFamily="34" charset="0"/>
              </a:rPr>
              <a:t>controlli sanitari </a:t>
            </a:r>
            <a:r>
              <a:rPr lang="it-IT" sz="2400" dirty="0" smtClean="0">
                <a:latin typeface="Calibri" pitchFamily="34" charset="0"/>
              </a:rPr>
              <a:t>specifici.</a:t>
            </a: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r>
              <a:rPr lang="it-IT" sz="2400" i="1" dirty="0" smtClean="0">
                <a:solidFill>
                  <a:schemeClr val="tx1">
                    <a:lumMod val="95000"/>
                    <a:lumOff val="5000"/>
                  </a:schemeClr>
                </a:solidFill>
                <a:cs typeface="Calibri" pitchFamily="34" charset="0"/>
              </a:rPr>
              <a:t>- </a:t>
            </a:r>
            <a:r>
              <a:rPr lang="it-IT" sz="2400" i="1" dirty="0" err="1" smtClean="0">
                <a:solidFill>
                  <a:schemeClr val="tx1">
                    <a:lumMod val="95000"/>
                    <a:lumOff val="5000"/>
                  </a:schemeClr>
                </a:solidFill>
                <a:cs typeface="Calibri" pitchFamily="34" charset="0"/>
              </a:rPr>
              <a:t>D.</a:t>
            </a:r>
            <a:r>
              <a:rPr lang="it-IT" sz="2400" i="1" dirty="0" smtClean="0">
                <a:solidFill>
                  <a:schemeClr val="tx1">
                    <a:lumMod val="95000"/>
                    <a:lumOff val="5000"/>
                  </a:schemeClr>
                </a:solidFill>
                <a:cs typeface="Calibri" pitchFamily="34" charset="0"/>
              </a:rPr>
              <a:t> </a:t>
            </a:r>
            <a:r>
              <a:rPr lang="it-IT" sz="2400" i="1" dirty="0" err="1" smtClean="0">
                <a:solidFill>
                  <a:schemeClr val="tx1">
                    <a:lumMod val="95000"/>
                    <a:lumOff val="5000"/>
                  </a:schemeClr>
                </a:solidFill>
                <a:cs typeface="Calibri" pitchFamily="34" charset="0"/>
              </a:rPr>
              <a:t>Lgs</a:t>
            </a:r>
            <a:r>
              <a:rPr lang="it-IT" sz="2400" i="1" dirty="0" smtClean="0">
                <a:solidFill>
                  <a:schemeClr val="tx1">
                    <a:lumMod val="95000"/>
                    <a:lumOff val="5000"/>
                  </a:schemeClr>
                </a:solidFill>
                <a:cs typeface="Calibri" pitchFamily="34" charset="0"/>
              </a:rPr>
              <a:t> 81/2008 Art. 30 DENUNCIA DELL’INFORTUNIO E SOCCORSI </a:t>
            </a:r>
            <a:r>
              <a:rPr lang="it-IT" sz="2400" i="1" dirty="0" err="1" smtClean="0">
                <a:solidFill>
                  <a:schemeClr val="tx1">
                    <a:lumMod val="95000"/>
                    <a:lumOff val="5000"/>
                  </a:schemeClr>
                </a:solidFill>
                <a:cs typeface="Calibri" pitchFamily="34" charset="0"/>
              </a:rPr>
              <a:t>D’URGENZA</a:t>
            </a:r>
            <a:endParaRPr lang="it-IT" sz="2400" i="1" dirty="0" smtClean="0">
              <a:solidFill>
                <a:schemeClr val="tx1">
                  <a:lumMod val="95000"/>
                  <a:lumOff val="5000"/>
                </a:schemeClr>
              </a:solidFill>
              <a:cs typeface="Calibri" pitchFamily="34" charset="0"/>
            </a:endParaRPr>
          </a:p>
          <a:p>
            <a:pPr marL="0" indent="-514350" algn="just" fontAlgn="auto">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I lavoratori, salvo impedimento per causa di forza maggiore, sono tenuti a </a:t>
            </a:r>
            <a:r>
              <a:rPr lang="it-IT" sz="2400" b="1" dirty="0" smtClean="0">
                <a:solidFill>
                  <a:schemeClr val="tx1">
                    <a:lumMod val="95000"/>
                    <a:lumOff val="5000"/>
                  </a:schemeClr>
                </a:solidFill>
                <a:cs typeface="Calibri" pitchFamily="34" charset="0"/>
              </a:rPr>
              <a:t>segnalare subito </a:t>
            </a:r>
            <a:r>
              <a:rPr lang="it-IT" sz="2400" dirty="0" smtClean="0">
                <a:solidFill>
                  <a:schemeClr val="tx1">
                    <a:lumMod val="95000"/>
                    <a:lumOff val="5000"/>
                  </a:schemeClr>
                </a:solidFill>
                <a:cs typeface="Calibri" pitchFamily="34" charset="0"/>
              </a:rPr>
              <a:t>al proprio datore di lavoro od ai propri capi gli infortuni, comprese le lesioni di piccola entità, loro occorsi in occasione di lavoro.</a:t>
            </a:r>
            <a:endParaRPr lang="it-IT" sz="2200" dirty="0" smtClean="0">
              <a:solidFill>
                <a:schemeClr val="tx1">
                  <a:lumMod val="95000"/>
                  <a:lumOff val="5000"/>
                </a:schemeClr>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4036" y="560949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535381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4209" y="520685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a:lnSpc>
                <a:spcPct val="150000"/>
              </a:lnSpc>
              <a:buFont typeface="Arial" charset="0"/>
              <a:buNone/>
            </a:pPr>
            <a:r>
              <a:rPr lang="it-IT" sz="2400" dirty="0" smtClean="0">
                <a:solidFill>
                  <a:schemeClr val="tx1">
                    <a:lumMod val="95000"/>
                    <a:lumOff val="5000"/>
                  </a:schemeClr>
                </a:solidFill>
                <a:ea typeface="Calibri" pitchFamily="34" charset="0"/>
                <a:cs typeface="Calibri" pitchFamily="34" charset="0"/>
              </a:rPr>
              <a:t>Il datore di lavoro deve disporre che per gli infortuni, comprese le lesioni di piccola entità, siano immediatamente prestati all’infortunato i soccorsi d’urgenza.</a:t>
            </a:r>
          </a:p>
          <a:p>
            <a:pPr marL="0" indent="-514350" algn="just">
              <a:lnSpc>
                <a:spcPct val="150000"/>
              </a:lnSpc>
              <a:buFont typeface="Arial" charset="0"/>
              <a:buNone/>
            </a:pPr>
            <a:r>
              <a:rPr lang="it-IT" sz="2400" i="1" dirty="0" smtClean="0">
                <a:solidFill>
                  <a:schemeClr val="tx1">
                    <a:lumMod val="95000"/>
                    <a:lumOff val="5000"/>
                  </a:schemeClr>
                </a:solidFill>
                <a:ea typeface="Calibri" pitchFamily="34" charset="0"/>
                <a:cs typeface="Calibri" pitchFamily="34" charset="0"/>
              </a:rPr>
              <a:t>- Decreto Presidente Repubblica </a:t>
            </a:r>
            <a:r>
              <a:rPr lang="it-IT" sz="2400" i="1" dirty="0" err="1" smtClean="0">
                <a:solidFill>
                  <a:schemeClr val="tx1">
                    <a:lumMod val="95000"/>
                    <a:lumOff val="5000"/>
                  </a:schemeClr>
                </a:solidFill>
                <a:ea typeface="Calibri" pitchFamily="34" charset="0"/>
                <a:cs typeface="Calibri" pitchFamily="34" charset="0"/>
              </a:rPr>
              <a:t>n°</a:t>
            </a:r>
            <a:r>
              <a:rPr lang="it-IT" sz="2400" i="1" dirty="0" smtClean="0">
                <a:solidFill>
                  <a:schemeClr val="tx1">
                    <a:lumMod val="95000"/>
                    <a:lumOff val="5000"/>
                  </a:schemeClr>
                </a:solidFill>
                <a:ea typeface="Calibri" pitchFamily="34" charset="0"/>
                <a:cs typeface="Calibri" pitchFamily="34" charset="0"/>
              </a:rPr>
              <a:t> 1124 del 30/06/1965 – Testo Unico delle disposizioni per l'assicurazione obbligatoria contro gli infortuni sul lavoro e le malattie professionali.</a:t>
            </a:r>
            <a:endParaRPr lang="en-US" sz="2400" i="1" dirty="0" smtClean="0">
              <a:solidFill>
                <a:schemeClr val="tx1">
                  <a:lumMod val="95000"/>
                  <a:lumOff val="5000"/>
                </a:schemeClr>
              </a:solidFill>
              <a:ea typeface="Calibri" pitchFamily="34" charset="0"/>
              <a:cs typeface="Calibri" pitchFamily="34" charset="0"/>
            </a:endParaRPr>
          </a:p>
          <a:p>
            <a:pPr marL="0" indent="-514350" algn="just">
              <a:lnSpc>
                <a:spcPct val="150000"/>
              </a:lnSpc>
              <a:buFont typeface="Arial" charset="0"/>
              <a:buNone/>
            </a:pPr>
            <a:endParaRPr lang="it-IT" sz="2400" dirty="0" smtClean="0">
              <a:solidFill>
                <a:srgbClr val="C00000"/>
              </a:solidFill>
              <a:ea typeface="Calibri" pitchFamily="34" charset="0"/>
              <a:cs typeface="Calibri" pitchFamily="34" charset="0"/>
            </a:endParaRPr>
          </a:p>
          <a:p>
            <a:pPr marL="0" indent="-51435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51435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51435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51435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51435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51435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r>
              <a:rPr lang="it-IT" sz="2400" b="1" dirty="0" smtClean="0">
                <a:solidFill>
                  <a:schemeClr val="tx1">
                    <a:lumMod val="95000"/>
                    <a:lumOff val="5000"/>
                  </a:schemeClr>
                </a:solidFill>
                <a:cs typeface="Calibri" pitchFamily="34" charset="0"/>
              </a:rPr>
              <a:t>Art. 52.</a:t>
            </a:r>
          </a:p>
          <a:p>
            <a:pPr marL="0" indent="-514350" algn="just" fontAlgn="auto">
              <a:lnSpc>
                <a:spcPct val="150000"/>
              </a:lnSpc>
              <a:spcAft>
                <a:spcPts val="0"/>
              </a:spcAft>
              <a:buFont typeface="Arial" charset="0"/>
              <a:buNone/>
              <a:defRPr/>
            </a:pPr>
            <a:r>
              <a:rPr lang="it-IT" sz="2400" dirty="0" smtClean="0">
                <a:solidFill>
                  <a:schemeClr val="tx1">
                    <a:lumMod val="95000"/>
                    <a:lumOff val="5000"/>
                  </a:schemeClr>
                </a:solidFill>
                <a:cs typeface="Calibri" pitchFamily="34" charset="0"/>
              </a:rPr>
              <a:t>L'assicurato è obbligato a dare immediata notizia di qualsiasi infortunio che gli accada, anche se di lieve entità, al proprio datore di lavoro. [...] </a:t>
            </a:r>
            <a:r>
              <a:rPr lang="it-IT" sz="2400" b="1" dirty="0" smtClean="0">
                <a:solidFill>
                  <a:schemeClr val="tx1">
                    <a:lumMod val="95000"/>
                    <a:lumOff val="5000"/>
                  </a:schemeClr>
                </a:solidFill>
                <a:cs typeface="Calibri" pitchFamily="34" charset="0"/>
              </a:rPr>
              <a:t>non è corrisposta l'indennità </a:t>
            </a:r>
            <a:r>
              <a:rPr lang="it-IT" sz="2400" dirty="0" smtClean="0">
                <a:solidFill>
                  <a:schemeClr val="tx1">
                    <a:lumMod val="95000"/>
                    <a:lumOff val="5000"/>
                  </a:schemeClr>
                </a:solidFill>
                <a:cs typeface="Calibri" pitchFamily="34" charset="0"/>
              </a:rPr>
              <a:t>per i giorni antecedenti a quello in cui il datore di lavoro ha avuto notizia dell'infortunio.</a:t>
            </a:r>
          </a:p>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5515" y="577292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1791"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5688" y="537027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None/>
              <a:defRPr/>
            </a:pPr>
            <a:r>
              <a:rPr lang="it-IT" sz="2400" dirty="0" smtClean="0"/>
              <a:t>I lavoratori di aziende che svolgono attività in regime di </a:t>
            </a:r>
            <a:r>
              <a:rPr lang="it-IT" sz="2400" b="1" dirty="0" smtClean="0"/>
              <a:t>appalto o subappalto</a:t>
            </a:r>
            <a:r>
              <a:rPr lang="it-IT" sz="2400" dirty="0" smtClean="0"/>
              <a:t>, devono esporre apposita </a:t>
            </a:r>
            <a:r>
              <a:rPr lang="it-IT" sz="2400" b="1" dirty="0" smtClean="0"/>
              <a:t>tessera di riconoscimento</a:t>
            </a:r>
            <a:r>
              <a:rPr lang="it-IT" sz="2400" dirty="0" smtClean="0"/>
              <a:t>, corredata di fotografia, contenente le generalità del lavoratore e l'indicazione del datore di lavoro.</a:t>
            </a: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3818" y="548488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0094" y="522920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3991" y="508224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755650" y="1412875"/>
          <a:ext cx="6912768" cy="4729497"/>
        </p:xfrm>
        <a:graphic>
          <a:graphicData uri="http://schemas.openxmlformats.org/drawingml/2006/table">
            <a:tbl>
              <a:tblPr firstRow="1" bandRow="1">
                <a:tableStyleId>{F5AB1C69-6EDB-4FF4-983F-18BD219EF322}</a:tableStyleId>
              </a:tblPr>
              <a:tblGrid>
                <a:gridCol w="3456384"/>
                <a:gridCol w="3456384"/>
              </a:tblGrid>
              <a:tr h="614697">
                <a:tc>
                  <a:txBody>
                    <a:bodyPr/>
                    <a:lstStyle/>
                    <a:p>
                      <a:pPr marL="0" indent="-457200" algn="just" rtl="0" eaLnBrk="1" fontAlgn="base" hangingPunct="1">
                        <a:spcBef>
                          <a:spcPct val="20000"/>
                        </a:spcBef>
                        <a:spcAft>
                          <a:spcPct val="0"/>
                        </a:spcAft>
                        <a:buFont typeface="Arial" charset="0"/>
                        <a:buNone/>
                      </a:pPr>
                      <a:r>
                        <a:rPr lang="it-IT" sz="2400" kern="1200" dirty="0" smtClean="0">
                          <a:solidFill>
                            <a:srgbClr val="C00000"/>
                          </a:solidFill>
                          <a:latin typeface="+mn-lt"/>
                          <a:ea typeface="+mn-ea"/>
                          <a:cs typeface="Calibri" pitchFamily="34" charset="0"/>
                        </a:rPr>
                        <a:t>Obbligo</a:t>
                      </a:r>
                      <a:r>
                        <a:rPr lang="it-IT" sz="2600" b="1" i="0" kern="1200" baseline="0" dirty="0" smtClean="0">
                          <a:solidFill>
                            <a:srgbClr val="800000"/>
                          </a:solidFill>
                          <a:latin typeface="Garamond" pitchFamily="18" charset="0"/>
                          <a:ea typeface="+mn-ea"/>
                          <a:cs typeface="+mn-cs"/>
                        </a:rPr>
                        <a:t> </a:t>
                      </a:r>
                      <a:endParaRPr lang="it-IT" sz="2600" b="1" i="0" kern="1200" dirty="0" smtClean="0">
                        <a:solidFill>
                          <a:srgbClr val="800000"/>
                        </a:solidFill>
                        <a:latin typeface="Garamond" pitchFamily="18" charset="0"/>
                        <a:ea typeface="+mn-ea"/>
                        <a:cs typeface="+mn-cs"/>
                      </a:endParaRPr>
                    </a:p>
                  </a:txBody>
                  <a:tcPr/>
                </a:tc>
                <a:tc>
                  <a:txBody>
                    <a:bodyPr/>
                    <a:lstStyle/>
                    <a:p>
                      <a:pPr marL="0" indent="-457200" algn="just" defTabSz="914400" rtl="0" eaLnBrk="1" fontAlgn="base" latinLnBrk="0" hangingPunct="1">
                        <a:spcBef>
                          <a:spcPct val="20000"/>
                        </a:spcBef>
                        <a:spcAft>
                          <a:spcPct val="0"/>
                        </a:spcAft>
                        <a:buFont typeface="Arial" charset="0"/>
                        <a:buNone/>
                      </a:pPr>
                      <a:r>
                        <a:rPr lang="it-IT" sz="2400" b="1" kern="1200" dirty="0" smtClean="0">
                          <a:solidFill>
                            <a:srgbClr val="C00000"/>
                          </a:solidFill>
                          <a:latin typeface="+mn-lt"/>
                          <a:ea typeface="+mn-ea"/>
                          <a:cs typeface="Calibri" pitchFamily="34" charset="0"/>
                        </a:rPr>
                        <a:t>Sanzione</a:t>
                      </a:r>
                    </a:p>
                  </a:txBody>
                  <a:tcPr/>
                </a:tc>
              </a:tr>
              <a:tr h="614697">
                <a:tc>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kern="1200" dirty="0" smtClean="0">
                          <a:solidFill>
                            <a:srgbClr val="C00000"/>
                          </a:solidFill>
                          <a:latin typeface="+mn-lt"/>
                          <a:ea typeface="+mn-ea"/>
                          <a:cs typeface="Calibri" pitchFamily="34" charset="0"/>
                        </a:rPr>
                        <a:t>Osservare gli obblighi e le istruzioni sulla sicurezza e salute. Utilizzare correttamente attrezzature e DPI (guanti, tuta, occhiali, cuffie, ecc.)..</a:t>
                      </a:r>
                      <a:endParaRPr lang="it-IT" sz="1800" b="0" kern="1200" dirty="0">
                        <a:solidFill>
                          <a:srgbClr val="C00000"/>
                        </a:solidFill>
                        <a:latin typeface="+mn-lt"/>
                        <a:ea typeface="+mn-ea"/>
                        <a:cs typeface="Calibri" pitchFamily="34" charset="0"/>
                      </a:endParaRPr>
                    </a:p>
                  </a:txBody>
                  <a:tcPr anchor="ctr"/>
                </a:tc>
                <a:tc rowSpan="3">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2000" b="0" kern="1200" dirty="0" smtClean="0">
                          <a:solidFill>
                            <a:srgbClr val="C00000"/>
                          </a:solidFill>
                          <a:latin typeface="+mn-lt"/>
                          <a:ea typeface="+mn-ea"/>
                          <a:cs typeface="Calibri" pitchFamily="34" charset="0"/>
                        </a:rPr>
                        <a:t>Arresto fino a 1 mesi o ammenda da 200 a 600 €</a:t>
                      </a:r>
                    </a:p>
                  </a:txBody>
                  <a:tcPr/>
                </a:tc>
              </a:tr>
              <a:tr h="614697">
                <a:tc>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kern="1200" dirty="0" smtClean="0">
                          <a:solidFill>
                            <a:srgbClr val="C00000"/>
                          </a:solidFill>
                          <a:latin typeface="+mn-lt"/>
                          <a:ea typeface="+mn-ea"/>
                          <a:cs typeface="Calibri" pitchFamily="34" charset="0"/>
                        </a:rPr>
                        <a:t>Utilizzare correttamente le attrezzature di lavoro non modificando o rimuovendo i dispositivi di protezione.</a:t>
                      </a:r>
                      <a:endParaRPr lang="it-IT" sz="1800" b="0" kern="1200" dirty="0">
                        <a:solidFill>
                          <a:srgbClr val="C00000"/>
                        </a:solidFill>
                        <a:latin typeface="+mn-lt"/>
                        <a:ea typeface="+mn-ea"/>
                        <a:cs typeface="Calibri" pitchFamily="34" charset="0"/>
                      </a:endParaRPr>
                    </a:p>
                  </a:txBody>
                  <a:tcPr anchor="ctr"/>
                </a:tc>
                <a:tc vMerge="1">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i="0" kern="1200" dirty="0" smtClean="0">
                        <a:solidFill>
                          <a:srgbClr val="800000"/>
                        </a:solidFill>
                        <a:latin typeface="Garamond" pitchFamily="18" charset="0"/>
                        <a:ea typeface="+mn-ea"/>
                        <a:cs typeface="+mn-cs"/>
                      </a:endParaRPr>
                    </a:p>
                  </a:txBody>
                  <a:tcPr/>
                </a:tc>
              </a:tr>
              <a:tr h="614697">
                <a:tc>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kern="1200" dirty="0" smtClean="0">
                          <a:solidFill>
                            <a:srgbClr val="C00000"/>
                          </a:solidFill>
                          <a:latin typeface="+mn-lt"/>
                          <a:ea typeface="+mn-ea"/>
                          <a:cs typeface="Calibri" pitchFamily="34" charset="0"/>
                        </a:rPr>
                        <a:t>Utilizzare correttamente attrezzature e DPI (guanti, tuta, occhiali, cuffie, ecc.) senza apportare modifiche e segnalando eventuali deficienze degli stessi.</a:t>
                      </a:r>
                      <a:endParaRPr lang="it-IT" sz="1800" b="0" kern="1200" dirty="0">
                        <a:solidFill>
                          <a:srgbClr val="C00000"/>
                        </a:solidFill>
                        <a:latin typeface="+mn-lt"/>
                        <a:ea typeface="+mn-ea"/>
                        <a:cs typeface="Calibri" pitchFamily="34" charset="0"/>
                      </a:endParaRPr>
                    </a:p>
                  </a:txBody>
                  <a:tcPr anchor="ctr"/>
                </a:tc>
                <a:tc vMerge="1">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i="0" kern="1200" dirty="0" smtClean="0">
                        <a:solidFill>
                          <a:srgbClr val="800000"/>
                        </a:solidFill>
                        <a:latin typeface="Garamond" pitchFamily="18" charset="0"/>
                        <a:ea typeface="+mn-ea"/>
                        <a:cs typeface="+mn-cs"/>
                      </a:endParaRPr>
                    </a:p>
                  </a:txBody>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4974" y="350100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37321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48674" y="1628800"/>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683568" y="1412776"/>
          <a:ext cx="6912768" cy="5044491"/>
        </p:xfrm>
        <a:graphic>
          <a:graphicData uri="http://schemas.openxmlformats.org/drawingml/2006/table">
            <a:tbl>
              <a:tblPr firstRow="1" bandRow="1">
                <a:tableStyleId>{F5AB1C69-6EDB-4FF4-983F-18BD219EF322}</a:tableStyleId>
              </a:tblPr>
              <a:tblGrid>
                <a:gridCol w="3456384"/>
                <a:gridCol w="3456384"/>
              </a:tblGrid>
              <a:tr h="614697">
                <a:tc>
                  <a:txBody>
                    <a:bodyPr/>
                    <a:lstStyle/>
                    <a:p>
                      <a:pPr marL="0" indent="-457200" algn="just" rtl="0" eaLnBrk="1" fontAlgn="base" hangingPunct="1">
                        <a:spcBef>
                          <a:spcPct val="20000"/>
                        </a:spcBef>
                        <a:spcAft>
                          <a:spcPct val="0"/>
                        </a:spcAft>
                        <a:buFont typeface="Arial" charset="0"/>
                        <a:buNone/>
                      </a:pPr>
                      <a:r>
                        <a:rPr lang="it-IT" sz="2400" kern="1200" dirty="0" smtClean="0">
                          <a:solidFill>
                            <a:srgbClr val="C00000"/>
                          </a:solidFill>
                          <a:latin typeface="+mn-lt"/>
                          <a:ea typeface="+mn-ea"/>
                          <a:cs typeface="Calibri" pitchFamily="34" charset="0"/>
                        </a:rPr>
                        <a:t>Obbligo</a:t>
                      </a:r>
                      <a:r>
                        <a:rPr lang="it-IT" sz="2600" b="1" i="0" kern="1200" baseline="0" dirty="0" smtClean="0">
                          <a:solidFill>
                            <a:srgbClr val="800000"/>
                          </a:solidFill>
                          <a:latin typeface="Garamond" pitchFamily="18" charset="0"/>
                          <a:ea typeface="+mn-ea"/>
                          <a:cs typeface="+mn-cs"/>
                        </a:rPr>
                        <a:t> </a:t>
                      </a:r>
                      <a:endParaRPr lang="it-IT" sz="2600" b="1" i="0" kern="1200" dirty="0" smtClean="0">
                        <a:solidFill>
                          <a:srgbClr val="800000"/>
                        </a:solidFill>
                        <a:latin typeface="Garamond" pitchFamily="18" charset="0"/>
                        <a:ea typeface="+mn-ea"/>
                        <a:cs typeface="+mn-cs"/>
                      </a:endParaRPr>
                    </a:p>
                  </a:txBody>
                  <a:tcPr/>
                </a:tc>
                <a:tc>
                  <a:txBody>
                    <a:bodyPr/>
                    <a:lstStyle/>
                    <a:p>
                      <a:pPr marL="0" indent="-457200" algn="just" defTabSz="914400" rtl="0" eaLnBrk="1" fontAlgn="base" latinLnBrk="0" hangingPunct="1">
                        <a:spcBef>
                          <a:spcPct val="20000"/>
                        </a:spcBef>
                        <a:spcAft>
                          <a:spcPct val="0"/>
                        </a:spcAft>
                        <a:buFont typeface="Arial" charset="0"/>
                        <a:buNone/>
                      </a:pPr>
                      <a:r>
                        <a:rPr lang="it-IT" sz="2400" b="1" kern="1200" dirty="0" smtClean="0">
                          <a:solidFill>
                            <a:srgbClr val="C00000"/>
                          </a:solidFill>
                          <a:latin typeface="+mn-lt"/>
                          <a:ea typeface="+mn-ea"/>
                          <a:cs typeface="Calibri" pitchFamily="34" charset="0"/>
                        </a:rPr>
                        <a:t>Sanzione</a:t>
                      </a:r>
                    </a:p>
                  </a:txBody>
                  <a:tcPr/>
                </a:tc>
              </a:tr>
              <a:tr h="614697">
                <a:tc>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i="0" kern="1200" dirty="0" smtClean="0">
                          <a:solidFill>
                            <a:schemeClr val="dk1"/>
                          </a:solidFill>
                          <a:latin typeface="+mn-lt"/>
                          <a:ea typeface="+mn-ea"/>
                          <a:cs typeface="+mn-cs"/>
                        </a:rPr>
                        <a:t>Compiere di propria iniziativa operazioni o manovre che non sono di propria competenza o che possono compromettere la sicurezza propria o di altri lavoratori</a:t>
                      </a:r>
                      <a:endParaRPr lang="it-IT" sz="1800" b="0" kern="1200" dirty="0">
                        <a:solidFill>
                          <a:srgbClr val="C00000"/>
                        </a:solidFill>
                        <a:latin typeface="+mn-lt"/>
                        <a:ea typeface="+mn-ea"/>
                        <a:cs typeface="Calibri" pitchFamily="34" charset="0"/>
                      </a:endParaRPr>
                    </a:p>
                  </a:txBody>
                  <a:tcPr anchor="ctr"/>
                </a:tc>
                <a:tc rowSpan="4">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kern="1200" dirty="0" smtClean="0">
                        <a:solidFill>
                          <a:srgbClr val="C00000"/>
                        </a:solidFill>
                        <a:latin typeface="+mn-lt"/>
                        <a:ea typeface="+mn-ea"/>
                        <a:cs typeface="Calibri" pitchFamily="34" charset="0"/>
                      </a:endParaRPr>
                    </a:p>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kern="1200" dirty="0" smtClean="0">
                        <a:solidFill>
                          <a:srgbClr val="C00000"/>
                        </a:solidFill>
                        <a:latin typeface="+mn-lt"/>
                        <a:ea typeface="+mn-ea"/>
                        <a:cs typeface="Calibri" pitchFamily="34" charset="0"/>
                      </a:endParaRPr>
                    </a:p>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kern="1200" dirty="0" smtClean="0">
                        <a:solidFill>
                          <a:srgbClr val="C00000"/>
                        </a:solidFill>
                        <a:latin typeface="+mn-lt"/>
                        <a:ea typeface="+mn-ea"/>
                        <a:cs typeface="Calibri" pitchFamily="34" charset="0"/>
                      </a:endParaRPr>
                    </a:p>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kern="1200" dirty="0" smtClean="0">
                        <a:solidFill>
                          <a:srgbClr val="C00000"/>
                        </a:solidFill>
                        <a:latin typeface="+mn-lt"/>
                        <a:ea typeface="+mn-ea"/>
                        <a:cs typeface="Calibri" pitchFamily="34" charset="0"/>
                      </a:endParaRPr>
                    </a:p>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kern="1200" dirty="0" smtClean="0">
                        <a:solidFill>
                          <a:srgbClr val="C00000"/>
                        </a:solidFill>
                        <a:latin typeface="+mn-lt"/>
                        <a:ea typeface="+mn-ea"/>
                        <a:cs typeface="Calibri" pitchFamily="34" charset="0"/>
                      </a:endParaRPr>
                    </a:p>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kern="1200" dirty="0" smtClean="0">
                        <a:solidFill>
                          <a:srgbClr val="C00000"/>
                        </a:solidFill>
                        <a:latin typeface="+mn-lt"/>
                        <a:ea typeface="+mn-ea"/>
                        <a:cs typeface="Calibri" pitchFamily="34" charset="0"/>
                      </a:endParaRPr>
                    </a:p>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kern="1200" dirty="0" smtClean="0">
                          <a:solidFill>
                            <a:srgbClr val="C00000"/>
                          </a:solidFill>
                          <a:latin typeface="+mn-lt"/>
                          <a:ea typeface="+mn-ea"/>
                          <a:cs typeface="Calibri" pitchFamily="34" charset="0"/>
                        </a:rPr>
                        <a:t>Arresto fino a 1 mesi o ammenda da 200 a 600 €</a:t>
                      </a:r>
                    </a:p>
                  </a:txBody>
                  <a:tcPr/>
                </a:tc>
              </a:tr>
              <a:tr h="614697">
                <a:tc>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kern="1200" dirty="0" smtClean="0">
                          <a:solidFill>
                            <a:srgbClr val="C00000"/>
                          </a:solidFill>
                          <a:latin typeface="+mn-lt"/>
                          <a:ea typeface="+mn-ea"/>
                          <a:cs typeface="Calibri" pitchFamily="34" charset="0"/>
                        </a:rPr>
                        <a:t>Sottrarsi alla sorveglianza sanitaria</a:t>
                      </a:r>
                      <a:endParaRPr lang="it-IT" sz="1800" b="0" kern="1200" dirty="0">
                        <a:solidFill>
                          <a:srgbClr val="C00000"/>
                        </a:solidFill>
                        <a:latin typeface="+mn-lt"/>
                        <a:ea typeface="+mn-ea"/>
                        <a:cs typeface="Calibri" pitchFamily="34" charset="0"/>
                      </a:endParaRPr>
                    </a:p>
                  </a:txBody>
                  <a:tcPr anchor="ctr"/>
                </a:tc>
                <a:tc vMerge="1">
                  <a:txBody>
                    <a:bodyPr/>
                    <a:lstStyle/>
                    <a:p>
                      <a:endParaRPr lang="it-IT"/>
                    </a:p>
                  </a:txBody>
                  <a:tcPr/>
                </a:tc>
              </a:tr>
              <a:tr h="614697">
                <a:tc>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kern="1200" dirty="0" smtClean="0">
                          <a:solidFill>
                            <a:srgbClr val="C00000"/>
                          </a:solidFill>
                          <a:latin typeface="+mn-lt"/>
                          <a:ea typeface="+mn-ea"/>
                          <a:cs typeface="Calibri" pitchFamily="34" charset="0"/>
                        </a:rPr>
                        <a:t>Partecipare ai corsi di formazione</a:t>
                      </a:r>
                      <a:endParaRPr lang="it-IT" sz="1800" b="0" kern="1200" dirty="0">
                        <a:solidFill>
                          <a:srgbClr val="C00000"/>
                        </a:solidFill>
                        <a:latin typeface="+mn-lt"/>
                        <a:ea typeface="+mn-ea"/>
                        <a:cs typeface="Calibri" pitchFamily="34" charset="0"/>
                      </a:endParaRPr>
                    </a:p>
                  </a:txBody>
                  <a:tcPr anchor="ctr"/>
                </a:tc>
                <a:tc vMerge="1">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kern="1200" dirty="0" smtClean="0">
                        <a:solidFill>
                          <a:srgbClr val="C00000"/>
                        </a:solidFill>
                        <a:latin typeface="+mn-lt"/>
                        <a:ea typeface="+mn-ea"/>
                        <a:cs typeface="Calibri" pitchFamily="34" charset="0"/>
                      </a:endParaRPr>
                    </a:p>
                  </a:txBody>
                  <a:tcPr/>
                </a:tc>
              </a:tr>
              <a:tr h="614697">
                <a:tc>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kern="1200" dirty="0" smtClean="0">
                          <a:solidFill>
                            <a:srgbClr val="C00000"/>
                          </a:solidFill>
                          <a:latin typeface="+mn-lt"/>
                          <a:ea typeface="+mn-ea"/>
                          <a:cs typeface="Calibri" pitchFamily="34" charset="0"/>
                        </a:rPr>
                        <a:t>Rifiuto, senza giustificato motivo,della designazione  ad addetto primo soccorso, antincendio, gestione delle emergenze</a:t>
                      </a:r>
                    </a:p>
                  </a:txBody>
                  <a:tcPr anchor="ctr"/>
                </a:tc>
                <a:tc vMerge="1">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endParaRPr lang="it-IT" sz="1800" b="0" kern="1200" dirty="0" smtClean="0">
                        <a:solidFill>
                          <a:srgbClr val="C00000"/>
                        </a:solidFill>
                        <a:latin typeface="+mn-lt"/>
                        <a:ea typeface="+mn-ea"/>
                        <a:cs typeface="Calibri" pitchFamily="34" charset="0"/>
                      </a:endParaRPr>
                    </a:p>
                  </a:txBody>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3951" y="335699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21651" y="1484784"/>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Lavoratore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755650" y="1916113"/>
          <a:ext cx="6912768" cy="1529097"/>
        </p:xfrm>
        <a:graphic>
          <a:graphicData uri="http://schemas.openxmlformats.org/drawingml/2006/table">
            <a:tbl>
              <a:tblPr firstRow="1" bandRow="1">
                <a:tableStyleId>{F5AB1C69-6EDB-4FF4-983F-18BD219EF322}</a:tableStyleId>
              </a:tblPr>
              <a:tblGrid>
                <a:gridCol w="3456384"/>
                <a:gridCol w="3456384"/>
              </a:tblGrid>
              <a:tr h="614697">
                <a:tc>
                  <a:txBody>
                    <a:bodyPr/>
                    <a:lstStyle/>
                    <a:p>
                      <a:pPr marL="0" indent="-457200" algn="just" rtl="0" eaLnBrk="1" fontAlgn="base" hangingPunct="1">
                        <a:spcBef>
                          <a:spcPct val="20000"/>
                        </a:spcBef>
                        <a:spcAft>
                          <a:spcPct val="0"/>
                        </a:spcAft>
                        <a:buFont typeface="Arial" charset="0"/>
                        <a:buNone/>
                      </a:pPr>
                      <a:r>
                        <a:rPr lang="it-IT" sz="2400" kern="1200" dirty="0" smtClean="0">
                          <a:solidFill>
                            <a:srgbClr val="C00000"/>
                          </a:solidFill>
                          <a:latin typeface="+mn-lt"/>
                          <a:ea typeface="+mn-ea"/>
                          <a:cs typeface="Calibri" pitchFamily="34" charset="0"/>
                        </a:rPr>
                        <a:t>Obbligo</a:t>
                      </a:r>
                      <a:r>
                        <a:rPr lang="it-IT" sz="2600" b="1" i="0" kern="1200" baseline="0" dirty="0" smtClean="0">
                          <a:solidFill>
                            <a:srgbClr val="800000"/>
                          </a:solidFill>
                          <a:latin typeface="Garamond" pitchFamily="18" charset="0"/>
                          <a:ea typeface="+mn-ea"/>
                          <a:cs typeface="+mn-cs"/>
                        </a:rPr>
                        <a:t> </a:t>
                      </a:r>
                      <a:endParaRPr lang="it-IT" sz="2600" b="1" i="0" kern="1200" dirty="0" smtClean="0">
                        <a:solidFill>
                          <a:srgbClr val="800000"/>
                        </a:solidFill>
                        <a:latin typeface="Garamond" pitchFamily="18" charset="0"/>
                        <a:ea typeface="+mn-ea"/>
                        <a:cs typeface="+mn-cs"/>
                      </a:endParaRPr>
                    </a:p>
                  </a:txBody>
                  <a:tcPr/>
                </a:tc>
                <a:tc>
                  <a:txBody>
                    <a:bodyPr/>
                    <a:lstStyle/>
                    <a:p>
                      <a:pPr marL="0" indent="-457200" algn="just" defTabSz="914400" rtl="0" eaLnBrk="1" fontAlgn="base" latinLnBrk="0" hangingPunct="1">
                        <a:spcBef>
                          <a:spcPct val="20000"/>
                        </a:spcBef>
                        <a:spcAft>
                          <a:spcPct val="0"/>
                        </a:spcAft>
                        <a:buFont typeface="Arial" charset="0"/>
                        <a:buNone/>
                      </a:pPr>
                      <a:r>
                        <a:rPr lang="it-IT" sz="2400" b="1" kern="1200" dirty="0" smtClean="0">
                          <a:solidFill>
                            <a:srgbClr val="C00000"/>
                          </a:solidFill>
                          <a:latin typeface="+mn-lt"/>
                          <a:ea typeface="+mn-ea"/>
                          <a:cs typeface="Calibri" pitchFamily="34" charset="0"/>
                        </a:rPr>
                        <a:t>Sanzione</a:t>
                      </a:r>
                    </a:p>
                  </a:txBody>
                  <a:tcPr/>
                </a:tc>
              </a:tr>
              <a:tr h="614697">
                <a:tc>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kern="1200" dirty="0" smtClean="0">
                          <a:solidFill>
                            <a:srgbClr val="C00000"/>
                          </a:solidFill>
                          <a:latin typeface="+mn-lt"/>
                          <a:ea typeface="+mn-ea"/>
                          <a:cs typeface="Calibri" pitchFamily="34" charset="0"/>
                        </a:rPr>
                        <a:t>Mancata esibizione ai lavoratori in appalto della tessera di riconoscimento.</a:t>
                      </a:r>
                    </a:p>
                  </a:txBody>
                  <a:tcPr anchor="ctr"/>
                </a:tc>
                <a:tc>
                  <a:txBody>
                    <a:bodyPr/>
                    <a:lstStyle/>
                    <a:p>
                      <a:pPr marL="0" marR="0" indent="-457200" algn="just" defTabSz="914400" rtl="0" eaLnBrk="1" fontAlgn="base" latinLnBrk="0" hangingPunct="1">
                        <a:lnSpc>
                          <a:spcPct val="100000"/>
                        </a:lnSpc>
                        <a:spcBef>
                          <a:spcPct val="20000"/>
                        </a:spcBef>
                        <a:spcAft>
                          <a:spcPct val="0"/>
                        </a:spcAft>
                        <a:buClrTx/>
                        <a:buSzTx/>
                        <a:buFont typeface="Arial" charset="0"/>
                        <a:buNone/>
                        <a:tabLst/>
                        <a:defRPr/>
                      </a:pPr>
                      <a:r>
                        <a:rPr lang="it-IT" sz="1800" b="0" kern="1200" dirty="0" smtClean="0">
                          <a:solidFill>
                            <a:srgbClr val="C00000"/>
                          </a:solidFill>
                          <a:latin typeface="+mn-lt"/>
                          <a:ea typeface="+mn-ea"/>
                          <a:cs typeface="Calibri" pitchFamily="34" charset="0"/>
                        </a:rPr>
                        <a:t>Sanzione amministrativa da 50 a 300 €</a:t>
                      </a:r>
                    </a:p>
                  </a:txBody>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8052" y="555689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328" y="530120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18225" y="515425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358775" indent="-358775" algn="just">
              <a:buNone/>
            </a:pPr>
            <a:r>
              <a:rPr lang="it-IT" sz="2400" dirty="0" smtClean="0">
                <a:latin typeface="Calibri" pitchFamily="34" charset="0"/>
              </a:rPr>
              <a:t>Il D. </a:t>
            </a:r>
            <a:r>
              <a:rPr lang="it-IT" sz="2400" dirty="0" err="1" smtClean="0">
                <a:latin typeface="Calibri" pitchFamily="34" charset="0"/>
              </a:rPr>
              <a:t>Lgs</a:t>
            </a:r>
            <a:r>
              <a:rPr lang="it-IT" sz="2400" dirty="0" smtClean="0">
                <a:latin typeface="Calibri" pitchFamily="34" charset="0"/>
              </a:rPr>
              <a:t>. 81/2008 ha rivisto interamente il sistema delle </a:t>
            </a:r>
            <a:r>
              <a:rPr lang="it-IT" sz="2400" b="1" dirty="0" smtClean="0">
                <a:latin typeface="Calibri" pitchFamily="34" charset="0"/>
              </a:rPr>
              <a:t>Istituzioni nella materia della salute e della sicurezza nei luoghi di lavoro</a:t>
            </a:r>
            <a:r>
              <a:rPr lang="it-IT" sz="2400" dirty="0" smtClean="0">
                <a:latin typeface="Calibri" pitchFamily="34" charset="0"/>
              </a:rPr>
              <a:t>, rispetto a quello già previsto dal D. </a:t>
            </a:r>
            <a:r>
              <a:rPr lang="it-IT" sz="2400" dirty="0" err="1" smtClean="0">
                <a:latin typeface="Calibri" pitchFamily="34" charset="0"/>
              </a:rPr>
              <a:t>Lgs</a:t>
            </a:r>
            <a:r>
              <a:rPr lang="it-IT" sz="2400" dirty="0" smtClean="0">
                <a:latin typeface="Calibri" pitchFamily="34" charset="0"/>
              </a:rPr>
              <a:t>. 626/1994.</a:t>
            </a:r>
          </a:p>
          <a:p>
            <a:pPr marL="358775" indent="-358775" algn="just">
              <a:buNone/>
            </a:pPr>
            <a:endParaRPr lang="it-IT" sz="2400" dirty="0" smtClean="0">
              <a:latin typeface="Calibri" pitchFamily="34" charset="0"/>
            </a:endParaRPr>
          </a:p>
          <a:p>
            <a:pPr marL="358775" indent="-358775" algn="just">
              <a:buNone/>
            </a:pPr>
            <a:r>
              <a:rPr lang="it-IT" sz="2400" dirty="0" smtClean="0">
                <a:latin typeface="Calibri" pitchFamily="34" charset="0"/>
              </a:rPr>
              <a:t>Esso si compone di:</a:t>
            </a:r>
          </a:p>
          <a:p>
            <a:pPr marL="271463" indent="-271463" algn="just">
              <a:buFont typeface="Arial" pitchFamily="34" charset="0"/>
              <a:buChar char="•"/>
            </a:pPr>
            <a:r>
              <a:rPr lang="it-IT" sz="2400" dirty="0" smtClean="0">
                <a:latin typeface="Calibri" pitchFamily="34" charset="0"/>
              </a:rPr>
              <a:t>Tre organismi “politici”: il </a:t>
            </a:r>
            <a:r>
              <a:rPr lang="it-IT" sz="2400" b="1" dirty="0" smtClean="0">
                <a:latin typeface="Calibri" pitchFamily="34" charset="0"/>
              </a:rPr>
              <a:t>Comitato nazionale</a:t>
            </a:r>
            <a:r>
              <a:rPr lang="it-IT" sz="2400" dirty="0" smtClean="0">
                <a:latin typeface="Calibri" pitchFamily="34" charset="0"/>
              </a:rPr>
              <a:t>, la </a:t>
            </a:r>
            <a:r>
              <a:rPr lang="it-IT" sz="2400" b="1" dirty="0" smtClean="0">
                <a:latin typeface="Calibri" pitchFamily="34" charset="0"/>
              </a:rPr>
              <a:t>Commissione consultiva permanente </a:t>
            </a:r>
            <a:r>
              <a:rPr lang="it-IT" sz="2400" dirty="0" smtClean="0">
                <a:latin typeface="Calibri" pitchFamily="34" charset="0"/>
              </a:rPr>
              <a:t>e i </a:t>
            </a:r>
            <a:r>
              <a:rPr lang="it-IT" sz="2400" b="1" dirty="0" smtClean="0">
                <a:latin typeface="Calibri" pitchFamily="34" charset="0"/>
              </a:rPr>
              <a:t>Comitati regionali di coordinamento </a:t>
            </a:r>
            <a:r>
              <a:rPr lang="it-IT" sz="2400" dirty="0" smtClean="0">
                <a:latin typeface="Calibri" pitchFamily="34" charset="0"/>
              </a:rPr>
              <a:t>(artt. 5, 6 e 7);</a:t>
            </a:r>
          </a:p>
          <a:p>
            <a:pPr marL="271463" indent="-271463" algn="just">
              <a:buFont typeface="Arial" pitchFamily="34" charset="0"/>
              <a:buChar char="•"/>
            </a:pPr>
            <a:r>
              <a:rPr lang="it-IT" sz="2400" dirty="0" smtClean="0">
                <a:latin typeface="Calibri" pitchFamily="34" charset="0"/>
              </a:rPr>
              <a:t>Un nuovo </a:t>
            </a:r>
            <a:r>
              <a:rPr lang="it-IT" sz="2400" b="1" dirty="0" smtClean="0">
                <a:latin typeface="Calibri" pitchFamily="34" charset="0"/>
              </a:rPr>
              <a:t>Sistema informativo nazionale </a:t>
            </a:r>
            <a:r>
              <a:rPr lang="it-IT" sz="2400" dirty="0" smtClean="0">
                <a:latin typeface="Calibri" pitchFamily="34" charset="0"/>
              </a:rPr>
              <a:t>- SINP (art. 8)</a:t>
            </a:r>
          </a:p>
          <a:p>
            <a:pPr marL="0" indent="-514350" algn="just" eaLnBrk="1" fontAlgn="auto" hangingPunct="1">
              <a:lnSpc>
                <a:spcPct val="150000"/>
              </a:lnSpc>
              <a:spcAft>
                <a:spcPts val="0"/>
              </a:spcAft>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068" y="59889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73325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62241" y="55863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271463" indent="-271463" algn="just">
              <a:buFont typeface="Arial" pitchFamily="34" charset="0"/>
              <a:buChar char="•"/>
            </a:pPr>
            <a:r>
              <a:rPr lang="it-IT" sz="2400" dirty="0" smtClean="0">
                <a:latin typeface="Calibri" pitchFamily="34" charset="0"/>
              </a:rPr>
              <a:t>Una nuova </a:t>
            </a:r>
            <a:r>
              <a:rPr lang="it-IT" sz="2400" b="1" dirty="0" smtClean="0">
                <a:latin typeface="Calibri" pitchFamily="34" charset="0"/>
              </a:rPr>
              <a:t>Commissione per gli interpelli (</a:t>
            </a:r>
            <a:r>
              <a:rPr lang="it-IT" sz="2400" dirty="0" smtClean="0">
                <a:latin typeface="Calibri" pitchFamily="34" charset="0"/>
              </a:rPr>
              <a:t>art. 12)</a:t>
            </a:r>
          </a:p>
          <a:p>
            <a:pPr marL="271463" indent="-271463" algn="just">
              <a:buFont typeface="Arial" pitchFamily="34" charset="0"/>
              <a:buChar char="•"/>
            </a:pPr>
            <a:r>
              <a:rPr lang="it-IT" sz="2400" dirty="0" smtClean="0">
                <a:latin typeface="Calibri" pitchFamily="34" charset="0"/>
              </a:rPr>
              <a:t>Tre noti </a:t>
            </a:r>
            <a:r>
              <a:rPr lang="it-IT" sz="2400" b="1" dirty="0" smtClean="0">
                <a:latin typeface="Calibri" pitchFamily="34" charset="0"/>
              </a:rPr>
              <a:t>Enti pubblici </a:t>
            </a:r>
            <a:r>
              <a:rPr lang="it-IT" sz="2400" dirty="0" smtClean="0">
                <a:latin typeface="Calibri" pitchFamily="34" charset="0"/>
              </a:rPr>
              <a:t>aventi compiti in materia di salute e sicurezza nei luoghi di lavoro: l’</a:t>
            </a:r>
            <a:r>
              <a:rPr lang="it-IT" sz="2400" b="1" dirty="0" smtClean="0">
                <a:latin typeface="Calibri" pitchFamily="34" charset="0"/>
              </a:rPr>
              <a:t>ISPESL, l’INAIL e l’IPSEMA </a:t>
            </a:r>
            <a:r>
              <a:rPr lang="it-IT" sz="2400" dirty="0" smtClean="0">
                <a:latin typeface="Calibri" pitchFamily="34" charset="0"/>
              </a:rPr>
              <a:t>(settore marittimo) </a:t>
            </a:r>
          </a:p>
          <a:p>
            <a:pPr marL="0" indent="-514350" algn="just" eaLnBrk="1" fontAlgn="auto" hangingPunct="1">
              <a:lnSpc>
                <a:spcPct val="150000"/>
              </a:lnSpc>
              <a:spcAft>
                <a:spcPts val="0"/>
              </a:spcAft>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6326" y="562890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2602" y="537321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6499" y="522626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358775" indent="-358775" algn="just">
              <a:buNone/>
            </a:pPr>
            <a:r>
              <a:rPr lang="it-IT" sz="2400" dirty="0" smtClean="0">
                <a:latin typeface="Calibri" pitchFamily="34" charset="0"/>
              </a:rPr>
              <a:t>Il </a:t>
            </a:r>
            <a:r>
              <a:rPr lang="it-IT" sz="2400" b="1" dirty="0" smtClean="0">
                <a:latin typeface="Calibri" pitchFamily="34" charset="0"/>
              </a:rPr>
              <a:t>Comitato nazionale</a:t>
            </a:r>
            <a:r>
              <a:rPr lang="it-IT" sz="2400" dirty="0" smtClean="0">
                <a:latin typeface="Calibri" pitchFamily="34" charset="0"/>
              </a:rPr>
              <a:t> </a:t>
            </a:r>
            <a:r>
              <a:rPr lang="it-IT" sz="2400" b="1" dirty="0" smtClean="0">
                <a:latin typeface="Calibri" pitchFamily="34" charset="0"/>
              </a:rPr>
              <a:t>per l'indirizzo e la valutazione delle politiche attive e per il coordinamento nazionale delle attività di vigilanza </a:t>
            </a:r>
            <a:r>
              <a:rPr lang="it-IT" sz="2400" dirty="0" smtClean="0">
                <a:latin typeface="Calibri" pitchFamily="34" charset="0"/>
              </a:rPr>
              <a:t>in materia di salute e sicurezza sul lavoro:</a:t>
            </a:r>
          </a:p>
          <a:p>
            <a:pPr marL="358775" indent="-358775" algn="just">
              <a:buFont typeface="Wingdings" pitchFamily="2" charset="2"/>
              <a:buChar char="v"/>
            </a:pPr>
            <a:r>
              <a:rPr lang="it-IT" sz="2400" dirty="0" smtClean="0">
                <a:latin typeface="Calibri" pitchFamily="34" charset="0"/>
              </a:rPr>
              <a:t>è istituito presso il </a:t>
            </a:r>
            <a:r>
              <a:rPr lang="it-IT" sz="2400" b="1" dirty="0" smtClean="0">
                <a:latin typeface="Calibri" pitchFamily="34" charset="0"/>
              </a:rPr>
              <a:t>Ministero del lavoro</a:t>
            </a:r>
            <a:r>
              <a:rPr lang="it-IT" sz="2400" dirty="0" smtClean="0">
                <a:latin typeface="Calibri" pitchFamily="34" charset="0"/>
              </a:rPr>
              <a:t>, della salute e delle politiche sociali e presieduto dal rispettivo Ministro</a:t>
            </a:r>
          </a:p>
          <a:p>
            <a:pPr marL="358775" indent="-358775" algn="just">
              <a:buFont typeface="Wingdings" pitchFamily="2" charset="2"/>
              <a:buChar char="v"/>
            </a:pPr>
            <a:r>
              <a:rPr lang="it-IT" sz="2400" dirty="0" smtClean="0">
                <a:latin typeface="Calibri" pitchFamily="34" charset="0"/>
              </a:rPr>
              <a:t>Ha funzioni di programmazione delle </a:t>
            </a:r>
            <a:r>
              <a:rPr lang="it-IT" sz="2400" b="1" dirty="0" smtClean="0">
                <a:latin typeface="Calibri" pitchFamily="34" charset="0"/>
              </a:rPr>
              <a:t>politiche nazionali </a:t>
            </a:r>
            <a:r>
              <a:rPr lang="it-IT" sz="2400" dirty="0" smtClean="0">
                <a:latin typeface="Calibri" pitchFamily="34" charset="0"/>
              </a:rPr>
              <a:t>in materia di salute e sicurezza sul lavoro; di individuazione degli </a:t>
            </a:r>
            <a:r>
              <a:rPr lang="it-IT" sz="2400" b="1" dirty="0" smtClean="0">
                <a:latin typeface="Calibri" pitchFamily="34" charset="0"/>
              </a:rPr>
              <a:t>obiettivi e dei programmi dell'azione pubblica di miglioramento </a:t>
            </a:r>
            <a:r>
              <a:rPr lang="it-IT" sz="2400" dirty="0" smtClean="0">
                <a:latin typeface="Calibri" pitchFamily="34" charset="0"/>
              </a:rPr>
              <a:t>delle condizioni di salute e sicurezza dei lavoratori; definisce i </a:t>
            </a:r>
            <a:r>
              <a:rPr lang="it-IT" sz="2400" b="1" dirty="0" smtClean="0">
                <a:latin typeface="Calibri" pitchFamily="34" charset="0"/>
              </a:rPr>
              <a:t>settori prioritari di intervento dell'azione di vigilanza</a:t>
            </a:r>
            <a:endParaRPr lang="it-IT" sz="2400" dirty="0" smtClean="0">
              <a:latin typeface="Calibri" pitchFamily="34" charset="0"/>
              <a:cs typeface="Calibri" pitchFamily="34" charset="0"/>
            </a:endParaRPr>
          </a:p>
          <a:p>
            <a:pPr marL="0" indent="0" algn="just" eaLnBrk="1" hangingPunct="1">
              <a:lnSpc>
                <a:spcPct val="15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6305" y="357301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6558" y="522920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0006" y="1124744"/>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3315" name="Segnaposto contenuto 4"/>
          <p:cNvSpPr>
            <a:spLocks noGrp="1"/>
          </p:cNvSpPr>
          <p:nvPr>
            <p:ph idx="1"/>
          </p:nvPr>
        </p:nvSpPr>
        <p:spPr>
          <a:xfrm>
            <a:off x="571501" y="1186577"/>
            <a:ext cx="6923088" cy="4525963"/>
          </a:xfrm>
        </p:spPr>
        <p:txBody>
          <a:bodyPr/>
          <a:lstStyle/>
          <a:p>
            <a:pPr algn="just">
              <a:buNone/>
              <a:defRPr/>
            </a:pPr>
            <a:r>
              <a:rPr lang="it-IT" sz="2400" b="1" i="1" u="sng" dirty="0" err="1" smtClean="0">
                <a:latin typeface="Calibri" pitchFamily="34" charset="0"/>
              </a:rPr>
              <a:t>D.Lgs</a:t>
            </a:r>
            <a:r>
              <a:rPr lang="it-IT" sz="2400" b="1" i="1" u="sng" dirty="0" smtClean="0">
                <a:latin typeface="Calibri" pitchFamily="34" charset="0"/>
              </a:rPr>
              <a:t> 19 settembre 1994 n. 626 </a:t>
            </a:r>
            <a:r>
              <a:rPr lang="it-IT" sz="2400" dirty="0" smtClean="0">
                <a:latin typeface="Calibri" pitchFamily="34" charset="0"/>
              </a:rPr>
              <a:t>– attuazione direttive CEE per il miglioramento di salute e sicurezza dei lavoratori durante il lavoro.</a:t>
            </a:r>
          </a:p>
          <a:p>
            <a:pPr algn="just">
              <a:buNone/>
              <a:defRPr/>
            </a:pPr>
            <a:r>
              <a:rPr lang="it-IT" sz="2400" dirty="0" smtClean="0">
                <a:latin typeface="Calibri" pitchFamily="34" charset="0"/>
              </a:rPr>
              <a:t>Vengono introdotti tre principi cardine:</a:t>
            </a:r>
          </a:p>
          <a:p>
            <a:pPr marL="514350" indent="-514350" algn="just" fontAlgn="auto">
              <a:spcAft>
                <a:spcPts val="0"/>
              </a:spcAft>
              <a:buFont typeface="+mj-lt"/>
              <a:buAutoNum type="arabicPeriod"/>
              <a:defRPr/>
            </a:pPr>
            <a:r>
              <a:rPr lang="it-IT" sz="2400" b="1" i="1" dirty="0" smtClean="0">
                <a:latin typeface="Calibri" pitchFamily="34" charset="0"/>
              </a:rPr>
              <a:t>Valutazione dei rischi:</a:t>
            </a:r>
            <a:r>
              <a:rPr lang="it-IT" sz="2400" dirty="0" smtClean="0">
                <a:latin typeface="Calibri" pitchFamily="34" charset="0"/>
              </a:rPr>
              <a:t> il Datore di lavoro ha l’obbligo di valutare, nella scelta delle attrezzature di lavoro, delle sostanze o dei preparati chimici impiegati, nonché nella sistemazione dei luoghi di lavoro, i rischi per la sicurezza e la salute dei lavoratori, ivi compresi quelli riguardanti i gruppi dei lavoratori esposti a rischi particolari.</a:t>
            </a:r>
          </a:p>
          <a:p>
            <a:pPr marL="0" indent="0" algn="just" eaLnBrk="1" hangingPunct="1">
              <a:lnSpc>
                <a:spcPct val="170000"/>
              </a:lnSpc>
              <a:spcBef>
                <a:spcPct val="0"/>
              </a:spcBef>
              <a:buNone/>
            </a:pPr>
            <a:endParaRPr lang="it-IT" sz="2400" dirty="0" smtClean="0">
              <a:ea typeface="Calibri" pitchFamily="34" charset="0"/>
              <a:cs typeface="Calibri" pitchFamily="34" charset="0"/>
            </a:endParaRPr>
          </a:p>
        </p:txBody>
      </p:sp>
      <p:cxnSp>
        <p:nvCxnSpPr>
          <p:cNvPr id="7" name="Connettore 2 6"/>
          <p:cNvCxnSpPr/>
          <p:nvPr/>
        </p:nvCxnSpPr>
        <p:spPr>
          <a:xfrm>
            <a:off x="3923928" y="3717032"/>
            <a:ext cx="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8"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20587"/>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66124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358775" indent="-358775" algn="just">
              <a:buNone/>
            </a:pPr>
            <a:r>
              <a:rPr lang="it-IT" sz="2400" dirty="0" smtClean="0">
                <a:latin typeface="Calibri" pitchFamily="34" charset="0"/>
              </a:rPr>
              <a:t>La </a:t>
            </a:r>
            <a:r>
              <a:rPr lang="it-IT" sz="2400" b="1" dirty="0" smtClean="0">
                <a:latin typeface="Calibri" pitchFamily="34" charset="0"/>
              </a:rPr>
              <a:t>Commissione consultiva permanente per la salute e sicurezza sul lavoro </a:t>
            </a:r>
            <a:r>
              <a:rPr lang="it-IT" sz="2400" dirty="0" smtClean="0">
                <a:latin typeface="Calibri" pitchFamily="34" charset="0"/>
              </a:rPr>
              <a:t>:</a:t>
            </a:r>
          </a:p>
          <a:p>
            <a:pPr marL="358775" indent="-358775" algn="just">
              <a:buFont typeface="Wingdings" pitchFamily="2" charset="2"/>
              <a:buChar char="v"/>
            </a:pPr>
            <a:r>
              <a:rPr lang="it-IT" sz="2400" dirty="0" smtClean="0">
                <a:latin typeface="Calibri" pitchFamily="34" charset="0"/>
              </a:rPr>
              <a:t>è istituita presso il </a:t>
            </a:r>
            <a:r>
              <a:rPr lang="it-IT" sz="2400" b="1" dirty="0" smtClean="0">
                <a:latin typeface="Calibri" pitchFamily="34" charset="0"/>
              </a:rPr>
              <a:t>Ministero del lavoro</a:t>
            </a:r>
            <a:r>
              <a:rPr lang="it-IT" sz="2400" dirty="0" smtClean="0">
                <a:latin typeface="Calibri" pitchFamily="34" charset="0"/>
              </a:rPr>
              <a:t>, della salute e delle politiche sociali ed è presieduta dal rispettivo Ministro</a:t>
            </a:r>
          </a:p>
          <a:p>
            <a:pPr marL="358775" indent="-358775" algn="just">
              <a:buFont typeface="Wingdings" pitchFamily="2" charset="2"/>
              <a:buChar char="v"/>
            </a:pPr>
            <a:r>
              <a:rPr lang="it-IT" sz="2400" dirty="0" smtClean="0">
                <a:latin typeface="Calibri" pitchFamily="34" charset="0"/>
              </a:rPr>
              <a:t>ha il compito, fra l’altro, di valutare il grado di </a:t>
            </a:r>
            <a:r>
              <a:rPr lang="it-IT" sz="2400" b="1" dirty="0" smtClean="0">
                <a:latin typeface="Calibri" pitchFamily="34" charset="0"/>
              </a:rPr>
              <a:t>applicazione della normativa  </a:t>
            </a:r>
            <a:r>
              <a:rPr lang="it-IT" sz="2400" dirty="0" smtClean="0">
                <a:latin typeface="Calibri" pitchFamily="34" charset="0"/>
              </a:rPr>
              <a:t>in materia di salute e sicurezza sul lavoro, esaminare i principali problemi applicativi e formulare proposte in merito; individuare </a:t>
            </a:r>
            <a:r>
              <a:rPr lang="it-IT" sz="2400" b="1" dirty="0" smtClean="0">
                <a:latin typeface="Calibri" pitchFamily="34" charset="0"/>
              </a:rPr>
              <a:t>procedure standardizzate </a:t>
            </a:r>
            <a:r>
              <a:rPr lang="it-IT" sz="2400" dirty="0" smtClean="0">
                <a:latin typeface="Calibri" pitchFamily="34" charset="0"/>
              </a:rPr>
              <a:t>(ad es. effettuazione della valutazione dei rischi e redazione del relativo documento); </a:t>
            </a:r>
            <a:r>
              <a:rPr lang="it-IT" sz="2400" b="1" dirty="0" smtClean="0">
                <a:latin typeface="Calibri" pitchFamily="34" charset="0"/>
              </a:rPr>
              <a:t>validare le “buone prassi” </a:t>
            </a:r>
            <a:r>
              <a:rPr lang="it-IT" sz="2400" dirty="0" smtClean="0">
                <a:latin typeface="Calibri" pitchFamily="34" charset="0"/>
              </a:rPr>
              <a:t>in materia</a:t>
            </a:r>
            <a:endParaRPr lang="it-IT" sz="2400" dirty="0" smtClean="0">
              <a:latin typeface="Calibri" pitchFamily="34" charset="0"/>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0958" y="321297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30120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04658" y="1268760"/>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None/>
            </a:pPr>
            <a:r>
              <a:rPr lang="it-IT" sz="2400" dirty="0" smtClean="0">
                <a:latin typeface="Calibri" pitchFamily="34" charset="0"/>
              </a:rPr>
              <a:t>I </a:t>
            </a:r>
            <a:r>
              <a:rPr lang="it-IT" sz="2400" b="1" dirty="0" smtClean="0">
                <a:latin typeface="Calibri" pitchFamily="34" charset="0"/>
              </a:rPr>
              <a:t>Comitati regionali di coordinamento</a:t>
            </a:r>
          </a:p>
          <a:p>
            <a:pPr algn="just">
              <a:buFont typeface="Wingdings" pitchFamily="2" charset="2"/>
              <a:buChar char="v"/>
            </a:pPr>
            <a:r>
              <a:rPr lang="it-IT" sz="2400" dirty="0" smtClean="0">
                <a:latin typeface="Calibri" pitchFamily="34" charset="0"/>
              </a:rPr>
              <a:t> sono istituiti presso ogni Regione e Provincia autonoma per realizzare il </a:t>
            </a:r>
            <a:r>
              <a:rPr lang="it-IT" sz="2400" b="1" dirty="0" smtClean="0">
                <a:latin typeface="Calibri" pitchFamily="34" charset="0"/>
              </a:rPr>
              <a:t>coordinamento fra le politiche e gli interventi sul territorio </a:t>
            </a:r>
            <a:r>
              <a:rPr lang="it-IT" sz="2400" dirty="0" smtClean="0">
                <a:latin typeface="Calibri" pitchFamily="34" charset="0"/>
              </a:rPr>
              <a:t>e il raccordo di ciascuna Regione con il Comitato e la Commissione nazionali</a:t>
            </a: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6044"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6217"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None/>
            </a:pPr>
            <a:r>
              <a:rPr lang="it-IT" sz="2400" dirty="0" smtClean="0">
                <a:latin typeface="Calibri" pitchFamily="34" charset="0"/>
              </a:rPr>
              <a:t>Il Sistema informativo nazionale per la prevenzione (SINP) nei luoghi di lavoro è previsto dalla legge, ma non ancora attuato:</a:t>
            </a:r>
          </a:p>
          <a:p>
            <a:pPr algn="just">
              <a:buFont typeface="Wingdings" pitchFamily="2" charset="2"/>
              <a:buChar char="v"/>
            </a:pPr>
            <a:r>
              <a:rPr lang="it-IT" sz="2400" dirty="0" smtClean="0">
                <a:latin typeface="Calibri" pitchFamily="34" charset="0"/>
              </a:rPr>
              <a:t> dovrà essere una super banca dati globale, contenente tutte le informazioni integrate provenienti da tutti gli Enti pubblici che hanno un ruolo in materia di sicurezza sul lavoro</a:t>
            </a:r>
          </a:p>
          <a:p>
            <a:pPr algn="just">
              <a:buFont typeface="Wingdings" pitchFamily="2" charset="2"/>
              <a:buChar char="v"/>
            </a:pPr>
            <a:r>
              <a:rPr lang="it-IT" sz="2400" dirty="0" smtClean="0">
                <a:latin typeface="Calibri" pitchFamily="34" charset="0"/>
              </a:rPr>
              <a:t> sarà costituito dal Ministero del lavoro, della salute e delle politiche sociali, dal Ministero dell'interno, dalle Regioni e dalle Province autonome di Trento e di Bolzano, dall'INAIL, dall'IPSEMA e dall'ISPESL</a:t>
            </a:r>
          </a:p>
          <a:p>
            <a:pPr algn="just">
              <a:buFont typeface="Wingdings" pitchFamily="2" charset="2"/>
              <a:buChar char="v"/>
            </a:pPr>
            <a:r>
              <a:rPr lang="it-IT" sz="2400" dirty="0" smtClean="0">
                <a:latin typeface="Calibri" pitchFamily="34" charset="0"/>
              </a:rPr>
              <a:t>Sarà gestito dall’INAIL</a:t>
            </a: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068" y="6096101"/>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84041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62241" y="569345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67544" y="1196752"/>
            <a:ext cx="6923088" cy="4713288"/>
          </a:xfrm>
        </p:spPr>
        <p:txBody>
          <a:bodyPr/>
          <a:lstStyle/>
          <a:p>
            <a:pPr>
              <a:buNone/>
            </a:pPr>
            <a:r>
              <a:rPr lang="it-IT" sz="2400" dirty="0" smtClean="0">
                <a:latin typeface="Calibri" pitchFamily="34" charset="0"/>
              </a:rPr>
              <a:t>L’</a:t>
            </a:r>
            <a:r>
              <a:rPr lang="it-IT" sz="2400" b="1" dirty="0" smtClean="0">
                <a:latin typeface="Calibri" pitchFamily="34" charset="0"/>
              </a:rPr>
              <a:t>INAIL</a:t>
            </a:r>
            <a:r>
              <a:rPr lang="it-IT" sz="2400" dirty="0" smtClean="0">
                <a:latin typeface="Calibri" pitchFamily="34" charset="0"/>
              </a:rPr>
              <a:t> al fine di ridurre il fenomeno infortunistico e a integrazione delle proprie competenze quale gestore dell’assicurazione obbligatoria contro gli infortuni sul lavoro e le malattie professionali:</a:t>
            </a:r>
          </a:p>
          <a:p>
            <a:pPr algn="just">
              <a:buFont typeface="Wingdings" pitchFamily="2" charset="2"/>
              <a:buChar char="v"/>
            </a:pPr>
            <a:r>
              <a:rPr lang="it-IT" sz="2400" b="1" dirty="0" smtClean="0">
                <a:latin typeface="Calibri" pitchFamily="34" charset="0"/>
              </a:rPr>
              <a:t> </a:t>
            </a:r>
            <a:r>
              <a:rPr lang="it-IT" sz="2400" dirty="0" smtClean="0">
                <a:latin typeface="Calibri" pitchFamily="34" charset="0"/>
              </a:rPr>
              <a:t>raccoglie e registra, a fini statistici e informativi, i dati relativi agli </a:t>
            </a:r>
            <a:r>
              <a:rPr lang="it-IT" sz="2400" b="1" dirty="0" smtClean="0">
                <a:latin typeface="Calibri" pitchFamily="34" charset="0"/>
              </a:rPr>
              <a:t>infortuni sul lavoro che comportino un’assenza dal lavoro di almeno un giorno</a:t>
            </a:r>
            <a:r>
              <a:rPr lang="it-IT" sz="2400" dirty="0" smtClean="0">
                <a:latin typeface="Calibri" pitchFamily="34" charset="0"/>
              </a:rPr>
              <a:t>, escluso quello dell’evento;</a:t>
            </a:r>
          </a:p>
          <a:p>
            <a:pPr algn="just">
              <a:buFont typeface="Wingdings" pitchFamily="2" charset="2"/>
              <a:buChar char="v"/>
            </a:pPr>
            <a:r>
              <a:rPr lang="it-IT" sz="2400" b="1" dirty="0" smtClean="0">
                <a:latin typeface="Calibri" pitchFamily="34" charset="0"/>
              </a:rPr>
              <a:t> </a:t>
            </a:r>
            <a:r>
              <a:rPr lang="it-IT" sz="2400" dirty="0" smtClean="0">
                <a:latin typeface="Calibri" pitchFamily="34" charset="0"/>
              </a:rPr>
              <a:t>concorre, alla realizzazione di </a:t>
            </a:r>
            <a:r>
              <a:rPr lang="it-IT" sz="2400" b="1" dirty="0" smtClean="0">
                <a:latin typeface="Calibri" pitchFamily="34" charset="0"/>
              </a:rPr>
              <a:t>studi e ricerche sugli infortuni e sulle malattie</a:t>
            </a:r>
            <a:r>
              <a:rPr lang="it-IT" sz="2400" dirty="0" smtClean="0">
                <a:latin typeface="Calibri" pitchFamily="34" charset="0"/>
              </a:rPr>
              <a:t> correlate al lavoro, coordinandosi con il Ministero del lavoro, della salute e delle politiche sociali e con l’ISPESL.</a:t>
            </a:r>
          </a:p>
          <a:p>
            <a:pPr marL="271463" indent="-271463" algn="just"/>
            <a:endParaRPr lang="it-IT" sz="2400" dirty="0" smtClean="0">
              <a:solidFill>
                <a:srgbClr val="993300"/>
              </a:solidFill>
              <a:latin typeface="Garamond" pitchFamily="18"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6096101"/>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84041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69345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None/>
            </a:pPr>
            <a:r>
              <a:rPr lang="it-IT" sz="2400" dirty="0" smtClean="0">
                <a:latin typeface="Calibri" pitchFamily="34" charset="0"/>
              </a:rPr>
              <a:t>L’</a:t>
            </a:r>
            <a:r>
              <a:rPr lang="it-IT" sz="2400" b="1" dirty="0" smtClean="0">
                <a:latin typeface="Calibri" pitchFamily="34" charset="0"/>
              </a:rPr>
              <a:t>ISPESL</a:t>
            </a:r>
            <a:r>
              <a:rPr lang="it-IT" sz="2400" dirty="0" smtClean="0">
                <a:latin typeface="Calibri" pitchFamily="34" charset="0"/>
              </a:rPr>
              <a:t> è un </a:t>
            </a:r>
            <a:r>
              <a:rPr lang="it-IT" sz="2400" b="1" dirty="0" smtClean="0">
                <a:latin typeface="Calibri" pitchFamily="34" charset="0"/>
              </a:rPr>
              <a:t>organo tecnico-scientifico del Servizio sanitario nazionale</a:t>
            </a:r>
            <a:r>
              <a:rPr lang="it-IT" sz="2400" dirty="0" smtClean="0">
                <a:latin typeface="Calibri" pitchFamily="34" charset="0"/>
              </a:rPr>
              <a:t> di ricerca, sperimentazione, controllo, consulenza, assistenza, alta formazione, informazione e documentazione in materia di prevenzione e sicurezza.</a:t>
            </a:r>
          </a:p>
          <a:p>
            <a:pPr algn="just"/>
            <a:r>
              <a:rPr lang="it-IT" sz="2400" dirty="0" smtClean="0">
                <a:latin typeface="Calibri" pitchFamily="34" charset="0"/>
              </a:rPr>
              <a:t>Oltre ai compiti di ricerca e di consulenza, interviene nelle materie di competenza dell'Istituto, su richiesta degli organi centrali dello Stato e delle Regioni e delle Province autonome, nell'ambito dei controlli che richiedono un'elevata competenza scientifica: in particolare </a:t>
            </a:r>
            <a:r>
              <a:rPr lang="it-IT" sz="2400" b="1" dirty="0" smtClean="0">
                <a:latin typeface="Calibri" pitchFamily="34" charset="0"/>
              </a:rPr>
              <a:t>esegue, accedendo nei luoghi di lavoro, accertamenti e indagini </a:t>
            </a:r>
            <a:r>
              <a:rPr lang="it-IT" sz="2400" dirty="0" smtClean="0">
                <a:latin typeface="Calibri" pitchFamily="34" charset="0"/>
              </a:rPr>
              <a:t>in materia di salute e sicurezza del lavoro.</a:t>
            </a:r>
          </a:p>
          <a:p>
            <a:pPr marL="271463" indent="-271463" algn="just"/>
            <a:endParaRPr lang="it-IT" sz="2400" dirty="0" smtClean="0">
              <a:solidFill>
                <a:srgbClr val="993300"/>
              </a:solidFill>
              <a:latin typeface="Garamond" pitchFamily="18"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606594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81025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7940" y="4437112"/>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None/>
            </a:pPr>
            <a:r>
              <a:rPr lang="it-IT" sz="2400" dirty="0" smtClean="0">
                <a:latin typeface="Calibri" pitchFamily="34" charset="0"/>
              </a:rPr>
              <a:t>L’</a:t>
            </a:r>
            <a:r>
              <a:rPr lang="it-IT" sz="2400" b="1" dirty="0" smtClean="0">
                <a:latin typeface="Calibri" pitchFamily="34" charset="0"/>
              </a:rPr>
              <a:t>INAIL</a:t>
            </a:r>
            <a:r>
              <a:rPr lang="it-IT" sz="2400" dirty="0" smtClean="0">
                <a:latin typeface="Calibri" pitchFamily="34" charset="0"/>
              </a:rPr>
              <a:t>, l’</a:t>
            </a:r>
            <a:r>
              <a:rPr lang="it-IT" sz="2400" b="1" dirty="0" smtClean="0">
                <a:latin typeface="Calibri" pitchFamily="34" charset="0"/>
              </a:rPr>
              <a:t>ISPESL, le Regioni e le Province autonome, il Corpo dei Vigili del Fuoco, le </a:t>
            </a:r>
            <a:r>
              <a:rPr lang="it-IT" sz="2400" b="1" dirty="0" err="1" smtClean="0">
                <a:latin typeface="Calibri" pitchFamily="34" charset="0"/>
              </a:rPr>
              <a:t>AA.SS.LL</a:t>
            </a:r>
            <a:r>
              <a:rPr lang="it-IT" sz="2400" b="1" dirty="0" smtClean="0">
                <a:latin typeface="Calibri" pitchFamily="34" charset="0"/>
              </a:rPr>
              <a:t>. </a:t>
            </a:r>
            <a:r>
              <a:rPr lang="it-IT" sz="2400" dirty="0" smtClean="0">
                <a:latin typeface="Calibri" pitchFamily="34" charset="0"/>
              </a:rPr>
              <a:t>svolgono tutti attività di:</a:t>
            </a:r>
          </a:p>
          <a:p>
            <a:pPr algn="just">
              <a:buFont typeface="Wingdings" pitchFamily="2" charset="2"/>
              <a:buChar char="v"/>
            </a:pPr>
            <a:r>
              <a:rPr lang="it-IT" sz="2400" dirty="0" smtClean="0">
                <a:latin typeface="Calibri" pitchFamily="34" charset="0"/>
              </a:rPr>
              <a:t>informazione</a:t>
            </a:r>
          </a:p>
          <a:p>
            <a:pPr algn="just">
              <a:buFont typeface="Wingdings" pitchFamily="2" charset="2"/>
              <a:buChar char="v"/>
            </a:pPr>
            <a:r>
              <a:rPr lang="it-IT" sz="2400" dirty="0" smtClean="0">
                <a:latin typeface="Calibri" pitchFamily="34" charset="0"/>
              </a:rPr>
              <a:t>assistenza</a:t>
            </a:r>
          </a:p>
          <a:p>
            <a:pPr algn="just">
              <a:buFont typeface="Wingdings" pitchFamily="2" charset="2"/>
              <a:buChar char="v"/>
            </a:pPr>
            <a:r>
              <a:rPr lang="it-IT" sz="2400" dirty="0" smtClean="0">
                <a:latin typeface="Calibri" pitchFamily="34" charset="0"/>
              </a:rPr>
              <a:t>consulenza</a:t>
            </a:r>
          </a:p>
          <a:p>
            <a:pPr algn="just">
              <a:buFont typeface="Wingdings" pitchFamily="2" charset="2"/>
              <a:buChar char="v"/>
            </a:pPr>
            <a:r>
              <a:rPr lang="it-IT" sz="2400" dirty="0" smtClean="0">
                <a:latin typeface="Calibri" pitchFamily="34" charset="0"/>
              </a:rPr>
              <a:t>formazione</a:t>
            </a:r>
          </a:p>
          <a:p>
            <a:pPr algn="just">
              <a:buFont typeface="Wingdings" pitchFamily="2" charset="2"/>
              <a:buChar char="v"/>
            </a:pPr>
            <a:r>
              <a:rPr lang="it-IT" sz="2400" dirty="0" smtClean="0">
                <a:latin typeface="Calibri" pitchFamily="34" charset="0"/>
              </a:rPr>
              <a:t>promozione in materia di sicurezza e salute nei luoghi di lavoro, </a:t>
            </a:r>
          </a:p>
          <a:p>
            <a:pPr algn="just">
              <a:buNone/>
            </a:pPr>
            <a:r>
              <a:rPr lang="it-IT" sz="2400" dirty="0" smtClean="0">
                <a:latin typeface="Calibri" pitchFamily="34" charset="0"/>
              </a:rPr>
              <a:t>in particolare nei confronti delle imprese artigiane, delle imprese agricole e delle piccole e medie imprese e delle rispettive associazioni dei datori di lavoro</a:t>
            </a:r>
          </a:p>
          <a:p>
            <a:pPr marL="271463" indent="-271463" algn="just"/>
            <a:endParaRPr lang="it-IT" sz="2400" dirty="0" smtClean="0">
              <a:solidFill>
                <a:srgbClr val="993300"/>
              </a:solidFill>
              <a:latin typeface="Garamond" pitchFamily="18"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9821" y="328498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9215" y="522920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43521" y="1556792"/>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ctr">
              <a:buNone/>
            </a:pPr>
            <a:r>
              <a:rPr lang="it-IT" sz="2800" b="1" dirty="0" smtClean="0">
                <a:latin typeface="Calibri" pitchFamily="34" charset="0"/>
              </a:rPr>
              <a:t>VIGILANZA</a:t>
            </a:r>
          </a:p>
          <a:p>
            <a:pPr algn="just">
              <a:buNone/>
            </a:pPr>
            <a:r>
              <a:rPr lang="it-IT" sz="2400" b="1" dirty="0" smtClean="0">
                <a:latin typeface="Calibri" pitchFamily="34" charset="0"/>
              </a:rPr>
              <a:t>sull'applicazione della legislazione in materia di salute e sicurezza nei luoghi di lavoro </a:t>
            </a:r>
          </a:p>
          <a:p>
            <a:pPr>
              <a:buNone/>
            </a:pPr>
            <a:r>
              <a:rPr lang="it-IT" sz="2400" dirty="0" smtClean="0">
                <a:latin typeface="Calibri" pitchFamily="34" charset="0"/>
              </a:rPr>
              <a:t>Essa è svolta:</a:t>
            </a:r>
          </a:p>
          <a:p>
            <a:pPr algn="just">
              <a:buFont typeface="Wingdings" pitchFamily="2" charset="2"/>
              <a:buChar char="v"/>
            </a:pPr>
            <a:r>
              <a:rPr lang="it-IT" sz="2400" dirty="0" smtClean="0">
                <a:latin typeface="Calibri" pitchFamily="34" charset="0"/>
              </a:rPr>
              <a:t>dall’</a:t>
            </a:r>
            <a:r>
              <a:rPr lang="it-IT" sz="2400" b="1" dirty="0" smtClean="0">
                <a:latin typeface="Calibri" pitchFamily="34" charset="0"/>
              </a:rPr>
              <a:t>ASL competente per territorio</a:t>
            </a:r>
          </a:p>
          <a:p>
            <a:pPr algn="just">
              <a:buFont typeface="Wingdings" pitchFamily="2" charset="2"/>
              <a:buChar char="v"/>
            </a:pPr>
            <a:r>
              <a:rPr lang="it-IT" sz="2400" dirty="0" smtClean="0">
                <a:latin typeface="Calibri" pitchFamily="34" charset="0"/>
              </a:rPr>
              <a:t> per quanto di specifica competenza, dal </a:t>
            </a:r>
            <a:r>
              <a:rPr lang="it-IT" sz="2400" b="1" dirty="0" smtClean="0">
                <a:latin typeface="Calibri" pitchFamily="34" charset="0"/>
              </a:rPr>
              <a:t>Corpo nazionale dei vigili del fuoco</a:t>
            </a:r>
            <a:r>
              <a:rPr lang="it-IT" sz="2400" dirty="0" smtClean="0">
                <a:latin typeface="Calibri" pitchFamily="34" charset="0"/>
              </a:rPr>
              <a:t> (dal Ministero dello sviluppo economico per il settore minerario, e dalle regioni e province autonome per le industrie estrattive di seconda categoria e le acque minerali e termali)</a:t>
            </a:r>
          </a:p>
          <a:p>
            <a:pPr algn="just">
              <a:buNone/>
            </a:pPr>
            <a:endParaRPr lang="it-IT" sz="2400" dirty="0" smtClean="0">
              <a:solidFill>
                <a:srgbClr val="993300"/>
              </a:solidFill>
              <a:latin typeface="Garamond" pitchFamily="18"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Il sistema istituzionale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0" algn="just" eaLnBrk="1" hangingPunct="1">
              <a:spcBef>
                <a:spcPct val="0"/>
              </a:spcBef>
              <a:buFont typeface="Wingdings" pitchFamily="2" charset="2"/>
              <a:buChar char="v"/>
              <a:defRPr/>
            </a:pPr>
            <a:r>
              <a:rPr lang="it-IT" sz="2400" dirty="0" smtClean="0">
                <a:solidFill>
                  <a:srgbClr val="993300"/>
                </a:solidFill>
                <a:latin typeface="Garamond" pitchFamily="18" charset="0"/>
              </a:rPr>
              <a:t> </a:t>
            </a:r>
            <a:r>
              <a:rPr lang="it-IT" sz="2400" dirty="0" smtClean="0">
                <a:latin typeface="Calibri" pitchFamily="34" charset="0"/>
              </a:rPr>
              <a:t>dagli </a:t>
            </a:r>
            <a:r>
              <a:rPr lang="it-IT" sz="2400" b="1" dirty="0" smtClean="0">
                <a:latin typeface="Calibri" pitchFamily="34" charset="0"/>
              </a:rPr>
              <a:t>Ispettori del Ministero del lavoro, della salute e delle politiche sociali</a:t>
            </a:r>
            <a:r>
              <a:rPr lang="it-IT" sz="2400" dirty="0" smtClean="0">
                <a:latin typeface="Calibri" pitchFamily="34" charset="0"/>
              </a:rPr>
              <a:t> rispetto ad alcune attività, fra cui il settore delle costruzioni edili o di genio civile e alcune attività particolarmente rischiose individuate da un apposito D.P.R.</a:t>
            </a:r>
          </a:p>
          <a:p>
            <a:pPr marL="0" indent="0" algn="just" eaLnBrk="1" hangingPunct="1">
              <a:spcBef>
                <a:spcPct val="0"/>
              </a:spcBef>
              <a:buNone/>
              <a:defRPr/>
            </a:pPr>
            <a:endParaRPr lang="it-IT" sz="2400" dirty="0" smtClean="0">
              <a:latin typeface="Calibri" pitchFamily="34" charset="0"/>
            </a:endParaRPr>
          </a:p>
          <a:p>
            <a:pPr marL="0" indent="0" algn="just" eaLnBrk="1" hangingPunct="1">
              <a:spcBef>
                <a:spcPct val="0"/>
              </a:spcBef>
              <a:buNone/>
              <a:defRPr/>
            </a:pPr>
            <a:r>
              <a:rPr lang="it-IT" sz="2400" dirty="0" smtClean="0">
                <a:latin typeface="Calibri" pitchFamily="34" charset="0"/>
              </a:rPr>
              <a:t>Il D. </a:t>
            </a:r>
            <a:r>
              <a:rPr lang="it-IT" sz="2400" dirty="0" err="1" smtClean="0">
                <a:latin typeface="Calibri" pitchFamily="34" charset="0"/>
              </a:rPr>
              <a:t>Lgs</a:t>
            </a:r>
            <a:r>
              <a:rPr lang="it-IT" sz="2400" dirty="0" smtClean="0">
                <a:latin typeface="Calibri" pitchFamily="34" charset="0"/>
              </a:rPr>
              <a:t>. 81/2008 ha fatto espressamente salve le competenze in materia di vigilanza attribuite agli Ispettori del Ministero del lavoro, della salute e delle politiche sociali in materia di salute e sicurezza dei lavoratori di cui all’art. 35, L. 26.4.1974, n.191</a:t>
            </a:r>
          </a:p>
          <a:p>
            <a:pPr marL="0" indent="0" algn="just" eaLnBrk="1" hangingPunct="1">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587727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68476" y="562158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62373" y="547462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400" b="1" i="1" dirty="0" smtClean="0">
                <a:solidFill>
                  <a:schemeClr val="accent3">
                    <a:lumMod val="50000"/>
                  </a:schemeClr>
                </a:solidFill>
                <a:ea typeface="Calibri" pitchFamily="34" charset="0"/>
                <a:cs typeface="Calibri" pitchFamily="34" charset="0"/>
              </a:rPr>
              <a:t>Sospensione dall’attività imprenditoriale</a:t>
            </a:r>
            <a:endParaRPr lang="it-IT" sz="34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ctr">
              <a:buNone/>
            </a:pPr>
            <a:r>
              <a:rPr lang="it-IT" sz="2200" b="1" dirty="0" smtClean="0">
                <a:latin typeface="Calibri" pitchFamily="34" charset="0"/>
              </a:rPr>
              <a:t>La sospensione dell’attività imprenditoriale</a:t>
            </a:r>
          </a:p>
          <a:p>
            <a:pPr algn="just">
              <a:buNone/>
            </a:pPr>
            <a:r>
              <a:rPr lang="it-IT" sz="2200" dirty="0" smtClean="0">
                <a:latin typeface="Calibri" pitchFamily="34" charset="0"/>
              </a:rPr>
              <a:t>E’ una misura con finalità sanzionatorie e preventive - che si aggiunge a quelle penali, civili e amministrative - che può essere adottata:</a:t>
            </a:r>
          </a:p>
          <a:p>
            <a:pPr algn="just">
              <a:buFont typeface="Wingdings" pitchFamily="2" charset="2"/>
              <a:buChar char="v"/>
            </a:pPr>
            <a:r>
              <a:rPr lang="it-IT" sz="2200" dirty="0" smtClean="0">
                <a:latin typeface="Calibri" pitchFamily="34" charset="0"/>
              </a:rPr>
              <a:t> dagli </a:t>
            </a:r>
            <a:r>
              <a:rPr lang="it-IT" sz="2200" b="1" dirty="0" smtClean="0">
                <a:latin typeface="Calibri" pitchFamily="34" charset="0"/>
              </a:rPr>
              <a:t>organi di vigilanza del Ministero </a:t>
            </a:r>
            <a:r>
              <a:rPr lang="it-IT" sz="2200" dirty="0" smtClean="0">
                <a:latin typeface="Calibri" pitchFamily="34" charset="0"/>
              </a:rPr>
              <a:t>del lavoro, della salute e delle politiche sociali, anche su segnalazione delle amministrazioni pubbliche secondo le rispettive competenze</a:t>
            </a:r>
          </a:p>
          <a:p>
            <a:pPr algn="just">
              <a:buFont typeface="Wingdings" pitchFamily="2" charset="2"/>
              <a:buChar char="v"/>
            </a:pPr>
            <a:r>
              <a:rPr lang="it-IT" sz="2200" dirty="0" smtClean="0">
                <a:latin typeface="Calibri" pitchFamily="34" charset="0"/>
              </a:rPr>
              <a:t> dagli </a:t>
            </a:r>
            <a:r>
              <a:rPr lang="it-IT" sz="2200" b="1" dirty="0" smtClean="0">
                <a:latin typeface="Calibri" pitchFamily="34" charset="0"/>
              </a:rPr>
              <a:t>organi di vigilanza delle ASL</a:t>
            </a:r>
            <a:r>
              <a:rPr lang="it-IT" sz="2200" dirty="0" smtClean="0">
                <a:latin typeface="Calibri" pitchFamily="34" charset="0"/>
              </a:rPr>
              <a:t>, con riferimento all'accertamento della reiterazione delle violazioni della disciplina in materia di tutela della salute e della sicurezza sul lavoro </a:t>
            </a:r>
          </a:p>
          <a:p>
            <a:pPr algn="just">
              <a:buFont typeface="Wingdings" pitchFamily="2" charset="2"/>
              <a:buChar char="v"/>
            </a:pPr>
            <a:r>
              <a:rPr lang="it-IT" sz="2200" dirty="0" smtClean="0">
                <a:latin typeface="Calibri" pitchFamily="34" charset="0"/>
              </a:rPr>
              <a:t>dal </a:t>
            </a:r>
            <a:r>
              <a:rPr lang="it-IT" sz="2200" b="1" dirty="0" smtClean="0">
                <a:latin typeface="Calibri" pitchFamily="34" charset="0"/>
              </a:rPr>
              <a:t>Corpo nazionale dei vigili del fuoco </a:t>
            </a:r>
            <a:r>
              <a:rPr lang="it-IT" sz="2200" dirty="0" smtClean="0">
                <a:latin typeface="Calibri" pitchFamily="34" charset="0"/>
              </a:rPr>
              <a:t>in materia di prevenzione incendi</a:t>
            </a: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76635" y="364502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0750" y="530120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15056" y="170080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a:solidFill>
                  <a:schemeClr val="accent3">
                    <a:lumMod val="50000"/>
                  </a:schemeClr>
                </a:solidFill>
                <a:ea typeface="Calibri" pitchFamily="34" charset="0"/>
                <a:cs typeface="Calibri" pitchFamily="34" charset="0"/>
              </a:rPr>
              <a:t>Sospensione dall’attività imprenditoriale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Font typeface="Wingdings" pitchFamily="2" charset="2"/>
              <a:buChar char="v"/>
            </a:pPr>
            <a:r>
              <a:rPr lang="it-IT" sz="2400" dirty="0" smtClean="0">
                <a:latin typeface="Calibri" pitchFamily="34" charset="0"/>
              </a:rPr>
              <a:t>Quando:</a:t>
            </a:r>
          </a:p>
          <a:p>
            <a:pPr marL="457200" indent="-457200" algn="just">
              <a:buNone/>
            </a:pPr>
            <a:r>
              <a:rPr lang="it-IT" sz="2400" dirty="0" smtClean="0">
                <a:latin typeface="Calibri" pitchFamily="34" charset="0"/>
              </a:rPr>
              <a:t>1) in caso di </a:t>
            </a:r>
            <a:r>
              <a:rPr lang="it-IT" sz="2400" b="1" dirty="0" smtClean="0">
                <a:latin typeface="Calibri" pitchFamily="34" charset="0"/>
              </a:rPr>
              <a:t>gravi e reiterate violazioni in materia di tutela della salute e della sicurezza sul lavoro</a:t>
            </a:r>
            <a:r>
              <a:rPr lang="it-IT" sz="2400" dirty="0" smtClean="0">
                <a:latin typeface="Calibri" pitchFamily="34" charset="0"/>
              </a:rPr>
              <a:t>.</a:t>
            </a:r>
          </a:p>
          <a:p>
            <a:pPr algn="just">
              <a:buNone/>
            </a:pPr>
            <a:r>
              <a:rPr lang="it-IT" sz="2400" u="sng" dirty="0" smtClean="0">
                <a:latin typeface="Calibri" pitchFamily="34" charset="0"/>
              </a:rPr>
              <a:t>Violazioni che espongono a rischi di carattere generale</a:t>
            </a:r>
            <a:r>
              <a:rPr lang="it-IT" sz="2400" dirty="0" smtClean="0">
                <a:latin typeface="Calibri" pitchFamily="34" charset="0"/>
              </a:rPr>
              <a:t>:</a:t>
            </a:r>
          </a:p>
          <a:p>
            <a:pPr algn="just">
              <a:buFont typeface="Wingdings" pitchFamily="2" charset="2"/>
              <a:buChar char="v"/>
            </a:pPr>
            <a:r>
              <a:rPr lang="it-IT" sz="2400" dirty="0" smtClean="0">
                <a:latin typeface="Calibri" pitchFamily="34" charset="0"/>
              </a:rPr>
              <a:t>Mancata elaborazione del documento di valutazione dei rischi;</a:t>
            </a:r>
          </a:p>
          <a:p>
            <a:pPr algn="just">
              <a:buFont typeface="Wingdings" pitchFamily="2" charset="2"/>
              <a:buChar char="v"/>
            </a:pPr>
            <a:r>
              <a:rPr lang="it-IT" sz="2400" dirty="0" smtClean="0">
                <a:latin typeface="Calibri" pitchFamily="34" charset="0"/>
              </a:rPr>
              <a:t>Mancata formazione ed addestramento;</a:t>
            </a:r>
          </a:p>
          <a:p>
            <a:pPr algn="just">
              <a:buFont typeface="Wingdings" pitchFamily="2" charset="2"/>
              <a:buChar char="v"/>
            </a:pPr>
            <a:r>
              <a:rPr lang="it-IT" sz="2400" dirty="0" smtClean="0">
                <a:latin typeface="Calibri" pitchFamily="34" charset="0"/>
              </a:rPr>
              <a:t>Mancata costituzione del servizio di prevenzione e protezione e nomina del relativo responsabile;</a:t>
            </a:r>
          </a:p>
          <a:p>
            <a:pPr algn="just">
              <a:buFont typeface="Wingdings" pitchFamily="2" charset="2"/>
              <a:buChar char="v"/>
            </a:pPr>
            <a:r>
              <a:rPr lang="it-IT" sz="2400" dirty="0" smtClean="0">
                <a:latin typeface="Calibri" pitchFamily="34" charset="0"/>
              </a:rPr>
              <a:t>Mancata elaborazione del piano di sicurezza e coordinamento (PSC) e del POS;</a:t>
            </a: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0776" y="400506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44477" y="2132856"/>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5363" name="Segnaposto contenuto 4"/>
          <p:cNvSpPr>
            <a:spLocks noGrp="1"/>
          </p:cNvSpPr>
          <p:nvPr>
            <p:ph idx="1"/>
          </p:nvPr>
        </p:nvSpPr>
        <p:spPr>
          <a:xfrm>
            <a:off x="457200" y="1600200"/>
            <a:ext cx="6923088" cy="4525963"/>
          </a:xfrm>
        </p:spPr>
        <p:txBody>
          <a:bodyPr/>
          <a:lstStyle/>
          <a:p>
            <a:pPr marL="514350" indent="-514350" algn="just">
              <a:buFont typeface="Calibri" pitchFamily="34" charset="0"/>
              <a:buAutoNum type="arabicPeriod" startAt="2"/>
            </a:pPr>
            <a:endParaRPr lang="it-IT" sz="2600" b="1" i="1" dirty="0">
              <a:latin typeface="Calibri" pitchFamily="34" charset="0"/>
            </a:endParaRPr>
          </a:p>
          <a:p>
            <a:pPr marL="514350" indent="-514350" algn="just">
              <a:buFont typeface="Calibri" pitchFamily="34" charset="0"/>
              <a:buAutoNum type="arabicPeriod" startAt="2"/>
            </a:pPr>
            <a:r>
              <a:rPr lang="it-IT" sz="2600" b="1" i="1" dirty="0" smtClean="0">
                <a:latin typeface="Calibri" pitchFamily="34" charset="0"/>
              </a:rPr>
              <a:t>Programmazione della prevenzione:</a:t>
            </a:r>
            <a:r>
              <a:rPr lang="it-IT" sz="2600" dirty="0" smtClean="0">
                <a:latin typeface="Calibri" pitchFamily="34" charset="0"/>
              </a:rPr>
              <a:t> il Datore di lavoro deve programmare un complesso di disposizioni o misure da adottare in tutte le fasi dell’attività lavorativa per evitare o diminuire i rischi professionali nel rispetto della salute della popolazione e dell’integrità dell’ambiente esterno.</a:t>
            </a:r>
          </a:p>
          <a:p>
            <a:pPr marL="0" indent="0" algn="just" eaLnBrk="1" hangingPunct="1">
              <a:lnSpc>
                <a:spcPct val="170000"/>
              </a:lnSpc>
              <a:spcBef>
                <a:spcPct val="0"/>
              </a:spcBef>
              <a:buNone/>
            </a:pPr>
            <a:endParaRPr lang="it-IT" sz="2400" dirty="0" smtClean="0">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a:solidFill>
                  <a:schemeClr val="accent3">
                    <a:lumMod val="50000"/>
                  </a:schemeClr>
                </a:solidFill>
                <a:ea typeface="Calibri" pitchFamily="34" charset="0"/>
                <a:cs typeface="Calibri" pitchFamily="34" charset="0"/>
              </a:rPr>
              <a:t>Sospensione dall’attività imprenditoriale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Font typeface="Wingdings" pitchFamily="2" charset="2"/>
              <a:buChar char="v"/>
            </a:pPr>
            <a:r>
              <a:rPr lang="it-IT" sz="2400" dirty="0" smtClean="0">
                <a:latin typeface="Calibri" pitchFamily="34" charset="0"/>
              </a:rPr>
              <a:t>Mancata nomina del coordinatore per la progettazione;</a:t>
            </a:r>
          </a:p>
          <a:p>
            <a:pPr algn="just">
              <a:buFont typeface="Wingdings" pitchFamily="2" charset="2"/>
              <a:buChar char="v"/>
            </a:pPr>
            <a:r>
              <a:rPr lang="it-IT" sz="2400" dirty="0" smtClean="0">
                <a:latin typeface="Calibri" pitchFamily="34" charset="0"/>
              </a:rPr>
              <a:t>Mancata nomina del coordinatore per l’esecuzione.</a:t>
            </a:r>
          </a:p>
          <a:p>
            <a:pPr algn="just">
              <a:buNone/>
            </a:pPr>
            <a:endParaRPr lang="it-IT" sz="2400" dirty="0" smtClean="0">
              <a:latin typeface="Calibri" pitchFamily="34" charset="0"/>
            </a:endParaRPr>
          </a:p>
          <a:p>
            <a:pPr algn="just">
              <a:buNone/>
            </a:pPr>
            <a:r>
              <a:rPr lang="it-IT" sz="2400" u="sng" dirty="0" smtClean="0">
                <a:latin typeface="Calibri" pitchFamily="34" charset="0"/>
              </a:rPr>
              <a:t>Violazioni che espongono al rischio di caduta dall’alto</a:t>
            </a:r>
          </a:p>
          <a:p>
            <a:pPr algn="just">
              <a:buNone/>
            </a:pPr>
            <a:endParaRPr lang="it-IT" sz="2400" u="sng" dirty="0" smtClean="0">
              <a:latin typeface="Calibri" pitchFamily="34" charset="0"/>
            </a:endParaRPr>
          </a:p>
          <a:p>
            <a:pPr algn="just">
              <a:buNone/>
            </a:pPr>
            <a:r>
              <a:rPr lang="it-IT" sz="2400" u="sng" dirty="0" smtClean="0">
                <a:latin typeface="Calibri" pitchFamily="34" charset="0"/>
              </a:rPr>
              <a:t>Violazioni che espongono al rischio di seppellimento</a:t>
            </a:r>
          </a:p>
          <a:p>
            <a:pPr algn="just">
              <a:buNone/>
            </a:pPr>
            <a:endParaRPr lang="it-IT" sz="2400" u="sng" dirty="0" smtClean="0">
              <a:latin typeface="Calibri" pitchFamily="34" charset="0"/>
            </a:endParaRPr>
          </a:p>
          <a:p>
            <a:pPr algn="just">
              <a:buNone/>
            </a:pPr>
            <a:r>
              <a:rPr lang="it-IT" sz="2400" u="sng" dirty="0" smtClean="0">
                <a:latin typeface="Calibri" pitchFamily="34" charset="0"/>
              </a:rPr>
              <a:t>Violazioni che espongono al rischio di elettrocuzione</a:t>
            </a:r>
          </a:p>
          <a:p>
            <a:pPr algn="just">
              <a:buFont typeface="Wingdings" pitchFamily="2" charset="2"/>
              <a:buChar char="v"/>
            </a:pPr>
            <a:r>
              <a:rPr lang="it-IT" sz="2400" dirty="0" smtClean="0">
                <a:latin typeface="Calibri" pitchFamily="34" charset="0"/>
              </a:rPr>
              <a:t>Lavori in prossimità di linee elettriche;</a:t>
            </a:r>
          </a:p>
          <a:p>
            <a:pPr marL="0" indent="0" algn="just" eaLnBrk="1" hangingPunct="1">
              <a:lnSpc>
                <a:spcPct val="150000"/>
              </a:lnSpc>
              <a:spcBef>
                <a:spcPct val="0"/>
              </a:spcBef>
              <a:buFont typeface="Arial" charset="0"/>
              <a:buNone/>
              <a:defRPr/>
            </a:pPr>
            <a:endParaRPr lang="it-IT" sz="2200" dirty="0" smtClean="0">
              <a:latin typeface="Calibri" pitchFamily="34" charset="0"/>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0100" y="6096101"/>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84041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50273" y="569345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a:solidFill>
                  <a:schemeClr val="accent3">
                    <a:lumMod val="50000"/>
                  </a:schemeClr>
                </a:solidFill>
                <a:ea typeface="Calibri" pitchFamily="34" charset="0"/>
                <a:cs typeface="Calibri" pitchFamily="34" charset="0"/>
              </a:rPr>
              <a:t>Sospensione dall’attività imprenditoriale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Font typeface="Wingdings" pitchFamily="2" charset="2"/>
              <a:buChar char="v"/>
            </a:pPr>
            <a:r>
              <a:rPr lang="it-IT" sz="2400" dirty="0" smtClean="0">
                <a:latin typeface="Calibri" pitchFamily="34" charset="0"/>
              </a:rPr>
              <a:t>Presenza di conduttori nudi in tensione;</a:t>
            </a:r>
          </a:p>
          <a:p>
            <a:pPr algn="just">
              <a:buFont typeface="Wingdings" pitchFamily="2" charset="2"/>
              <a:buChar char="v"/>
            </a:pPr>
            <a:r>
              <a:rPr lang="it-IT" sz="2400" dirty="0" smtClean="0">
                <a:latin typeface="Calibri" pitchFamily="34" charset="0"/>
              </a:rPr>
              <a:t>Mancanza protezione contro i contatti diretti ed indiretti (impianto di terra, interruttore </a:t>
            </a:r>
            <a:r>
              <a:rPr lang="it-IT" sz="2400" dirty="0" err="1" smtClean="0">
                <a:latin typeface="Calibri" pitchFamily="34" charset="0"/>
              </a:rPr>
              <a:t>magnetotermico</a:t>
            </a:r>
            <a:r>
              <a:rPr lang="it-IT" sz="2400" dirty="0" smtClean="0">
                <a:latin typeface="Calibri" pitchFamily="34" charset="0"/>
              </a:rPr>
              <a:t>, interruttore differenziale). </a:t>
            </a:r>
          </a:p>
          <a:p>
            <a:pPr algn="just">
              <a:buNone/>
            </a:pPr>
            <a:endParaRPr lang="it-IT" sz="2400" u="sng" dirty="0" smtClean="0">
              <a:latin typeface="Calibri" pitchFamily="34" charset="0"/>
            </a:endParaRPr>
          </a:p>
          <a:p>
            <a:pPr algn="just">
              <a:buNone/>
            </a:pPr>
            <a:r>
              <a:rPr lang="it-IT" sz="2400" u="sng" dirty="0" smtClean="0">
                <a:latin typeface="Calibri" pitchFamily="34" charset="0"/>
              </a:rPr>
              <a:t>Violazioni che espongono al rischio d’incendio:</a:t>
            </a:r>
          </a:p>
          <a:p>
            <a:pPr algn="just">
              <a:buFont typeface="Wingdings" pitchFamily="2" charset="2"/>
              <a:buChar char="v"/>
            </a:pPr>
            <a:r>
              <a:rPr lang="it-IT" sz="2400" dirty="0" smtClean="0">
                <a:latin typeface="Calibri" pitchFamily="34" charset="0"/>
              </a:rPr>
              <a:t>Mancanza Certificato Prevenzione Incendi per le attività soggette;</a:t>
            </a:r>
          </a:p>
          <a:p>
            <a:pPr algn="just">
              <a:buFont typeface="Wingdings" pitchFamily="2" charset="2"/>
              <a:buChar char="v"/>
            </a:pPr>
            <a:r>
              <a:rPr lang="it-IT" sz="2400" dirty="0" smtClean="0">
                <a:latin typeface="Calibri" pitchFamily="34" charset="0"/>
              </a:rPr>
              <a:t>Mancanza mezzi estinzione incendi.</a:t>
            </a:r>
            <a:endParaRPr lang="it-IT" sz="2200" dirty="0" smtClean="0">
              <a:latin typeface="Calibri" pitchFamily="34" charset="0"/>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6044" y="577292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6217" y="537027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a:solidFill>
                  <a:schemeClr val="accent3">
                    <a:lumMod val="50000"/>
                  </a:schemeClr>
                </a:solidFill>
                <a:ea typeface="Calibri" pitchFamily="34" charset="0"/>
                <a:cs typeface="Calibri" pitchFamily="34" charset="0"/>
              </a:rPr>
              <a:t>Sospensione dall’attività imprenditoriale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None/>
            </a:pPr>
            <a:r>
              <a:rPr lang="it-IT" sz="2400" u="sng" dirty="0" smtClean="0">
                <a:latin typeface="Calibri" pitchFamily="34" charset="0"/>
              </a:rPr>
              <a:t>Violazioni che espongono al rischio d’amianto:</a:t>
            </a:r>
          </a:p>
          <a:p>
            <a:pPr algn="just">
              <a:buFont typeface="Wingdings" pitchFamily="2" charset="2"/>
              <a:buChar char="v"/>
            </a:pPr>
            <a:r>
              <a:rPr lang="it-IT" sz="2400" dirty="0" smtClean="0">
                <a:latin typeface="Calibri" pitchFamily="34" charset="0"/>
              </a:rPr>
              <a:t>Mancata notifica all’organo di vigilanza prima dell’inizio dei lavori che possono comportare il rischio di  esposizione ad amianto.</a:t>
            </a:r>
          </a:p>
          <a:p>
            <a:pPr marL="0" indent="0" algn="just" eaLnBrk="1" hangingPunct="1">
              <a:lnSpc>
                <a:spcPct val="170000"/>
              </a:lnSpc>
              <a:spcBef>
                <a:spcPct val="0"/>
              </a:spcBef>
              <a:buFont typeface="Arial" charset="0"/>
              <a:buNone/>
              <a:defRPr/>
            </a:pPr>
            <a:endParaRPr lang="it-IT" sz="2400" dirty="0" smtClean="0">
              <a:latin typeface="Calibri" pitchFamily="34" charset="0"/>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6326" y="555689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2602" y="530120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6499" y="515425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a:solidFill>
                  <a:schemeClr val="accent3">
                    <a:lumMod val="50000"/>
                  </a:schemeClr>
                </a:solidFill>
                <a:ea typeface="Calibri" pitchFamily="34" charset="0"/>
                <a:cs typeface="Calibri" pitchFamily="34" charset="0"/>
              </a:rPr>
              <a:t>Sospensione dall’attività imprenditoriale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None/>
            </a:pPr>
            <a:endParaRPr lang="it-IT" sz="2400" dirty="0" smtClean="0">
              <a:solidFill>
                <a:srgbClr val="993300"/>
              </a:solidFill>
              <a:latin typeface="Garamond" pitchFamily="18" charset="0"/>
            </a:endParaRPr>
          </a:p>
          <a:p>
            <a:pPr marL="457200" indent="-457200" algn="just">
              <a:buNone/>
            </a:pPr>
            <a:r>
              <a:rPr lang="it-IT" sz="2400" dirty="0" smtClean="0">
                <a:latin typeface="Calibri" pitchFamily="34" charset="0"/>
              </a:rPr>
              <a:t>La violazione è reiterata quando, nei cinque anni successivi alla commissione di una violazione oggetto di prescrizione dell’organo di vigilanza ottemperata dal contravventore o di una violazione accertata con sentenza definitiva, lo stesso soggetto commette più violazioni della stessa indole, cioè della stessa natura.</a:t>
            </a:r>
          </a:p>
          <a:p>
            <a:pPr marL="0" indent="0" algn="just" eaLnBrk="1" hangingPunct="1">
              <a:lnSpc>
                <a:spcPct val="150000"/>
              </a:lnSpc>
              <a:spcBef>
                <a:spcPct val="0"/>
              </a:spcBef>
              <a:buFont typeface="Arial" charset="0"/>
              <a:buNone/>
              <a:defRPr/>
            </a:pPr>
            <a:endParaRPr lang="it-IT" sz="2200" dirty="0" smtClean="0">
              <a:latin typeface="Calibri" pitchFamily="34" charset="0"/>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6044" y="555689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530120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6217" y="515425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a:solidFill>
                  <a:schemeClr val="accent3">
                    <a:lumMod val="50000"/>
                  </a:schemeClr>
                </a:solidFill>
                <a:ea typeface="Calibri" pitchFamily="34" charset="0"/>
                <a:cs typeface="Calibri" pitchFamily="34" charset="0"/>
              </a:rPr>
              <a:t>Sospensione dall’attività imprenditoriale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Font typeface="Wingdings" pitchFamily="2" charset="2"/>
              <a:buChar char="v"/>
            </a:pPr>
            <a:r>
              <a:rPr lang="it-IT" sz="2300" dirty="0" smtClean="0">
                <a:latin typeface="Calibri" pitchFamily="34" charset="0"/>
              </a:rPr>
              <a:t>Oppure quando:</a:t>
            </a:r>
          </a:p>
          <a:p>
            <a:pPr marL="457200" indent="-457200" algn="just">
              <a:buNone/>
            </a:pPr>
            <a:r>
              <a:rPr lang="it-IT" sz="2300" dirty="0" smtClean="0">
                <a:latin typeface="Calibri" pitchFamily="34" charset="0"/>
              </a:rPr>
              <a:t>2) è riscontrato l’impiego di </a:t>
            </a:r>
            <a:r>
              <a:rPr lang="it-IT" sz="2300" b="1" dirty="0" smtClean="0">
                <a:latin typeface="Calibri" pitchFamily="34" charset="0"/>
              </a:rPr>
              <a:t>personale non risultante dalla documentazione obbligatoria in misura pari o superiore al 20 per cento del totale dei lavoratori </a:t>
            </a:r>
            <a:r>
              <a:rPr lang="it-IT" sz="2300" dirty="0" smtClean="0">
                <a:latin typeface="Calibri" pitchFamily="34" charset="0"/>
              </a:rPr>
              <a:t>presenti sul luogo di lavoro: si tratta di una disposizione di contrasto del lavoro irregolare, sulla base del dato di fatto che il </a:t>
            </a:r>
            <a:r>
              <a:rPr lang="it-IT" sz="2300" b="1" dirty="0" smtClean="0">
                <a:latin typeface="Calibri" pitchFamily="34" charset="0"/>
              </a:rPr>
              <a:t>lavoro sommerso </a:t>
            </a:r>
            <a:r>
              <a:rPr lang="it-IT" sz="2300" dirty="0" smtClean="0">
                <a:latin typeface="Calibri" pitchFamily="34" charset="0"/>
              </a:rPr>
              <a:t>è anche lavoro </a:t>
            </a:r>
            <a:r>
              <a:rPr lang="it-IT" sz="2300" b="1" dirty="0" smtClean="0">
                <a:latin typeface="Calibri" pitchFamily="34" charset="0"/>
              </a:rPr>
              <a:t>intrinsecamente insicuro</a:t>
            </a:r>
          </a:p>
          <a:p>
            <a:pPr marL="457200" indent="-457200" algn="just">
              <a:buNone/>
            </a:pPr>
            <a:r>
              <a:rPr lang="it-IT" sz="2300" dirty="0" smtClean="0">
                <a:latin typeface="Calibri" pitchFamily="34" charset="0"/>
              </a:rPr>
              <a:t>E’ previsto espressamente che le disposizioni in esame si applichino anche con riferimento ai lavori nell’ambito dei cantieri edili.</a:t>
            </a:r>
          </a:p>
          <a:p>
            <a:pPr marL="457200" indent="-457200" algn="just">
              <a:buNone/>
            </a:pPr>
            <a:r>
              <a:rPr lang="it-IT" sz="2300" dirty="0" smtClean="0">
                <a:latin typeface="Calibri" pitchFamily="34" charset="0"/>
              </a:rPr>
              <a:t>L’adozione della sospensione implica anche l’interdizione dalla contrattazione con le pubbliche amministrazioni.</a:t>
            </a: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4125" y="328498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22920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32650" y="1484784"/>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a:solidFill>
                  <a:schemeClr val="accent3">
                    <a:lumMod val="50000"/>
                  </a:schemeClr>
                </a:solidFill>
                <a:ea typeface="Calibri" pitchFamily="34" charset="0"/>
                <a:cs typeface="Calibri" pitchFamily="34" charset="0"/>
              </a:rPr>
              <a:t>Sospensione dall’attività imprenditoriale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Font typeface="Wingdings" pitchFamily="2" charset="2"/>
              <a:buChar char="v"/>
            </a:pPr>
            <a:r>
              <a:rPr lang="it-IT" sz="2400" dirty="0" smtClean="0">
                <a:latin typeface="Calibri" pitchFamily="34" charset="0"/>
              </a:rPr>
              <a:t>La sospensione può essere </a:t>
            </a:r>
            <a:r>
              <a:rPr lang="it-IT" sz="2400" b="1" dirty="0" smtClean="0">
                <a:latin typeface="Calibri" pitchFamily="34" charset="0"/>
              </a:rPr>
              <a:t>revocata</a:t>
            </a:r>
            <a:r>
              <a:rPr lang="it-IT" sz="2400" dirty="0" smtClean="0">
                <a:latin typeface="Calibri" pitchFamily="34" charset="0"/>
              </a:rPr>
              <a:t> previa:</a:t>
            </a:r>
          </a:p>
          <a:p>
            <a:pPr algn="just">
              <a:buFont typeface="Arial" pitchFamily="34" charset="0"/>
              <a:buChar char="•"/>
            </a:pPr>
            <a:r>
              <a:rPr lang="it-IT" sz="2400" dirty="0" smtClean="0">
                <a:latin typeface="Calibri" pitchFamily="34" charset="0"/>
              </a:rPr>
              <a:t> </a:t>
            </a:r>
            <a:r>
              <a:rPr lang="it-IT" sz="2400" b="1" dirty="0" smtClean="0">
                <a:latin typeface="Calibri" pitchFamily="34" charset="0"/>
              </a:rPr>
              <a:t>regolarizzazione</a:t>
            </a:r>
            <a:r>
              <a:rPr lang="it-IT" sz="2400" dirty="0" smtClean="0">
                <a:latin typeface="Calibri" pitchFamily="34" charset="0"/>
              </a:rPr>
              <a:t>  dei lavoratori o delle condizioni di lavoro rispettose della normativa in materia di salute e sicurezza</a:t>
            </a:r>
          </a:p>
          <a:p>
            <a:pPr algn="just">
              <a:buFont typeface="Arial" pitchFamily="34" charset="0"/>
              <a:buChar char="•"/>
            </a:pPr>
            <a:r>
              <a:rPr lang="it-IT" sz="2400" dirty="0" smtClean="0">
                <a:latin typeface="Calibri" pitchFamily="34" charset="0"/>
              </a:rPr>
              <a:t> </a:t>
            </a:r>
            <a:r>
              <a:rPr lang="it-IT" sz="2400" b="1" dirty="0" smtClean="0">
                <a:latin typeface="Calibri" pitchFamily="34" charset="0"/>
              </a:rPr>
              <a:t>pagamento di una somma aggiuntiva </a:t>
            </a:r>
            <a:r>
              <a:rPr lang="it-IT" sz="2400" dirty="0" smtClean="0">
                <a:latin typeface="Calibri" pitchFamily="34" charset="0"/>
              </a:rPr>
              <a:t>– oltre alle sanzioni penali civili e amministrative – di 1.500 Euro (in caso di lavoro irregolare) e di 2.500 Euro (in caso di gravi e reiterate violazioni della normativa in materia di sicurezza)</a:t>
            </a: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591"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6867"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0764"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3600" b="1" i="1" dirty="0">
                <a:solidFill>
                  <a:schemeClr val="accent3">
                    <a:lumMod val="50000"/>
                  </a:schemeClr>
                </a:solidFill>
                <a:ea typeface="Calibri" pitchFamily="34" charset="0"/>
                <a:cs typeface="Calibri" pitchFamily="34" charset="0"/>
              </a:rPr>
              <a:t>Sospensione dall’attività imprenditoriale</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buFont typeface="Wingdings" pitchFamily="2" charset="2"/>
              <a:buChar char="v"/>
            </a:pPr>
            <a:endParaRPr lang="it-IT" sz="2400" dirty="0" smtClean="0">
              <a:latin typeface="Calibri" pitchFamily="34" charset="0"/>
            </a:endParaRPr>
          </a:p>
          <a:p>
            <a:pPr algn="just">
              <a:buFont typeface="Wingdings" pitchFamily="2" charset="2"/>
              <a:buChar char="v"/>
            </a:pPr>
            <a:r>
              <a:rPr lang="it-IT" sz="2400" dirty="0" smtClean="0">
                <a:latin typeface="Calibri" pitchFamily="34" charset="0"/>
              </a:rPr>
              <a:t>Il datore di lavoro che </a:t>
            </a:r>
            <a:r>
              <a:rPr lang="it-IT" sz="2400" b="1" dirty="0" smtClean="0">
                <a:latin typeface="Calibri" pitchFamily="34" charset="0"/>
              </a:rPr>
              <a:t>non ottempera </a:t>
            </a:r>
            <a:r>
              <a:rPr lang="it-IT" sz="2400" dirty="0" smtClean="0">
                <a:latin typeface="Calibri" pitchFamily="34" charset="0"/>
              </a:rPr>
              <a:t>al provvedimento di sospensione è punito con l’arresto fino a sei mesi nelle ipotesi di sospensione per gravi e reiterate violazioni in materia di tutela della salute e della sicurezza sul lavoro e con l’arresto da tre a sei mesi o con l’ammenda da 2.500 a 6.400 euro nelle ipotesi di sospensione per lavoro irregolare</a:t>
            </a: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591"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36867"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0764"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Il sistema di qualificazione delle imprese</a:t>
            </a:r>
            <a:br>
              <a:rPr lang="it-IT" sz="2800" b="1" i="1" dirty="0" smtClean="0">
                <a:solidFill>
                  <a:schemeClr val="accent3">
                    <a:lumMod val="50000"/>
                  </a:schemeClr>
                </a:solidFill>
                <a:ea typeface="Calibri" pitchFamily="34" charset="0"/>
                <a:cs typeface="Calibri" pitchFamily="34" charset="0"/>
              </a:rPr>
            </a:br>
            <a:r>
              <a:rPr lang="it-IT" sz="2800" b="1" i="1" dirty="0" smtClean="0">
                <a:solidFill>
                  <a:schemeClr val="accent3">
                    <a:lumMod val="50000"/>
                  </a:schemeClr>
                </a:solidFill>
                <a:ea typeface="Calibri" pitchFamily="34" charset="0"/>
                <a:cs typeface="Calibri" pitchFamily="34" charset="0"/>
              </a:rPr>
              <a:t>(e dei lavoratori autonomi)</a:t>
            </a:r>
            <a:endParaRPr lang="it-IT" sz="28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lnSpc>
                <a:spcPct val="90000"/>
              </a:lnSpc>
              <a:buNone/>
            </a:pPr>
            <a:r>
              <a:rPr lang="it-IT" sz="2400" dirty="0" smtClean="0">
                <a:latin typeface="Calibri" pitchFamily="34" charset="0"/>
              </a:rPr>
              <a:t>L’art. 27 del D. </a:t>
            </a:r>
            <a:r>
              <a:rPr lang="it-IT" sz="2400" dirty="0" err="1" smtClean="0">
                <a:latin typeface="Calibri" pitchFamily="34" charset="0"/>
              </a:rPr>
              <a:t>Lgs</a:t>
            </a:r>
            <a:r>
              <a:rPr lang="it-IT" sz="2400" dirty="0" smtClean="0">
                <a:latin typeface="Calibri" pitchFamily="34" charset="0"/>
              </a:rPr>
              <a:t>. 81/2008 delinea un sistema che sarà disciplinato con apposito DPR sulla base delle indicazioni della  Commissione Consultiva, degli organismi paritetici e della Conferenza Stato - Regioni.</a:t>
            </a:r>
          </a:p>
          <a:p>
            <a:pPr algn="just">
              <a:lnSpc>
                <a:spcPct val="90000"/>
              </a:lnSpc>
            </a:pPr>
            <a:endParaRPr lang="it-IT" sz="2400" dirty="0" smtClean="0">
              <a:latin typeface="Calibri" pitchFamily="34" charset="0"/>
            </a:endParaRPr>
          </a:p>
          <a:p>
            <a:pPr algn="just">
              <a:lnSpc>
                <a:spcPct val="90000"/>
              </a:lnSpc>
              <a:buNone/>
            </a:pPr>
            <a:r>
              <a:rPr lang="it-IT" sz="2400" dirty="0" smtClean="0">
                <a:latin typeface="Calibri" pitchFamily="34" charset="0"/>
              </a:rPr>
              <a:t>Il possesso dei requisiti che saranno stabiliti costituirà </a:t>
            </a:r>
            <a:r>
              <a:rPr lang="it-IT" sz="2400" b="1" dirty="0" smtClean="0">
                <a:latin typeface="Calibri" pitchFamily="34" charset="0"/>
              </a:rPr>
              <a:t>elemento preferenziale </a:t>
            </a:r>
            <a:r>
              <a:rPr lang="it-IT" sz="2400" dirty="0" smtClean="0">
                <a:latin typeface="Calibri" pitchFamily="34" charset="0"/>
              </a:rPr>
              <a:t>per la partecipazione a</a:t>
            </a:r>
            <a:r>
              <a:rPr lang="it-IT" sz="2400" b="1" dirty="0" smtClean="0">
                <a:latin typeface="Calibri" pitchFamily="34" charset="0"/>
              </a:rPr>
              <a:t> gare di appalti e subappalti </a:t>
            </a:r>
            <a:r>
              <a:rPr lang="it-IT" sz="2400" dirty="0"/>
              <a:t>e per l'accesso ad agevolazioni, finanziamenti e contributi a carico della finanza pubblica, sempre se correlati ai medesimi appalti o </a:t>
            </a:r>
            <a:r>
              <a:rPr lang="it-IT" sz="2400" dirty="0" smtClean="0"/>
              <a:t>subappalti.</a:t>
            </a:r>
            <a:endParaRPr lang="it-IT" sz="2400" dirty="0" smtClean="0">
              <a:latin typeface="Calibri" pitchFamily="34" charset="0"/>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8092"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8265"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Il sistema di qualificazione delle imprese</a:t>
            </a:r>
            <a:br>
              <a:rPr lang="it-IT" sz="2800" b="1" i="1" dirty="0" smtClean="0">
                <a:solidFill>
                  <a:schemeClr val="accent3">
                    <a:lumMod val="50000"/>
                  </a:schemeClr>
                </a:solidFill>
                <a:ea typeface="Calibri" pitchFamily="34" charset="0"/>
                <a:cs typeface="Calibri" pitchFamily="34" charset="0"/>
              </a:rPr>
            </a:br>
            <a:r>
              <a:rPr lang="it-IT" sz="2800" b="1" i="1" dirty="0" smtClean="0">
                <a:solidFill>
                  <a:schemeClr val="accent3">
                    <a:lumMod val="50000"/>
                  </a:schemeClr>
                </a:solidFill>
                <a:ea typeface="Calibri" pitchFamily="34" charset="0"/>
                <a:cs typeface="Calibri" pitchFamily="34" charset="0"/>
              </a:rPr>
              <a:t>(e dei lavoratori autonomi)</a:t>
            </a:r>
            <a:endParaRPr lang="it-IT" sz="28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457200" indent="-457200" algn="just">
              <a:lnSpc>
                <a:spcPct val="90000"/>
              </a:lnSpc>
              <a:buNone/>
            </a:pPr>
            <a:r>
              <a:rPr lang="it-IT" sz="2400" dirty="0" smtClean="0">
                <a:latin typeface="Calibri" pitchFamily="34" charset="0"/>
              </a:rPr>
              <a:t>La </a:t>
            </a:r>
            <a:r>
              <a:rPr lang="it-IT" sz="2400" b="1" dirty="0" smtClean="0">
                <a:latin typeface="Calibri" pitchFamily="34" charset="0"/>
              </a:rPr>
              <a:t>Commissione Consultiva Permanente</a:t>
            </a:r>
            <a:r>
              <a:rPr lang="it-IT" sz="2400" dirty="0" smtClean="0">
                <a:latin typeface="Calibri" pitchFamily="34" charset="0"/>
              </a:rPr>
              <a:t> ha il compito di individuare i settori più a rischio – fra i quali quelli della sanificazione del tessile e dello strumentario chirurgico - e i criteri di qualificazione.</a:t>
            </a:r>
          </a:p>
          <a:p>
            <a:pPr marL="457200" indent="-457200" algn="just">
              <a:lnSpc>
                <a:spcPct val="90000"/>
              </a:lnSpc>
              <a:buNone/>
            </a:pPr>
            <a:endParaRPr lang="it-IT" sz="2400" dirty="0">
              <a:latin typeface="Calibri" pitchFamily="34" charset="0"/>
            </a:endParaRPr>
          </a:p>
          <a:p>
            <a:pPr marL="457200" indent="-457200" algn="just">
              <a:lnSpc>
                <a:spcPct val="90000"/>
              </a:lnSpc>
              <a:buNone/>
            </a:pPr>
            <a:r>
              <a:rPr lang="it-IT" sz="2400" dirty="0" smtClean="0">
                <a:latin typeface="Calibri" pitchFamily="34" charset="0"/>
              </a:rPr>
              <a:t>Certamente il sistema dovrà riguardare sia le imprese sia i lavori autonomi.</a:t>
            </a:r>
          </a:p>
          <a:p>
            <a:pPr marL="457200" indent="-457200" algn="just">
              <a:lnSpc>
                <a:spcPct val="90000"/>
              </a:lnSpc>
              <a:buNone/>
            </a:pPr>
            <a:endParaRPr lang="it-IT" sz="2400" dirty="0" smtClean="0">
              <a:latin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6044"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6217"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Il sistema di qualificazione delle imprese</a:t>
            </a:r>
            <a:br>
              <a:rPr lang="it-IT" sz="2800" b="1" i="1" dirty="0" smtClean="0">
                <a:solidFill>
                  <a:schemeClr val="accent3">
                    <a:lumMod val="50000"/>
                  </a:schemeClr>
                </a:solidFill>
                <a:ea typeface="Calibri" pitchFamily="34" charset="0"/>
                <a:cs typeface="Calibri" pitchFamily="34" charset="0"/>
              </a:rPr>
            </a:br>
            <a:r>
              <a:rPr lang="it-IT" sz="2800" b="1" i="1" dirty="0" smtClean="0">
                <a:solidFill>
                  <a:schemeClr val="accent3">
                    <a:lumMod val="50000"/>
                  </a:schemeClr>
                </a:solidFill>
                <a:ea typeface="Calibri" pitchFamily="34" charset="0"/>
                <a:cs typeface="Calibri" pitchFamily="34" charset="0"/>
              </a:rPr>
              <a:t>(e dei lavoratori autonomi)</a:t>
            </a:r>
            <a:endParaRPr lang="it-IT" sz="28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457200" indent="-457200" algn="just">
              <a:lnSpc>
                <a:spcPct val="90000"/>
              </a:lnSpc>
              <a:buNone/>
            </a:pPr>
            <a:r>
              <a:rPr lang="it-IT" sz="2400" dirty="0" smtClean="0">
                <a:latin typeface="Calibri" pitchFamily="34" charset="0"/>
              </a:rPr>
              <a:t>I criteri </a:t>
            </a:r>
            <a:r>
              <a:rPr lang="it-IT" sz="2400" b="1" dirty="0" smtClean="0">
                <a:latin typeface="Calibri" pitchFamily="34" charset="0"/>
              </a:rPr>
              <a:t>inderogabili</a:t>
            </a:r>
            <a:r>
              <a:rPr lang="it-IT" sz="2400" dirty="0" smtClean="0">
                <a:latin typeface="Calibri" pitchFamily="34" charset="0"/>
              </a:rPr>
              <a:t> di qualificazione potranno essere individuati in:</a:t>
            </a:r>
          </a:p>
          <a:p>
            <a:pPr marL="457200" indent="-457200" algn="just">
              <a:lnSpc>
                <a:spcPct val="90000"/>
              </a:lnSpc>
              <a:buNone/>
            </a:pPr>
            <a:endParaRPr lang="it-IT" sz="2400" dirty="0" smtClean="0">
              <a:latin typeface="Calibri" pitchFamily="34" charset="0"/>
            </a:endParaRPr>
          </a:p>
          <a:p>
            <a:pPr marL="457200" indent="-457200" algn="just">
              <a:lnSpc>
                <a:spcPct val="90000"/>
              </a:lnSpc>
            </a:pPr>
            <a:r>
              <a:rPr lang="it-IT" sz="2400" dirty="0" smtClean="0">
                <a:latin typeface="Calibri" pitchFamily="34" charset="0"/>
              </a:rPr>
              <a:t> rispetto delle previsioni in materia di </a:t>
            </a:r>
            <a:r>
              <a:rPr lang="it-IT" sz="2400" b="1" dirty="0" smtClean="0">
                <a:latin typeface="Calibri" pitchFamily="34" charset="0"/>
              </a:rPr>
              <a:t>formazione, informazione e addestramento</a:t>
            </a:r>
            <a:r>
              <a:rPr lang="it-IT" sz="2400" dirty="0" smtClean="0">
                <a:latin typeface="Calibri" pitchFamily="34" charset="0"/>
              </a:rPr>
              <a:t>;</a:t>
            </a:r>
          </a:p>
          <a:p>
            <a:pPr marL="457200" indent="-457200" algn="just">
              <a:lnSpc>
                <a:spcPct val="90000"/>
              </a:lnSpc>
            </a:pPr>
            <a:r>
              <a:rPr lang="it-IT" sz="2400" dirty="0" smtClean="0">
                <a:latin typeface="Calibri" pitchFamily="34" charset="0"/>
              </a:rPr>
              <a:t> per le </a:t>
            </a:r>
            <a:r>
              <a:rPr lang="it-IT" sz="2400" b="1" dirty="0" smtClean="0">
                <a:latin typeface="Calibri" pitchFamily="34" charset="0"/>
              </a:rPr>
              <a:t>imprese familiari </a:t>
            </a:r>
            <a:r>
              <a:rPr lang="it-IT" sz="2400" dirty="0" smtClean="0">
                <a:latin typeface="Calibri" pitchFamily="34" charset="0"/>
              </a:rPr>
              <a:t>e per i </a:t>
            </a:r>
            <a:r>
              <a:rPr lang="it-IT" sz="2400" b="1" dirty="0" smtClean="0">
                <a:latin typeface="Calibri" pitchFamily="34" charset="0"/>
              </a:rPr>
              <a:t>lavoratori autonomi</a:t>
            </a:r>
            <a:r>
              <a:rPr lang="it-IT" sz="2400" dirty="0" smtClean="0">
                <a:latin typeface="Calibri" pitchFamily="34" charset="0"/>
              </a:rPr>
              <a:t>, l’avvenuta adozione della formazione prevista dall’art. 21, comma 2, del d.lgs. n. 81/2008;</a:t>
            </a:r>
          </a:p>
          <a:p>
            <a:pPr marL="457200" indent="-457200" algn="just">
              <a:lnSpc>
                <a:spcPct val="90000"/>
              </a:lnSpc>
            </a:pPr>
            <a:r>
              <a:rPr lang="it-IT" sz="2400" dirty="0" smtClean="0">
                <a:latin typeface="Calibri" pitchFamily="34" charset="0"/>
              </a:rPr>
              <a:t>rispetto delle previsioni in materia di </a:t>
            </a:r>
            <a:r>
              <a:rPr lang="it-IT" sz="2400" b="1" dirty="0" smtClean="0">
                <a:latin typeface="Calibri" pitchFamily="34" charset="0"/>
              </a:rPr>
              <a:t>Documento Unico di Regolarità contributiva</a:t>
            </a:r>
          </a:p>
          <a:p>
            <a:pPr marL="457200" indent="-457200" algn="just">
              <a:lnSpc>
                <a:spcPct val="90000"/>
              </a:lnSpc>
              <a:buNone/>
            </a:pPr>
            <a:endParaRPr lang="it-IT" sz="2400" dirty="0" smtClean="0">
              <a:latin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9889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73325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5863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5363" name="Segnaposto contenuto 4"/>
          <p:cNvSpPr>
            <a:spLocks noGrp="1"/>
          </p:cNvSpPr>
          <p:nvPr>
            <p:ph idx="1"/>
          </p:nvPr>
        </p:nvSpPr>
        <p:spPr>
          <a:xfrm>
            <a:off x="457200" y="1600200"/>
            <a:ext cx="6923088" cy="4525963"/>
          </a:xfrm>
        </p:spPr>
        <p:txBody>
          <a:bodyPr/>
          <a:lstStyle/>
          <a:p>
            <a:pPr marL="514350" indent="-514350" algn="just">
              <a:buFont typeface="Calibri" pitchFamily="34" charset="0"/>
              <a:buAutoNum type="arabicPeriod" startAt="2"/>
            </a:pPr>
            <a:r>
              <a:rPr lang="it-IT" sz="2600" b="1" i="1" dirty="0" smtClean="0">
                <a:latin typeface="Calibri" pitchFamily="34" charset="0"/>
              </a:rPr>
              <a:t>Informazione e formazione dei lavoratori: </a:t>
            </a:r>
            <a:r>
              <a:rPr lang="it-IT" sz="2600" dirty="0" smtClean="0">
                <a:latin typeface="Calibri" pitchFamily="34" charset="0"/>
              </a:rPr>
              <a:t> il Datore di lavoro è tenuto ad assicurare a ciascun lavoratore un’informazione adeguata su:</a:t>
            </a:r>
          </a:p>
          <a:p>
            <a:pPr marL="514350" indent="-514350" algn="just">
              <a:buFontTx/>
              <a:buChar char="-"/>
            </a:pPr>
            <a:r>
              <a:rPr lang="it-IT" sz="2600" dirty="0" smtClean="0">
                <a:latin typeface="Calibri" pitchFamily="34" charset="0"/>
              </a:rPr>
              <a:t>rischi per la sicurezza e la salute connessi all’attività dell’impresa in generale;</a:t>
            </a:r>
          </a:p>
          <a:p>
            <a:pPr marL="514350" indent="-514350" algn="just">
              <a:buFontTx/>
              <a:buChar char="-"/>
            </a:pPr>
            <a:r>
              <a:rPr lang="it-IT" sz="2600" dirty="0" smtClean="0">
                <a:latin typeface="Calibri" pitchFamily="34" charset="0"/>
              </a:rPr>
              <a:t>misure e attività di prevenzione e protezione adottate; </a:t>
            </a:r>
            <a:endParaRPr lang="it-IT" sz="2600" b="1" i="1" dirty="0" smtClean="0">
              <a:latin typeface="Calibri" pitchFamily="34" charset="0"/>
            </a:endParaRPr>
          </a:p>
          <a:p>
            <a:pPr marL="0" indent="0" algn="just" eaLnBrk="1" hangingPunct="1">
              <a:lnSpc>
                <a:spcPct val="170000"/>
              </a:lnSpc>
              <a:spcBef>
                <a:spcPct val="0"/>
              </a:spcBef>
              <a:buFont typeface="Wingdings" pitchFamily="2" charset="2"/>
              <a:buChar char="v"/>
            </a:pPr>
            <a:endParaRPr lang="it-IT" sz="2400" dirty="0" smtClean="0">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1154849"/>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Il sistema di qualificazione delle imprese</a:t>
            </a:r>
            <a:br>
              <a:rPr lang="it-IT" sz="2800" b="1" i="1" dirty="0" smtClean="0">
                <a:solidFill>
                  <a:schemeClr val="accent3">
                    <a:lumMod val="50000"/>
                  </a:schemeClr>
                </a:solidFill>
                <a:ea typeface="Calibri" pitchFamily="34" charset="0"/>
                <a:cs typeface="Calibri" pitchFamily="34" charset="0"/>
              </a:rPr>
            </a:br>
            <a:r>
              <a:rPr lang="it-IT" sz="2800" b="1" i="1" dirty="0" smtClean="0">
                <a:solidFill>
                  <a:schemeClr val="accent3">
                    <a:lumMod val="50000"/>
                  </a:schemeClr>
                </a:solidFill>
                <a:ea typeface="Calibri" pitchFamily="34" charset="0"/>
                <a:cs typeface="Calibri" pitchFamily="34" charset="0"/>
              </a:rPr>
              <a:t>(e dei lavoratori autonomi)</a:t>
            </a:r>
            <a:endParaRPr lang="it-IT" sz="28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algn="just">
              <a:lnSpc>
                <a:spcPct val="90000"/>
              </a:lnSpc>
              <a:buFont typeface="Arial" pitchFamily="34" charset="0"/>
              <a:buChar char="•"/>
            </a:pPr>
            <a:r>
              <a:rPr lang="it-IT" sz="2400" dirty="0" smtClean="0">
                <a:latin typeface="Calibri" pitchFamily="34" charset="0"/>
              </a:rPr>
              <a:t>presenza di una certa percentuale di </a:t>
            </a:r>
            <a:r>
              <a:rPr lang="it-IT" sz="2400" b="1" dirty="0" smtClean="0">
                <a:latin typeface="Calibri" pitchFamily="34" charset="0"/>
              </a:rPr>
              <a:t>personale con esperienza triennale </a:t>
            </a:r>
            <a:r>
              <a:rPr lang="it-IT" sz="2400" dirty="0" smtClean="0">
                <a:latin typeface="Calibri" pitchFamily="34" charset="0"/>
              </a:rPr>
              <a:t>nel settore di riferimento</a:t>
            </a:r>
          </a:p>
          <a:p>
            <a:pPr algn="just">
              <a:lnSpc>
                <a:spcPct val="90000"/>
              </a:lnSpc>
              <a:buFont typeface="Arial" pitchFamily="34" charset="0"/>
              <a:buChar char="•"/>
            </a:pPr>
            <a:r>
              <a:rPr lang="it-IT" sz="2400" dirty="0" smtClean="0">
                <a:latin typeface="Calibri" pitchFamily="34" charset="0"/>
              </a:rPr>
              <a:t>Idoneità allo svolgimento dell’attività, con riferimento al rispetto delle disposizioni in materia di valutazione dei rischi, sorveglianza sanitaria, misure di gestione delle emergenze, fornitura, possesso e corretto utilizzo dei dispositivi di protezione individuali</a:t>
            </a:r>
          </a:p>
          <a:p>
            <a:pPr algn="just">
              <a:lnSpc>
                <a:spcPct val="90000"/>
              </a:lnSpc>
              <a:buFont typeface="Arial" pitchFamily="34" charset="0"/>
              <a:buChar char="•"/>
            </a:pPr>
            <a:r>
              <a:rPr lang="it-IT" sz="2400" dirty="0" smtClean="0">
                <a:latin typeface="Calibri" pitchFamily="34" charset="0"/>
              </a:rPr>
              <a:t> integrale e corretta applicazione della contrattazione collettiva</a:t>
            </a: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068"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62241"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Il sistema di qualificazione delle imprese</a:t>
            </a:r>
            <a:br>
              <a:rPr lang="it-IT" sz="2800" b="1" i="1" dirty="0" smtClean="0">
                <a:solidFill>
                  <a:schemeClr val="accent3">
                    <a:lumMod val="50000"/>
                  </a:schemeClr>
                </a:solidFill>
                <a:ea typeface="Calibri" pitchFamily="34" charset="0"/>
                <a:cs typeface="Calibri" pitchFamily="34" charset="0"/>
              </a:rPr>
            </a:br>
            <a:r>
              <a:rPr lang="it-IT" sz="2800" b="1" i="1" dirty="0" smtClean="0">
                <a:solidFill>
                  <a:schemeClr val="accent3">
                    <a:lumMod val="50000"/>
                  </a:schemeClr>
                </a:solidFill>
                <a:ea typeface="Calibri" pitchFamily="34" charset="0"/>
                <a:cs typeface="Calibri" pitchFamily="34" charset="0"/>
              </a:rPr>
              <a:t>(e dei lavoratori autonomi)</a:t>
            </a:r>
            <a:endParaRPr lang="it-IT" sz="28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0" algn="just" eaLnBrk="1" hangingPunct="1">
              <a:spcBef>
                <a:spcPct val="0"/>
              </a:spcBef>
              <a:buNone/>
              <a:defRPr/>
            </a:pPr>
            <a:r>
              <a:rPr lang="it-IT" sz="2600" dirty="0"/>
              <a:t>Con riferimento all’edilizia, il sistema di qualificazione delle imprese e dei lavoratori autonomi si realizza almeno attraverso la adozione e </a:t>
            </a:r>
            <a:r>
              <a:rPr lang="it-IT" sz="2600" dirty="0" smtClean="0"/>
              <a:t>diffusione di </a:t>
            </a:r>
            <a:r>
              <a:rPr lang="it-IT" sz="2600" dirty="0"/>
              <a:t>uno strumento che consenta la continua verifica della idoneità delle imprese e dei lavoratori autonomi, in assenza di violazioni alle disposizioni di legge e con riferimento ai requisiti previsti, tra cui la formazione in materia di salute e sicurezza sul lavoro e i provvedimenti impartiti dagli organi di </a:t>
            </a:r>
            <a:r>
              <a:rPr lang="it-IT" sz="2600" dirty="0" smtClean="0"/>
              <a:t>vigilanza: la c.d. </a:t>
            </a:r>
            <a:r>
              <a:rPr lang="it-IT" sz="2600" b="1" dirty="0" smtClean="0"/>
              <a:t>patente a punti</a:t>
            </a:r>
            <a:r>
              <a:rPr lang="it-IT" sz="2600" dirty="0" smtClean="0"/>
              <a:t>.</a:t>
            </a:r>
            <a:endParaRPr lang="it-IT" sz="26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6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8092"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78265"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008305"/>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olo 3"/>
          <p:cNvSpPr>
            <a:spLocks noGrp="1"/>
          </p:cNvSpPr>
          <p:nvPr>
            <p:ph type="title"/>
          </p:nvPr>
        </p:nvSpPr>
        <p:spPr>
          <a:xfrm>
            <a:off x="2484438" y="274638"/>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Il sistema di qualificazione delle imprese</a:t>
            </a:r>
            <a:br>
              <a:rPr lang="it-IT" sz="2800" b="1" i="1" dirty="0" smtClean="0">
                <a:solidFill>
                  <a:schemeClr val="accent3">
                    <a:lumMod val="50000"/>
                  </a:schemeClr>
                </a:solidFill>
                <a:ea typeface="Calibri" pitchFamily="34" charset="0"/>
                <a:cs typeface="Calibri" pitchFamily="34" charset="0"/>
              </a:rPr>
            </a:br>
            <a:r>
              <a:rPr lang="it-IT" sz="2800" b="1" i="1" dirty="0" smtClean="0">
                <a:solidFill>
                  <a:schemeClr val="accent3">
                    <a:lumMod val="50000"/>
                  </a:schemeClr>
                </a:solidFill>
                <a:ea typeface="Calibri" pitchFamily="34" charset="0"/>
                <a:cs typeface="Calibri" pitchFamily="34" charset="0"/>
              </a:rPr>
              <a:t>(e dei lavoratori autonomi)</a:t>
            </a:r>
            <a:endParaRPr lang="it-IT" sz="28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0" algn="just" eaLnBrk="1" hangingPunct="1">
              <a:spcBef>
                <a:spcPct val="0"/>
              </a:spcBef>
              <a:buNone/>
              <a:defRPr/>
            </a:pPr>
            <a:r>
              <a:rPr lang="it-IT" sz="2600" dirty="0"/>
              <a:t>Tale strumento opera per mezzo della attribuzione alle imprese ed ai lavoratori autonomi di un punteggio iniziale che misuri tale idoneità, soggetto a </a:t>
            </a:r>
            <a:r>
              <a:rPr lang="it-IT" sz="2600" dirty="0" smtClean="0"/>
              <a:t>decurtazione </a:t>
            </a:r>
            <a:r>
              <a:rPr lang="it-IT" sz="2600" dirty="0"/>
              <a:t>a seguito di accertate violazioni in materia di salute e sicurezza sul </a:t>
            </a:r>
            <a:r>
              <a:rPr lang="it-IT" sz="2600" dirty="0" smtClean="0"/>
              <a:t>lavoro.</a:t>
            </a:r>
          </a:p>
          <a:p>
            <a:pPr marL="0" indent="0" algn="just" eaLnBrk="1" hangingPunct="1">
              <a:spcBef>
                <a:spcPct val="0"/>
              </a:spcBef>
              <a:buNone/>
              <a:defRPr/>
            </a:pPr>
            <a:r>
              <a:rPr lang="it-IT" sz="2600" dirty="0" smtClean="0"/>
              <a:t>L’azzeramento </a:t>
            </a:r>
            <a:r>
              <a:rPr lang="it-IT" sz="2600" dirty="0"/>
              <a:t>del punteggio per la ripetizione di violazioni in materia di salute e sicurezza sul lavoro determina l’impossibilità per l’impresa o per il lavoratore autonomo di svolgere attività nel settore edile.</a:t>
            </a:r>
            <a:endParaRPr lang="it-IT" sz="2600" dirty="0" smtClean="0">
              <a:solidFill>
                <a:srgbClr val="C00000"/>
              </a:solidFill>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22422116"/>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olo 3"/>
          <p:cNvSpPr>
            <a:spLocks noGrp="1"/>
          </p:cNvSpPr>
          <p:nvPr>
            <p:ph type="ctrTitle"/>
          </p:nvPr>
        </p:nvSpPr>
        <p:spPr>
          <a:xfrm>
            <a:off x="827584" y="692696"/>
            <a:ext cx="7056785" cy="3600177"/>
          </a:xfrm>
        </p:spPr>
        <p:txBody>
          <a:bodyPr/>
          <a:lstStyle/>
          <a:p>
            <a:pPr algn="just" eaLnBrk="1" hangingPunct="1"/>
            <a:r>
              <a:rPr lang="it-IT" sz="3800" b="1" dirty="0" smtClean="0">
                <a:ea typeface="Calibri" pitchFamily="34" charset="0"/>
                <a:cs typeface="Calibri" pitchFamily="34" charset="0"/>
              </a:rPr>
              <a:t>CORSO </a:t>
            </a:r>
            <a:r>
              <a:rPr lang="it-IT" sz="3800" b="1" dirty="0" err="1" smtClean="0">
                <a:ea typeface="Calibri" pitchFamily="34" charset="0"/>
                <a:cs typeface="Calibri" pitchFamily="34" charset="0"/>
              </a:rPr>
              <a:t>DI</a:t>
            </a:r>
            <a:r>
              <a:rPr lang="it-IT" sz="3800" b="1" dirty="0" smtClean="0">
                <a:ea typeface="Calibri" pitchFamily="34" charset="0"/>
                <a:cs typeface="Calibri" pitchFamily="34" charset="0"/>
              </a:rPr>
              <a:t> FORMAZIONE </a:t>
            </a:r>
            <a:br>
              <a:rPr lang="it-IT" sz="3800" b="1" dirty="0" smtClean="0">
                <a:ea typeface="Calibri" pitchFamily="34" charset="0"/>
                <a:cs typeface="Calibri" pitchFamily="34" charset="0"/>
              </a:rPr>
            </a:br>
            <a:r>
              <a:rPr lang="it-IT" sz="3800" b="1" dirty="0" smtClean="0">
                <a:ea typeface="Calibri" pitchFamily="34" charset="0"/>
                <a:cs typeface="Calibri" pitchFamily="34" charset="0"/>
              </a:rPr>
              <a:t>PER DATORI </a:t>
            </a:r>
            <a:r>
              <a:rPr lang="it-IT" sz="3800" b="1" dirty="0" err="1" smtClean="0">
                <a:ea typeface="Calibri" pitchFamily="34" charset="0"/>
                <a:cs typeface="Calibri" pitchFamily="34" charset="0"/>
              </a:rPr>
              <a:t>DI</a:t>
            </a:r>
            <a:r>
              <a:rPr lang="it-IT" sz="3800" b="1" dirty="0" smtClean="0">
                <a:ea typeface="Calibri" pitchFamily="34" charset="0"/>
                <a:cs typeface="Calibri" pitchFamily="34" charset="0"/>
              </a:rPr>
              <a:t> LAVORO</a:t>
            </a:r>
            <a:r>
              <a:rPr lang="it-IT" sz="3400" b="1" dirty="0" smtClean="0">
                <a:ea typeface="Calibri" pitchFamily="34" charset="0"/>
                <a:cs typeface="Calibri" pitchFamily="34" charset="0"/>
              </a:rPr>
              <a:t/>
            </a:r>
            <a:br>
              <a:rPr lang="it-IT" sz="3400" b="1" dirty="0" smtClean="0">
                <a:ea typeface="Calibri" pitchFamily="34" charset="0"/>
                <a:cs typeface="Calibri" pitchFamily="34" charset="0"/>
              </a:rPr>
            </a:br>
            <a:r>
              <a:rPr lang="it-IT" sz="3200" b="1" i="1" dirty="0" smtClean="0">
                <a:ea typeface="Calibri" pitchFamily="34" charset="0"/>
                <a:cs typeface="Calibri" pitchFamily="34" charset="0"/>
              </a:rPr>
              <a:t>che intendono svolgere direttamente </a:t>
            </a:r>
            <a:br>
              <a:rPr lang="it-IT" sz="3200" b="1" i="1" dirty="0" smtClean="0">
                <a:ea typeface="Calibri" pitchFamily="34" charset="0"/>
                <a:cs typeface="Calibri" pitchFamily="34" charset="0"/>
              </a:rPr>
            </a:br>
            <a:r>
              <a:rPr lang="it-IT" sz="3200" b="1" i="1" dirty="0" smtClean="0">
                <a:ea typeface="Calibri" pitchFamily="34" charset="0"/>
                <a:cs typeface="Calibri" pitchFamily="34" charset="0"/>
              </a:rPr>
              <a:t>i compiti di prevenzione e protezione </a:t>
            </a:r>
            <a:br>
              <a:rPr lang="it-IT" sz="3200" b="1" i="1" dirty="0" smtClean="0">
                <a:ea typeface="Calibri" pitchFamily="34" charset="0"/>
                <a:cs typeface="Calibri" pitchFamily="34" charset="0"/>
              </a:rPr>
            </a:br>
            <a:r>
              <a:rPr lang="it-IT" sz="3200" b="1" i="1" dirty="0" smtClean="0">
                <a:ea typeface="Calibri" pitchFamily="34" charset="0"/>
                <a:cs typeface="Calibri" pitchFamily="34" charset="0"/>
              </a:rPr>
              <a:t>dai rischi</a:t>
            </a:r>
            <a:endParaRPr lang="it-IT" sz="3200" dirty="0" smtClean="0">
              <a:solidFill>
                <a:schemeClr val="accent3">
                  <a:lumMod val="50000"/>
                </a:schemeClr>
              </a:solidFill>
            </a:endParaRPr>
          </a:p>
        </p:txBody>
      </p:sp>
      <p:sp>
        <p:nvSpPr>
          <p:cNvPr id="101379" name="Sottotitolo 4"/>
          <p:cNvSpPr>
            <a:spLocks noGrp="1"/>
          </p:cNvSpPr>
          <p:nvPr>
            <p:ph type="subTitle" idx="1"/>
          </p:nvPr>
        </p:nvSpPr>
        <p:spPr>
          <a:xfrm>
            <a:off x="1331640" y="4242874"/>
            <a:ext cx="6400800" cy="792088"/>
          </a:xfrm>
        </p:spPr>
        <p:txBody>
          <a:bodyPr/>
          <a:lstStyle/>
          <a:p>
            <a:pPr eaLnBrk="1" hangingPunct="1"/>
            <a:r>
              <a:rPr lang="it-IT" sz="4800" b="1" i="1" dirty="0" smtClean="0">
                <a:solidFill>
                  <a:schemeClr val="tx1"/>
                </a:solidFill>
                <a:ea typeface="Calibri" pitchFamily="34" charset="0"/>
                <a:cs typeface="Calibri" pitchFamily="34" charset="0"/>
              </a:rPr>
              <a:t>Grazie per l’attenzione</a:t>
            </a:r>
            <a:endParaRPr lang="it-IT" sz="3600" b="1" i="1" dirty="0" smtClean="0">
              <a:solidFill>
                <a:schemeClr val="tx1"/>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2939"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9215"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3112"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3768" y="116632"/>
            <a:ext cx="6202362" cy="1143000"/>
          </a:xfrm>
        </p:spPr>
        <p:txBody>
          <a:bodyPr rtlCol="0">
            <a:normAutofit/>
          </a:bodyPr>
          <a:lstStyle/>
          <a:p>
            <a:pPr eaLnBrk="1" fontAlgn="auto" hangingPunct="1">
              <a:spcAft>
                <a:spcPts val="0"/>
              </a:spcAft>
              <a:defRPr/>
            </a:pPr>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24579" name="Segnaposto contenuto 4"/>
          <p:cNvSpPr>
            <a:spLocks noGrp="1"/>
          </p:cNvSpPr>
          <p:nvPr>
            <p:ph idx="1"/>
          </p:nvPr>
        </p:nvSpPr>
        <p:spPr>
          <a:xfrm>
            <a:off x="395536" y="1114906"/>
            <a:ext cx="6923088" cy="4713288"/>
          </a:xfrm>
        </p:spPr>
        <p:txBody>
          <a:bodyPr/>
          <a:lstStyle/>
          <a:p>
            <a:pPr marL="514350" indent="-514350" algn="just">
              <a:buNone/>
              <a:defRPr/>
            </a:pPr>
            <a:r>
              <a:rPr lang="it-IT" sz="2000" dirty="0" smtClean="0">
                <a:solidFill>
                  <a:srgbClr val="800000"/>
                </a:solidFill>
                <a:latin typeface="Garamond" pitchFamily="18" charset="0"/>
              </a:rPr>
              <a:t>- </a:t>
            </a:r>
            <a:r>
              <a:rPr lang="it-IT" sz="2200" dirty="0" smtClean="0">
                <a:latin typeface="Calibri" pitchFamily="34" charset="0"/>
              </a:rPr>
              <a:t>rischi specifici cui è esposto in relazione all’attività svolta, le normative di sicurezza e le disposizioni aziendali in materia;</a:t>
            </a:r>
          </a:p>
          <a:p>
            <a:pPr marL="514350" indent="-514350" algn="just">
              <a:buNone/>
              <a:defRPr/>
            </a:pPr>
            <a:r>
              <a:rPr lang="it-IT" sz="2200" dirty="0" smtClean="0">
                <a:latin typeface="Calibri" pitchFamily="34" charset="0"/>
              </a:rPr>
              <a:t>- pericoli connessi all’uso delle sostanze e dei preparati pericolosi sulla base delle schede dei dati di sicurezza previsti dalla normativa vigente e dalle norme di buona tecnica.</a:t>
            </a:r>
          </a:p>
          <a:p>
            <a:pPr indent="-514350" algn="just">
              <a:buNone/>
              <a:defRPr/>
            </a:pPr>
            <a:endParaRPr lang="it-IT" sz="2200" dirty="0" smtClean="0">
              <a:latin typeface="Calibri" pitchFamily="34" charset="0"/>
            </a:endParaRPr>
          </a:p>
          <a:p>
            <a:pPr indent="-514350" algn="just">
              <a:buNone/>
              <a:defRPr/>
            </a:pPr>
            <a:r>
              <a:rPr lang="it-IT" sz="2200" dirty="0" smtClean="0">
                <a:latin typeface="Calibri" pitchFamily="34" charset="0"/>
              </a:rPr>
              <a:t>La formazione deve avvenire: al momento dell’assunzione, trasferimento o cambio di mansione, introduzione di nuove attrezzature di lavoro o di nuove tecnologie, introduzione  di nuove sostanze o di preparati pericolosi.</a:t>
            </a:r>
          </a:p>
          <a:p>
            <a:pPr marL="0" indent="0" algn="just" eaLnBrk="1" hangingPunct="1">
              <a:lnSpc>
                <a:spcPct val="170000"/>
              </a:lnSpc>
              <a:spcBef>
                <a:spcPct val="0"/>
              </a:spcBef>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53541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5363" name="Segnaposto contenuto 4"/>
          <p:cNvSpPr>
            <a:spLocks noGrp="1"/>
          </p:cNvSpPr>
          <p:nvPr>
            <p:ph idx="1"/>
          </p:nvPr>
        </p:nvSpPr>
        <p:spPr>
          <a:xfrm>
            <a:off x="457200" y="1600200"/>
            <a:ext cx="6923088" cy="4525963"/>
          </a:xfrm>
        </p:spPr>
        <p:txBody>
          <a:bodyPr/>
          <a:lstStyle/>
          <a:p>
            <a:pPr marL="514350" indent="-514350" algn="just">
              <a:buNone/>
            </a:pPr>
            <a:r>
              <a:rPr lang="it-IT" sz="2400" dirty="0" smtClean="0">
                <a:latin typeface="Calibri" pitchFamily="34" charset="0"/>
              </a:rPr>
              <a:t>Il Datore di lavoro ha anche l’obbligo di fornire la formazione:</a:t>
            </a:r>
          </a:p>
          <a:p>
            <a:pPr marL="514350" indent="-514350" algn="just">
              <a:buFont typeface="Wingdings" pitchFamily="2" charset="2"/>
              <a:buChar char="v"/>
            </a:pPr>
            <a:r>
              <a:rPr lang="it-IT" sz="2400" dirty="0" smtClean="0">
                <a:latin typeface="Calibri" pitchFamily="34" charset="0"/>
              </a:rPr>
              <a:t>agli incaricati dell’attività di primo soccorso;</a:t>
            </a:r>
          </a:p>
          <a:p>
            <a:pPr marL="514350" indent="-514350" algn="just">
              <a:buFont typeface="Wingdings" pitchFamily="2" charset="2"/>
              <a:buChar char="v"/>
            </a:pPr>
            <a:r>
              <a:rPr lang="it-IT" sz="2400" dirty="0" smtClean="0">
                <a:latin typeface="Calibri" pitchFamily="34" charset="0"/>
              </a:rPr>
              <a:t>agli incaricati della lotta antincendio e all’evacuazione dei lavoratori;</a:t>
            </a:r>
          </a:p>
          <a:p>
            <a:pPr marL="514350" indent="-514350" algn="just">
              <a:buFont typeface="Wingdings" pitchFamily="2" charset="2"/>
              <a:buChar char="v"/>
            </a:pPr>
            <a:r>
              <a:rPr lang="it-IT" sz="2400" dirty="0" smtClean="0">
                <a:latin typeface="Calibri" pitchFamily="34" charset="0"/>
              </a:rPr>
              <a:t>ai rappresentanti dei lavoratori della sicurezza</a:t>
            </a:r>
          </a:p>
          <a:p>
            <a:pPr marL="0" indent="0" algn="just" eaLnBrk="1" hangingPunct="1">
              <a:lnSpc>
                <a:spcPct val="170000"/>
              </a:lnSpc>
              <a:spcBef>
                <a:spcPct val="0"/>
              </a:spcBef>
              <a:buNone/>
            </a:pPr>
            <a:endParaRPr lang="it-IT" sz="24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6245" y="577292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2521"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66418" y="537027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olo 3"/>
          <p:cNvSpPr>
            <a:spLocks noGrp="1"/>
          </p:cNvSpPr>
          <p:nvPr>
            <p:ph type="title"/>
          </p:nvPr>
        </p:nvSpPr>
        <p:spPr>
          <a:xfrm>
            <a:off x="2484438" y="274638"/>
            <a:ext cx="6202362" cy="1143000"/>
          </a:xfrm>
        </p:spPr>
        <p:txBody>
          <a:bodyPr/>
          <a:lstStyle/>
          <a:p>
            <a:pPr eaLnBrk="1" hangingPunct="1"/>
            <a:r>
              <a:rPr lang="it-IT" sz="3600" cap="all" dirty="0" smtClean="0">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rPr>
              <a:t>I contenuti del modulo</a:t>
            </a:r>
            <a:br>
              <a:rPr lang="it-IT" sz="3600" cap="all" dirty="0" smtClean="0">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rPr>
            </a:br>
            <a:r>
              <a:rPr lang="it-IT" sz="3600" cap="all" dirty="0" smtClean="0">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rPr>
              <a:t>(</a:t>
            </a:r>
            <a:r>
              <a:rPr lang="it-IT" sz="2800" cap="all" dirty="0" smtClean="0">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rPr>
              <a:t>unità didattica 1</a:t>
            </a:r>
            <a:r>
              <a:rPr lang="it-IT" sz="3600" cap="all" dirty="0" smtClean="0">
                <a:ln w="9000" cmpd="sng">
                  <a:solidFill>
                    <a:schemeClr val="accent4">
                      <a:shade val="50000"/>
                      <a:satMod val="120000"/>
                    </a:schemeClr>
                  </a:solidFill>
                  <a:prstDash val="solid"/>
                </a:ln>
                <a:solidFill>
                  <a:schemeClr val="accent3">
                    <a:lumMod val="50000"/>
                  </a:schemeClr>
                </a:solidFill>
                <a:effectLst>
                  <a:reflection blurRad="12700" stA="28000" endPos="45000" dist="1000" dir="5400000" sy="-100000" algn="bl" rotWithShape="0"/>
                </a:effectLst>
              </a:rPr>
              <a:t>)</a:t>
            </a:r>
            <a:endParaRPr lang="it-IT" sz="3600" dirty="0" smtClean="0">
              <a:solidFill>
                <a:schemeClr val="accent3">
                  <a:lumMod val="50000"/>
                </a:schemeClr>
              </a:solidFill>
            </a:endParaRPr>
          </a:p>
        </p:txBody>
      </p:sp>
      <p:sp>
        <p:nvSpPr>
          <p:cNvPr id="3075" name="Segnaposto contenuto 4"/>
          <p:cNvSpPr>
            <a:spLocks noGrp="1"/>
          </p:cNvSpPr>
          <p:nvPr>
            <p:ph idx="1"/>
          </p:nvPr>
        </p:nvSpPr>
        <p:spPr>
          <a:xfrm>
            <a:off x="457200" y="1600200"/>
            <a:ext cx="6923088" cy="4525963"/>
          </a:xfrm>
        </p:spPr>
        <p:txBody>
          <a:bodyPr/>
          <a:lstStyle/>
          <a:p>
            <a:pPr marL="358775" indent="-358775" algn="just">
              <a:buFont typeface="Arial" pitchFamily="34" charset="0"/>
              <a:buChar char="•"/>
            </a:pPr>
            <a:r>
              <a:rPr lang="it-IT" sz="2400" dirty="0" smtClean="0">
                <a:latin typeface="Calibri" pitchFamily="34" charset="0"/>
              </a:rPr>
              <a:t>Il sistema legislativo in materia di sicurezza dei lavoratori</a:t>
            </a:r>
          </a:p>
          <a:p>
            <a:pPr marL="358775" indent="-358775" algn="just">
              <a:buFont typeface="Arial" pitchFamily="34" charset="0"/>
              <a:buChar char="•"/>
            </a:pPr>
            <a:r>
              <a:rPr lang="it-IT" sz="2400" dirty="0" smtClean="0">
                <a:latin typeface="Calibri" pitchFamily="34" charset="0"/>
              </a:rPr>
              <a:t>La responsabilità civile e penale </a:t>
            </a:r>
          </a:p>
          <a:p>
            <a:pPr marL="358775" indent="-358775" algn="just">
              <a:buFont typeface="Arial" pitchFamily="34" charset="0"/>
              <a:buChar char="•"/>
            </a:pPr>
            <a:r>
              <a:rPr lang="it-IT" sz="2400" dirty="0" smtClean="0">
                <a:latin typeface="Calibri" pitchFamily="34" charset="0"/>
              </a:rPr>
              <a:t>La tutela assicurativa</a:t>
            </a:r>
          </a:p>
          <a:p>
            <a:pPr marL="358775" indent="-358775" algn="just">
              <a:buFont typeface="Arial" pitchFamily="34" charset="0"/>
              <a:buChar char="•"/>
            </a:pPr>
            <a:r>
              <a:rPr lang="it-IT" sz="2400" dirty="0" smtClean="0">
                <a:latin typeface="Calibri" pitchFamily="34" charset="0"/>
              </a:rPr>
              <a:t>I soggetti del sistema della prevenzione aziendale secondo il D. </a:t>
            </a:r>
            <a:r>
              <a:rPr lang="it-IT" sz="2400" dirty="0" err="1" smtClean="0">
                <a:latin typeface="Calibri" pitchFamily="34" charset="0"/>
              </a:rPr>
              <a:t>Lgs</a:t>
            </a:r>
            <a:r>
              <a:rPr lang="it-IT" sz="2400" dirty="0" smtClean="0">
                <a:latin typeface="Calibri" pitchFamily="34" charset="0"/>
              </a:rPr>
              <a:t>. 81/2008</a:t>
            </a:r>
          </a:p>
          <a:p>
            <a:pPr marL="358775" indent="-358775" algn="just">
              <a:buFont typeface="Arial" pitchFamily="34" charset="0"/>
              <a:buChar char="•"/>
            </a:pPr>
            <a:r>
              <a:rPr lang="it-IT" sz="2400" dirty="0" smtClean="0">
                <a:latin typeface="Calibri" pitchFamily="34" charset="0"/>
              </a:rPr>
              <a:t>Cenni alla responsabilità amministrativa delle persone giuridiche ex D. </a:t>
            </a:r>
            <a:r>
              <a:rPr lang="it-IT" sz="2400" dirty="0" err="1" smtClean="0">
                <a:latin typeface="Calibri" pitchFamily="34" charset="0"/>
              </a:rPr>
              <a:t>Lgs</a:t>
            </a:r>
            <a:r>
              <a:rPr lang="it-IT" sz="2400" dirty="0" smtClean="0">
                <a:latin typeface="Calibri" pitchFamily="34" charset="0"/>
              </a:rPr>
              <a:t>. 231/2001</a:t>
            </a:r>
          </a:p>
          <a:p>
            <a:pPr marL="358775" indent="-358775" algn="just">
              <a:buFont typeface="Arial" pitchFamily="34" charset="0"/>
              <a:buChar char="•"/>
            </a:pPr>
            <a:r>
              <a:rPr lang="it-IT" sz="2400" dirty="0" smtClean="0">
                <a:latin typeface="Calibri" pitchFamily="34" charset="0"/>
              </a:rPr>
              <a:t>Il sistema istituzionale della prevenzione</a:t>
            </a:r>
          </a:p>
          <a:p>
            <a:pPr marL="358775" indent="-358775" algn="just">
              <a:buFont typeface="Arial" pitchFamily="34" charset="0"/>
              <a:buChar char="•"/>
            </a:pPr>
            <a:r>
              <a:rPr lang="it-IT" sz="2400" dirty="0" smtClean="0">
                <a:latin typeface="Calibri" pitchFamily="34" charset="0"/>
              </a:rPr>
              <a:t>Il sistema di qualificazione delle imprese</a:t>
            </a:r>
          </a:p>
        </p:txBody>
      </p:sp>
      <p:pic>
        <p:nvPicPr>
          <p:cNvPr id="9"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1867" y="615316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89747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32040" y="575051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5363" name="Segnaposto contenuto 4"/>
          <p:cNvSpPr>
            <a:spLocks noGrp="1"/>
          </p:cNvSpPr>
          <p:nvPr>
            <p:ph idx="1"/>
          </p:nvPr>
        </p:nvSpPr>
        <p:spPr>
          <a:xfrm>
            <a:off x="457200" y="1600200"/>
            <a:ext cx="6923088" cy="4525963"/>
          </a:xfrm>
        </p:spPr>
        <p:txBody>
          <a:bodyPr/>
          <a:lstStyle/>
          <a:p>
            <a:pPr marL="514350" indent="-514350" algn="just">
              <a:buNone/>
            </a:pPr>
            <a:r>
              <a:rPr lang="it-IT" sz="2800" dirty="0" smtClean="0">
                <a:latin typeface="Calibri" pitchFamily="34" charset="0"/>
              </a:rPr>
              <a:t>In attuazione delle Direttive europee, emanato anche il </a:t>
            </a:r>
            <a:r>
              <a:rPr lang="it-IT" sz="2800" b="1" i="1" dirty="0" smtClean="0">
                <a:latin typeface="Calibri" pitchFamily="34" charset="0"/>
              </a:rPr>
              <a:t>D. </a:t>
            </a:r>
            <a:r>
              <a:rPr lang="it-IT" sz="2800" b="1" i="1" dirty="0" err="1" smtClean="0">
                <a:latin typeface="Calibri" pitchFamily="34" charset="0"/>
              </a:rPr>
              <a:t>Lgs</a:t>
            </a:r>
            <a:r>
              <a:rPr lang="it-IT" sz="2800" b="1" i="1" dirty="0" smtClean="0">
                <a:latin typeface="Calibri" pitchFamily="34" charset="0"/>
              </a:rPr>
              <a:t>. 494/96 </a:t>
            </a:r>
            <a:r>
              <a:rPr lang="it-IT" sz="2800" dirty="0" smtClean="0">
                <a:latin typeface="Calibri" pitchFamily="34" charset="0"/>
              </a:rPr>
              <a:t>in materia di sicurezza e salute nei cantieri mobili.</a:t>
            </a:r>
          </a:p>
          <a:p>
            <a:pPr marL="0" indent="0" algn="just" eaLnBrk="1" hangingPunct="1">
              <a:lnSpc>
                <a:spcPct val="170000"/>
              </a:lnSpc>
              <a:spcBef>
                <a:spcPct val="0"/>
              </a:spcBef>
              <a:buNone/>
            </a:pPr>
            <a:endParaRPr lang="it-IT" sz="2400" dirty="0" smtClean="0">
              <a:latin typeface="Calibri" pitchFamily="34" charset="0"/>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3"/>
          <p:cNvSpPr>
            <a:spLocks noGrp="1"/>
          </p:cNvSpPr>
          <p:nvPr>
            <p:ph type="title"/>
          </p:nvPr>
        </p:nvSpPr>
        <p:spPr>
          <a:xfrm>
            <a:off x="2483768" y="3029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6387" name="Segnaposto contenuto 4"/>
          <p:cNvSpPr>
            <a:spLocks noGrp="1"/>
          </p:cNvSpPr>
          <p:nvPr>
            <p:ph idx="1"/>
          </p:nvPr>
        </p:nvSpPr>
        <p:spPr>
          <a:xfrm>
            <a:off x="467544" y="1196752"/>
            <a:ext cx="6923088" cy="4525963"/>
          </a:xfrm>
        </p:spPr>
        <p:txBody>
          <a:bodyPr/>
          <a:lstStyle/>
          <a:p>
            <a:pPr marL="514350" indent="-514350" algn="just">
              <a:buNone/>
            </a:pPr>
            <a:r>
              <a:rPr lang="it-IT" sz="2400" b="1" i="1" u="sng" dirty="0" err="1" smtClean="0">
                <a:latin typeface="Calibri" pitchFamily="34" charset="0"/>
              </a:rPr>
              <a:t>D.Lgs.</a:t>
            </a:r>
            <a:r>
              <a:rPr lang="it-IT" sz="2400" b="1" i="1" u="sng" dirty="0" smtClean="0">
                <a:latin typeface="Calibri" pitchFamily="34" charset="0"/>
              </a:rPr>
              <a:t> 9 aprile 2008 n. 81 – Testo unico sulla sicurezza</a:t>
            </a:r>
          </a:p>
          <a:p>
            <a:pPr marL="514350" indent="-514350" algn="just">
              <a:buFont typeface="Wingdings" pitchFamily="2" charset="2"/>
              <a:buChar char="v"/>
            </a:pPr>
            <a:r>
              <a:rPr lang="it-IT" sz="2400" dirty="0" smtClean="0">
                <a:latin typeface="Calibri" pitchFamily="34" charset="0"/>
              </a:rPr>
              <a:t>Riorganizzazione e armonizzazione di tutte le leggi in vigore;</a:t>
            </a:r>
          </a:p>
          <a:p>
            <a:pPr marL="514350" indent="-514350" algn="just">
              <a:buFont typeface="Wingdings" pitchFamily="2" charset="2"/>
              <a:buChar char="v"/>
            </a:pPr>
            <a:r>
              <a:rPr lang="it-IT" sz="2400" dirty="0" smtClean="0">
                <a:latin typeface="Calibri" pitchFamily="34" charset="0"/>
              </a:rPr>
              <a:t>Miglioramento dei livelli di tutela di salute e sicurezza;</a:t>
            </a:r>
          </a:p>
          <a:p>
            <a:pPr marL="514350" indent="-514350" algn="just">
              <a:buFont typeface="Wingdings" pitchFamily="2" charset="2"/>
              <a:buChar char="v"/>
            </a:pPr>
            <a:r>
              <a:rPr lang="it-IT" sz="2400" dirty="0" smtClean="0">
                <a:latin typeface="Calibri" pitchFamily="34" charset="0"/>
              </a:rPr>
              <a:t>Sorveglianza sanitaria più specifica e adeguata al tipo di lavoro e di rischio;</a:t>
            </a:r>
          </a:p>
          <a:p>
            <a:pPr marL="514350" indent="-514350" algn="just">
              <a:buFont typeface="Wingdings" pitchFamily="2" charset="2"/>
              <a:buChar char="v"/>
            </a:pPr>
            <a:r>
              <a:rPr lang="it-IT" sz="2400" dirty="0" smtClean="0">
                <a:latin typeface="Calibri" pitchFamily="34" charset="0"/>
              </a:rPr>
              <a:t>Apparato sanzionatorio amministrativo e penale riformulato;</a:t>
            </a:r>
          </a:p>
          <a:p>
            <a:pPr marL="514350" indent="-514350" algn="just">
              <a:buFont typeface="Wingdings" pitchFamily="2" charset="2"/>
              <a:buChar char="v"/>
            </a:pPr>
            <a:r>
              <a:rPr lang="it-IT" sz="2400" dirty="0" smtClean="0">
                <a:latin typeface="Calibri" pitchFamily="34" charset="0"/>
              </a:rPr>
              <a:t>Contrasto del lavoro nero (sospensione delle attività imprenditoriali).</a:t>
            </a: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7411" name="Segnaposto contenuto 4"/>
          <p:cNvSpPr>
            <a:spLocks noGrp="1"/>
          </p:cNvSpPr>
          <p:nvPr>
            <p:ph idx="1"/>
          </p:nvPr>
        </p:nvSpPr>
        <p:spPr>
          <a:xfrm>
            <a:off x="539552" y="951849"/>
            <a:ext cx="6923088" cy="4525963"/>
          </a:xfrm>
        </p:spPr>
        <p:txBody>
          <a:bodyPr/>
          <a:lstStyle/>
          <a:p>
            <a:pPr marL="514350" indent="-514350" algn="just">
              <a:buNone/>
            </a:pPr>
            <a:r>
              <a:rPr lang="it-IT" sz="2400" dirty="0" smtClean="0">
                <a:latin typeface="Calibri" pitchFamily="34" charset="0"/>
              </a:rPr>
              <a:t>Il D. </a:t>
            </a:r>
            <a:r>
              <a:rPr lang="it-IT" sz="2400" dirty="0" err="1" smtClean="0">
                <a:latin typeface="Calibri" pitchFamily="34" charset="0"/>
              </a:rPr>
              <a:t>Lgs</a:t>
            </a:r>
            <a:r>
              <a:rPr lang="it-IT" sz="2400" dirty="0" smtClean="0">
                <a:latin typeface="Calibri" pitchFamily="34" charset="0"/>
              </a:rPr>
              <a:t>. 81/2008 è articolato in</a:t>
            </a:r>
          </a:p>
          <a:p>
            <a:pPr marL="514350" indent="-514350" algn="ctr">
              <a:buNone/>
            </a:pPr>
            <a:r>
              <a:rPr lang="it-IT" sz="3000" b="1" dirty="0" smtClean="0">
                <a:latin typeface="Calibri" pitchFamily="34" charset="0"/>
              </a:rPr>
              <a:t>XIII Titoli</a:t>
            </a:r>
          </a:p>
          <a:p>
            <a:pPr marL="514350" indent="-514350" algn="just">
              <a:buNone/>
            </a:pPr>
            <a:r>
              <a:rPr lang="it-IT" sz="2400" dirty="0" smtClean="0">
                <a:latin typeface="Calibri" pitchFamily="34" charset="0"/>
              </a:rPr>
              <a:t>di cui:</a:t>
            </a:r>
          </a:p>
          <a:p>
            <a:pPr marL="514350" indent="-514350" algn="just"/>
            <a:r>
              <a:rPr lang="it-IT" sz="2400" dirty="0" smtClean="0">
                <a:latin typeface="Calibri" pitchFamily="34" charset="0"/>
              </a:rPr>
              <a:t>il </a:t>
            </a:r>
            <a:r>
              <a:rPr lang="it-IT" sz="2400" b="1" dirty="0" smtClean="0">
                <a:latin typeface="Calibri" pitchFamily="34" charset="0"/>
              </a:rPr>
              <a:t>Titolo I</a:t>
            </a:r>
            <a:r>
              <a:rPr lang="it-IT" sz="2400" dirty="0" smtClean="0">
                <a:latin typeface="Calibri" pitchFamily="34" charset="0"/>
              </a:rPr>
              <a:t> è dedicato ai “Principi comuni”: prevede disposizioni applicabili a ogni lavoratore e a ogni settore produttivo</a:t>
            </a:r>
          </a:p>
          <a:p>
            <a:pPr marL="514350" indent="-514350" algn="just"/>
            <a:r>
              <a:rPr lang="it-IT" sz="2400" dirty="0" smtClean="0">
                <a:latin typeface="Calibri" pitchFamily="34" charset="0"/>
              </a:rPr>
              <a:t>i </a:t>
            </a:r>
            <a:r>
              <a:rPr lang="it-IT" sz="2400" b="1" dirty="0" smtClean="0">
                <a:latin typeface="Calibri" pitchFamily="34" charset="0"/>
              </a:rPr>
              <a:t>Titoli II </a:t>
            </a:r>
            <a:r>
              <a:rPr lang="it-IT" sz="2400" dirty="0" smtClean="0">
                <a:latin typeface="Calibri" pitchFamily="34" charset="0"/>
              </a:rPr>
              <a:t>e </a:t>
            </a:r>
            <a:r>
              <a:rPr lang="it-IT" sz="2400" b="1" dirty="0" err="1" smtClean="0">
                <a:latin typeface="Calibri" pitchFamily="34" charset="0"/>
              </a:rPr>
              <a:t>III</a:t>
            </a:r>
            <a:r>
              <a:rPr lang="it-IT" sz="2400" dirty="0" smtClean="0">
                <a:latin typeface="Calibri" pitchFamily="34" charset="0"/>
              </a:rPr>
              <a:t> riguardano rispettivamente le “Prescrizioni minime di sicurezza dei luoghi di lavoro” e l’uso delle “Attrezzature di lavoro e dei dispositivi di protezione individuale”: anch’essi di fatto si applicano a tutte le organizzazioni produttive</a:t>
            </a: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91983" y="566124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18435" name="Segnaposto contenuto 4"/>
          <p:cNvSpPr>
            <a:spLocks noGrp="1"/>
          </p:cNvSpPr>
          <p:nvPr>
            <p:ph idx="1"/>
          </p:nvPr>
        </p:nvSpPr>
        <p:spPr>
          <a:xfrm>
            <a:off x="457200" y="1600200"/>
            <a:ext cx="6923088" cy="4525963"/>
          </a:xfrm>
        </p:spPr>
        <p:txBody>
          <a:bodyPr/>
          <a:lstStyle/>
          <a:p>
            <a:pPr marL="514350" indent="-514350" algn="just"/>
            <a:r>
              <a:rPr lang="it-IT" sz="2200" dirty="0" smtClean="0">
                <a:latin typeface="Calibri" pitchFamily="34" charset="0"/>
              </a:rPr>
              <a:t>i </a:t>
            </a:r>
            <a:r>
              <a:rPr lang="it-IT" sz="2200" b="1" dirty="0" smtClean="0">
                <a:latin typeface="Calibri" pitchFamily="34" charset="0"/>
              </a:rPr>
              <a:t>Titoli dal </a:t>
            </a:r>
            <a:r>
              <a:rPr lang="it-IT" sz="2200" b="1" dirty="0" err="1" smtClean="0">
                <a:latin typeface="Calibri" pitchFamily="34" charset="0"/>
              </a:rPr>
              <a:t>IV</a:t>
            </a:r>
            <a:r>
              <a:rPr lang="it-IT" sz="2200" dirty="0" smtClean="0">
                <a:latin typeface="Calibri" pitchFamily="34" charset="0"/>
              </a:rPr>
              <a:t> all’</a:t>
            </a:r>
            <a:r>
              <a:rPr lang="it-IT" sz="2200" b="1" dirty="0" err="1" smtClean="0">
                <a:latin typeface="Calibri" pitchFamily="34" charset="0"/>
              </a:rPr>
              <a:t>XI</a:t>
            </a:r>
            <a:r>
              <a:rPr lang="it-IT" sz="2200" dirty="0" smtClean="0">
                <a:latin typeface="Calibri" pitchFamily="34" charset="0"/>
              </a:rPr>
              <a:t> hanno valenza particolare </a:t>
            </a:r>
            <a:r>
              <a:rPr lang="it-IT" sz="2200" dirty="0" err="1" smtClean="0">
                <a:latin typeface="Calibri" pitchFamily="34" charset="0"/>
              </a:rPr>
              <a:t>perchè</a:t>
            </a:r>
            <a:r>
              <a:rPr lang="it-IT" sz="2200" dirty="0" smtClean="0">
                <a:latin typeface="Calibri" pitchFamily="34" charset="0"/>
              </a:rPr>
              <a:t> disciplinano determinati settori od operazioni.</a:t>
            </a:r>
          </a:p>
          <a:p>
            <a:pPr marL="514350" indent="-514350" algn="just">
              <a:buNone/>
            </a:pPr>
            <a:r>
              <a:rPr lang="it-IT" sz="2200" dirty="0" smtClean="0">
                <a:latin typeface="Calibri" pitchFamily="34" charset="0"/>
              </a:rPr>
              <a:t>Si applicano</a:t>
            </a:r>
          </a:p>
          <a:p>
            <a:pPr marL="358775" indent="-358775" algn="just">
              <a:buFont typeface="Arial" pitchFamily="34" charset="0"/>
              <a:buChar char="•"/>
            </a:pPr>
            <a:r>
              <a:rPr lang="it-IT" sz="2200" dirty="0" smtClean="0">
                <a:latin typeface="Calibri" pitchFamily="34" charset="0"/>
              </a:rPr>
              <a:t>ai cantieri temporanei o mobili, il </a:t>
            </a:r>
            <a:r>
              <a:rPr lang="it-IT" sz="2200" u="sng" dirty="0" smtClean="0">
                <a:latin typeface="Calibri" pitchFamily="34" charset="0"/>
              </a:rPr>
              <a:t>Titolo IV</a:t>
            </a:r>
            <a:r>
              <a:rPr lang="it-IT" sz="2200" dirty="0" smtClean="0">
                <a:latin typeface="Calibri" pitchFamily="34" charset="0"/>
              </a:rPr>
              <a:t>;</a:t>
            </a:r>
          </a:p>
          <a:p>
            <a:pPr marL="358775" indent="-358775" algn="just">
              <a:buFont typeface="Arial" pitchFamily="34" charset="0"/>
              <a:buChar char="•"/>
            </a:pPr>
            <a:r>
              <a:rPr lang="it-IT" sz="2200" dirty="0" smtClean="0">
                <a:latin typeface="Calibri" pitchFamily="34" charset="0"/>
              </a:rPr>
              <a:t>ogni qualvolta sia necessario, a seguito della valutazione dei rischi, ricorrere alla segnaletica di sicurezza il </a:t>
            </a:r>
            <a:r>
              <a:rPr lang="it-IT" sz="2200" u="sng" dirty="0" smtClean="0">
                <a:latin typeface="Calibri" pitchFamily="34" charset="0"/>
              </a:rPr>
              <a:t>Titolo V</a:t>
            </a:r>
            <a:r>
              <a:rPr lang="it-IT" sz="2200" dirty="0" smtClean="0">
                <a:latin typeface="Calibri" pitchFamily="34" charset="0"/>
              </a:rPr>
              <a:t>;</a:t>
            </a:r>
          </a:p>
          <a:p>
            <a:pPr marL="358775" indent="-358775" algn="just">
              <a:buFont typeface="Arial" pitchFamily="34" charset="0"/>
              <a:buChar char="•"/>
            </a:pPr>
            <a:r>
              <a:rPr lang="it-IT" sz="2200" dirty="0" smtClean="0">
                <a:latin typeface="Calibri" pitchFamily="34" charset="0"/>
              </a:rPr>
              <a:t>alle organizzazioni produttive nelle quali vi è necessità di movimentazione manuale dei carichi il </a:t>
            </a:r>
            <a:r>
              <a:rPr lang="it-IT" sz="2200" u="sng" dirty="0" smtClean="0">
                <a:latin typeface="Calibri" pitchFamily="34" charset="0"/>
              </a:rPr>
              <a:t>Titolo </a:t>
            </a:r>
            <a:r>
              <a:rPr lang="it-IT" sz="2200" u="sng" dirty="0" err="1" smtClean="0">
                <a:latin typeface="Calibri" pitchFamily="34" charset="0"/>
              </a:rPr>
              <a:t>VI</a:t>
            </a:r>
            <a:r>
              <a:rPr lang="it-IT" sz="2200" u="sng" dirty="0" smtClean="0">
                <a:latin typeface="Calibri" pitchFamily="34" charset="0"/>
              </a:rPr>
              <a:t>;</a:t>
            </a:r>
          </a:p>
          <a:p>
            <a:pPr marL="358775" indent="-358775" algn="just">
              <a:buFont typeface="Arial" pitchFamily="34" charset="0"/>
              <a:buChar char="•"/>
            </a:pPr>
            <a:r>
              <a:rPr lang="it-IT" sz="2200" dirty="0" smtClean="0">
                <a:latin typeface="Calibri" pitchFamily="34" charset="0"/>
              </a:rPr>
              <a:t>a quelle nelle quali vengono utilizzati videoterminali, il </a:t>
            </a:r>
            <a:r>
              <a:rPr lang="it-IT" sz="2200" u="sng" dirty="0" smtClean="0">
                <a:latin typeface="Calibri" pitchFamily="34" charset="0"/>
              </a:rPr>
              <a:t>Titolo VII;</a:t>
            </a: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74814" y="27856"/>
            <a:ext cx="6202362" cy="1156990"/>
          </a:xfrm>
        </p:spPr>
        <p:txBody>
          <a:bodyPr rtlCol="0">
            <a:normAutofit/>
          </a:bodyPr>
          <a:lstStyle/>
          <a:p>
            <a:pPr eaLnBrk="1" fontAlgn="auto" hangingPunct="1">
              <a:spcAft>
                <a:spcPts val="0"/>
              </a:spcAft>
              <a:defRPr/>
            </a:pPr>
            <a:r>
              <a:rPr lang="it-IT" sz="3600" b="1" i="1" dirty="0" smtClean="0">
                <a:solidFill>
                  <a:schemeClr val="accent3">
                    <a:lumMod val="50000"/>
                  </a:schemeClr>
                </a:solidFill>
                <a:ea typeface="Calibri" pitchFamily="34" charset="0"/>
                <a:cs typeface="Calibri" pitchFamily="34" charset="0"/>
              </a:rPr>
              <a:t>Normativa di riferimento</a:t>
            </a:r>
            <a:r>
              <a:rPr lang="it-IT" sz="3600" i="1" dirty="0" smtClean="0">
                <a:solidFill>
                  <a:schemeClr val="accent3">
                    <a:lumMod val="50000"/>
                  </a:schemeClr>
                </a:solidFill>
                <a:cs typeface="Calibri" pitchFamily="34" charset="0"/>
              </a:rPr>
              <a:t> </a:t>
            </a:r>
            <a:endParaRPr lang="it-IT" sz="3600" dirty="0" smtClean="0">
              <a:solidFill>
                <a:schemeClr val="accent3">
                  <a:lumMod val="50000"/>
                </a:schemeClr>
              </a:solidFill>
            </a:endParaRPr>
          </a:p>
        </p:txBody>
      </p:sp>
      <p:sp>
        <p:nvSpPr>
          <p:cNvPr id="19459" name="Segnaposto contenuto 4"/>
          <p:cNvSpPr>
            <a:spLocks noGrp="1"/>
          </p:cNvSpPr>
          <p:nvPr>
            <p:ph idx="1"/>
          </p:nvPr>
        </p:nvSpPr>
        <p:spPr>
          <a:xfrm>
            <a:off x="467544" y="1114906"/>
            <a:ext cx="6923088" cy="4713288"/>
          </a:xfrm>
        </p:spPr>
        <p:txBody>
          <a:bodyPr/>
          <a:lstStyle/>
          <a:p>
            <a:pPr marL="514350" indent="-514350" algn="just">
              <a:buFont typeface="Arial" pitchFamily="34" charset="0"/>
              <a:buChar char="•"/>
            </a:pPr>
            <a:r>
              <a:rPr lang="it-IT" sz="2200" dirty="0" smtClean="0">
                <a:latin typeface="Calibri" pitchFamily="34" charset="0"/>
              </a:rPr>
              <a:t>nelle organizzazioni che comportano l’esposizione dei lavoratori ad agenti fisici (rumore, ultrasuoni, infrasuoni, vibrazioni, campi elettromagnetici, radiazioni ottiche di origine artificiale, microclima e atmosfere iperbariche), il </a:t>
            </a:r>
            <a:r>
              <a:rPr lang="it-IT" sz="2200" u="sng" dirty="0" smtClean="0">
                <a:latin typeface="Calibri" pitchFamily="34" charset="0"/>
              </a:rPr>
              <a:t>Titolo VIII</a:t>
            </a:r>
            <a:r>
              <a:rPr lang="it-IT" sz="2200" dirty="0" smtClean="0">
                <a:latin typeface="Calibri" pitchFamily="34" charset="0"/>
              </a:rPr>
              <a:t>;</a:t>
            </a:r>
          </a:p>
          <a:p>
            <a:pPr marL="514350" indent="-514350" algn="just">
              <a:buFont typeface="Arial" pitchFamily="34" charset="0"/>
              <a:buChar char="•"/>
            </a:pPr>
            <a:r>
              <a:rPr lang="it-IT" sz="2200" dirty="0" smtClean="0">
                <a:latin typeface="Calibri" pitchFamily="34" charset="0"/>
              </a:rPr>
              <a:t>nelle organizzazione che comportano l’esposizione a sostanze pericolose (es. agenti chimici, agenti cancerogeni e mutageni e amianto), il </a:t>
            </a:r>
            <a:r>
              <a:rPr lang="it-IT" sz="2200" u="sng" dirty="0" smtClean="0">
                <a:latin typeface="Calibri" pitchFamily="34" charset="0"/>
              </a:rPr>
              <a:t>Titolo IX</a:t>
            </a:r>
            <a:r>
              <a:rPr lang="it-IT" sz="2200" dirty="0" smtClean="0">
                <a:latin typeface="Calibri" pitchFamily="34" charset="0"/>
              </a:rPr>
              <a:t>;</a:t>
            </a:r>
          </a:p>
          <a:p>
            <a:pPr marL="514350" indent="-514350" algn="just">
              <a:buFont typeface="Arial" pitchFamily="34" charset="0"/>
              <a:buChar char="•"/>
            </a:pPr>
            <a:r>
              <a:rPr lang="it-IT" sz="2200" dirty="0" smtClean="0">
                <a:latin typeface="Calibri" pitchFamily="34" charset="0"/>
              </a:rPr>
              <a:t>alle attività lavorative nelle quali vi è rischio di esposizione ad agenti biologici che potrebbero provocare infezioni, allergie o intossicazioni, il </a:t>
            </a:r>
            <a:r>
              <a:rPr lang="it-IT" sz="2200" u="sng" dirty="0" smtClean="0">
                <a:latin typeface="Calibri" pitchFamily="34" charset="0"/>
              </a:rPr>
              <a:t>Titolo X</a:t>
            </a:r>
            <a:r>
              <a:rPr lang="it-IT" sz="2200" dirty="0" smtClean="0">
                <a:latin typeface="Calibri" pitchFamily="34" charset="0"/>
              </a:rPr>
              <a:t>;</a:t>
            </a:r>
          </a:p>
          <a:p>
            <a:pPr marL="514350" indent="-514350" algn="just">
              <a:buFont typeface="Arial" pitchFamily="34" charset="0"/>
              <a:buChar char="•"/>
            </a:pPr>
            <a:r>
              <a:rPr lang="it-IT" sz="2200" dirty="0" smtClean="0">
                <a:latin typeface="Calibri" pitchFamily="34" charset="0"/>
              </a:rPr>
              <a:t>infine ai lavoratori che possono essere esposti al rischio di atmosfere esplosive, il </a:t>
            </a:r>
            <a:r>
              <a:rPr lang="it-IT" sz="2200" u="sng" dirty="0" smtClean="0">
                <a:latin typeface="Calibri" pitchFamily="34" charset="0"/>
              </a:rPr>
              <a:t>Titolo XI.</a:t>
            </a:r>
          </a:p>
          <a:p>
            <a:pPr marL="0" indent="0" algn="just" eaLnBrk="1" hangingPunct="1">
              <a:lnSpc>
                <a:spcPct val="170000"/>
              </a:lnSpc>
              <a:spcBef>
                <a:spcPct val="0"/>
              </a:spcBef>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Wingdings" pitchFamily="2" charset="2"/>
              <a:buChar char="v"/>
            </a:pPr>
            <a:endParaRPr lang="it-IT" sz="24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94988" y="58158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500845" y="21162"/>
            <a:ext cx="6202362" cy="1143000"/>
          </a:xfrm>
        </p:spPr>
        <p:txBody>
          <a:bodyPr rtlCol="0">
            <a:normAutofit/>
          </a:bodyPr>
          <a:lstStyle/>
          <a:p>
            <a:pPr eaLnBrk="1" fontAlgn="auto" hangingPunct="1">
              <a:spcAft>
                <a:spcPts val="0"/>
              </a:spcAft>
              <a:defRPr/>
            </a:pPr>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20483" name="Segnaposto contenuto 4"/>
          <p:cNvSpPr>
            <a:spLocks noGrp="1"/>
          </p:cNvSpPr>
          <p:nvPr>
            <p:ph idx="1"/>
          </p:nvPr>
        </p:nvSpPr>
        <p:spPr>
          <a:xfrm>
            <a:off x="395536" y="1114906"/>
            <a:ext cx="6923088" cy="4713288"/>
          </a:xfrm>
        </p:spPr>
        <p:txBody>
          <a:bodyPr/>
          <a:lstStyle/>
          <a:p>
            <a:pPr indent="-514350" algn="just">
              <a:buNone/>
            </a:pPr>
            <a:r>
              <a:rPr lang="it-IT" sz="2400" dirty="0" smtClean="0">
                <a:latin typeface="Calibri" pitchFamily="34" charset="0"/>
              </a:rPr>
              <a:t>Il </a:t>
            </a:r>
            <a:r>
              <a:rPr lang="it-IT" sz="2400" dirty="0" err="1" smtClean="0">
                <a:latin typeface="Calibri" pitchFamily="34" charset="0"/>
              </a:rPr>
              <a:t>D.Lgs</a:t>
            </a:r>
            <a:r>
              <a:rPr lang="it-IT" sz="2400" dirty="0" smtClean="0">
                <a:latin typeface="Calibri" pitchFamily="34" charset="0"/>
              </a:rPr>
              <a:t> 81/08 si applica a tutti i settori di attività, pubblici e privati, e a tutte le tipologie di rischio.</a:t>
            </a:r>
          </a:p>
          <a:p>
            <a:pPr indent="-514350" algn="just">
              <a:buNone/>
            </a:pPr>
            <a:endParaRPr lang="it-IT" sz="2400" b="1" dirty="0" smtClean="0">
              <a:latin typeface="Calibri" pitchFamily="34" charset="0"/>
            </a:endParaRPr>
          </a:p>
          <a:p>
            <a:pPr indent="-514350" algn="just">
              <a:buNone/>
            </a:pPr>
            <a:r>
              <a:rPr lang="it-IT" sz="2400" b="1" dirty="0" smtClean="0">
                <a:latin typeface="Calibri" pitchFamily="34" charset="0"/>
              </a:rPr>
              <a:t>Datore di lavoro: </a:t>
            </a:r>
            <a:r>
              <a:rPr lang="it-IT" sz="2400" dirty="0" smtClean="0">
                <a:latin typeface="Calibri" pitchFamily="34" charset="0"/>
              </a:rPr>
              <a:t>il soggetto titolare del rapporto di lavoro con il lavoratore o, comunque, il soggetto che, secondo il tipo e l'assetto dell'organizzazione nel cui ambito il lavoratore presta la propria attività, ha la </a:t>
            </a:r>
            <a:r>
              <a:rPr lang="it-IT" sz="2400" b="1" dirty="0" smtClean="0">
                <a:latin typeface="Calibri" pitchFamily="34" charset="0"/>
              </a:rPr>
              <a:t>responsabilità dell'organizzazione stessa</a:t>
            </a:r>
            <a:r>
              <a:rPr lang="it-IT" sz="2400" dirty="0" smtClean="0">
                <a:latin typeface="Calibri" pitchFamily="34" charset="0"/>
              </a:rPr>
              <a:t> </a:t>
            </a:r>
            <a:r>
              <a:rPr lang="it-IT" sz="2400" b="1" dirty="0" smtClean="0">
                <a:latin typeface="Calibri" pitchFamily="34" charset="0"/>
              </a:rPr>
              <a:t>o dell'unità produttiva </a:t>
            </a:r>
            <a:r>
              <a:rPr lang="it-IT" sz="2400" dirty="0" smtClean="0">
                <a:latin typeface="Calibri" pitchFamily="34" charset="0"/>
              </a:rPr>
              <a:t>in quanto </a:t>
            </a:r>
            <a:r>
              <a:rPr lang="it-IT" sz="2400" b="1" dirty="0" smtClean="0">
                <a:latin typeface="Calibri" pitchFamily="34" charset="0"/>
              </a:rPr>
              <a:t>esercita i poteri decisionali e di spesa</a:t>
            </a:r>
            <a:r>
              <a:rPr lang="it-IT" sz="2400" dirty="0" smtClean="0">
                <a:latin typeface="Calibri" pitchFamily="34" charset="0"/>
              </a:rPr>
              <a:t>.</a:t>
            </a:r>
          </a:p>
          <a:p>
            <a:pPr indent="-514350" algn="just">
              <a:buNone/>
            </a:pPr>
            <a:r>
              <a:rPr lang="it-IT" sz="2400" dirty="0" smtClean="0">
                <a:latin typeface="Calibri" pitchFamily="34" charset="0"/>
              </a:rPr>
              <a:t>Il D. </a:t>
            </a:r>
            <a:r>
              <a:rPr lang="it-IT" sz="2400" dirty="0" err="1" smtClean="0">
                <a:latin typeface="Calibri" pitchFamily="34" charset="0"/>
              </a:rPr>
              <a:t>Lgs</a:t>
            </a:r>
            <a:r>
              <a:rPr lang="it-IT" sz="2400" dirty="0" smtClean="0">
                <a:latin typeface="Calibri" pitchFamily="34" charset="0"/>
              </a:rPr>
              <a:t>. 81/2008 sceglie, dunque, una nozione </a:t>
            </a:r>
            <a:r>
              <a:rPr lang="it-IT" sz="2400" b="1" dirty="0" smtClean="0">
                <a:latin typeface="Calibri" pitchFamily="34" charset="0"/>
              </a:rPr>
              <a:t>di fatto </a:t>
            </a:r>
            <a:r>
              <a:rPr lang="it-IT" sz="2400" dirty="0" smtClean="0">
                <a:latin typeface="Calibri" pitchFamily="34" charset="0"/>
              </a:rPr>
              <a:t>della figura del</a:t>
            </a:r>
            <a:r>
              <a:rPr lang="it-IT" sz="2400" b="1" dirty="0" smtClean="0">
                <a:latin typeface="Calibri" pitchFamily="34" charset="0"/>
              </a:rPr>
              <a:t> datore di lavoro.</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02869" y="5786010"/>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a:bodyPr>
          <a:lstStyle/>
          <a:p>
            <a:pPr eaLnBrk="1" fontAlgn="auto" hangingPunct="1">
              <a:spcAft>
                <a:spcPts val="0"/>
              </a:spcAft>
              <a:defRPr/>
            </a:pPr>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20483" name="Segnaposto contenuto 4"/>
          <p:cNvSpPr>
            <a:spLocks noGrp="1"/>
          </p:cNvSpPr>
          <p:nvPr>
            <p:ph idx="1"/>
          </p:nvPr>
        </p:nvSpPr>
        <p:spPr>
          <a:xfrm>
            <a:off x="457200" y="1412875"/>
            <a:ext cx="6923088" cy="4713288"/>
          </a:xfrm>
        </p:spPr>
        <p:txBody>
          <a:bodyPr/>
          <a:lstStyle/>
          <a:p>
            <a:pPr indent="-514350" algn="just">
              <a:buNone/>
            </a:pPr>
            <a:r>
              <a:rPr lang="it-IT" sz="2400" dirty="0" smtClean="0">
                <a:latin typeface="Calibri" pitchFamily="34" charset="0"/>
              </a:rPr>
              <a:t>Anche la nozione di </a:t>
            </a:r>
            <a:r>
              <a:rPr lang="it-IT" sz="2400" b="1" dirty="0" smtClean="0">
                <a:latin typeface="Calibri" pitchFamily="34" charset="0"/>
              </a:rPr>
              <a:t>lavoratore</a:t>
            </a:r>
            <a:r>
              <a:rPr lang="it-IT" sz="2400" dirty="0" smtClean="0">
                <a:latin typeface="Calibri" pitchFamily="34" charset="0"/>
              </a:rPr>
              <a:t> per il d. </a:t>
            </a:r>
            <a:r>
              <a:rPr lang="it-IT" sz="2400" dirty="0" err="1" smtClean="0">
                <a:latin typeface="Calibri" pitchFamily="34" charset="0"/>
              </a:rPr>
              <a:t>lgs</a:t>
            </a:r>
            <a:r>
              <a:rPr lang="it-IT" sz="2400" dirty="0" smtClean="0">
                <a:latin typeface="Calibri" pitchFamily="34" charset="0"/>
              </a:rPr>
              <a:t>. 81/2008 è onnicomprensiva: essa comprende ogni persona che, </a:t>
            </a:r>
            <a:r>
              <a:rPr lang="it-IT" sz="2400" b="1" dirty="0" smtClean="0">
                <a:latin typeface="Calibri" pitchFamily="34" charset="0"/>
              </a:rPr>
              <a:t>indipendentemente dalla tipologia contrattuale, svolge un'attività lavorativa nell'ambito dell'organizzazione di un datore di lavoro pubblico o privato, con o senza retribuzione, </a:t>
            </a:r>
            <a:r>
              <a:rPr lang="it-IT" sz="2400" b="1" u="sng" dirty="0" smtClean="0">
                <a:latin typeface="Calibri" pitchFamily="34" charset="0"/>
              </a:rPr>
              <a:t>anche al solo fine di apprendere un mestiere, un'arte o una professione</a:t>
            </a:r>
            <a:r>
              <a:rPr lang="it-IT" sz="2400" dirty="0" smtClean="0">
                <a:latin typeface="Calibri" pitchFamily="34" charset="0"/>
              </a:rPr>
              <a:t>, esclusi gli addetti ai servizi domestici e familiari. </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3"/>
          <p:cNvSpPr>
            <a:spLocks noGrp="1"/>
          </p:cNvSpPr>
          <p:nvPr>
            <p:ph type="title"/>
          </p:nvPr>
        </p:nvSpPr>
        <p:spPr>
          <a:xfrm>
            <a:off x="2483768" y="-99392"/>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21507" name="Segnaposto contenuto 4"/>
          <p:cNvSpPr>
            <a:spLocks noGrp="1"/>
          </p:cNvSpPr>
          <p:nvPr>
            <p:ph idx="1"/>
          </p:nvPr>
        </p:nvSpPr>
        <p:spPr>
          <a:xfrm>
            <a:off x="467544" y="764704"/>
            <a:ext cx="6923088" cy="4713288"/>
          </a:xfrm>
        </p:spPr>
        <p:txBody>
          <a:bodyPr/>
          <a:lstStyle/>
          <a:p>
            <a:pPr indent="-514350" algn="just">
              <a:buNone/>
            </a:pPr>
            <a:r>
              <a:rPr lang="it-IT" sz="2200" dirty="0" smtClean="0">
                <a:latin typeface="Calibri" pitchFamily="34" charset="0"/>
                <a:ea typeface="Calibri" pitchFamily="34" charset="0"/>
                <a:cs typeface="Calibri" pitchFamily="34" charset="0"/>
              </a:rPr>
              <a:t>Al lavoratore sono equiparati:  </a:t>
            </a:r>
            <a:r>
              <a:rPr lang="it-IT" sz="2200" dirty="0" smtClean="0"/>
              <a:t>il </a:t>
            </a:r>
            <a:r>
              <a:rPr lang="it-IT" sz="2200" b="1" dirty="0" smtClean="0"/>
              <a:t>socio lavoratore </a:t>
            </a:r>
            <a:r>
              <a:rPr lang="it-IT" sz="2200" dirty="0" smtClean="0"/>
              <a:t>di cooperativa o di società, anche di fatto, che presta la sua attività per conto delle società e dell'ente stesso; l'associato in partecipazione di cui all'articolo 2549, e seguenti del codice civile;  i </a:t>
            </a:r>
            <a:r>
              <a:rPr lang="it-IT" sz="2200" b="1" dirty="0" smtClean="0"/>
              <a:t>tirocinanti e gli stagisti</a:t>
            </a:r>
            <a:r>
              <a:rPr lang="it-IT" sz="2200" dirty="0" smtClean="0"/>
              <a:t>; l'allievo degli istituti di istruzione ed universitari e il partecipante ai corsi di formazione professionale nei quali si faccia uso di laboratori, attrezzature di lavoro in genere, agenti chimici, fisici e biologici, ivi comprese le apparecchiature fornite di videoterminali limitatamente ai periodi in cui l'allievo sia effettivamente applicato alle strumentazioni </a:t>
            </a:r>
            <a:r>
              <a:rPr lang="it-IT" sz="2200" dirty="0"/>
              <a:t>o ai laboratori in questione; i volontari del Corpo nazionale dei vigili del fuoco e della protezione civile; </a:t>
            </a:r>
            <a:r>
              <a:rPr lang="it-IT" sz="2200" dirty="0" smtClean="0"/>
              <a:t>il </a:t>
            </a:r>
            <a:r>
              <a:rPr lang="it-IT" sz="2200" b="1" dirty="0"/>
              <a:t>lavoratore impiegato in attività socialmente utili</a:t>
            </a:r>
            <a:r>
              <a:rPr lang="it-IT" sz="2200" dirty="0"/>
              <a:t>.</a:t>
            </a:r>
            <a:endParaRPr lang="it-IT" sz="2200" dirty="0">
              <a:latin typeface="Calibri" pitchFamily="34" charset="0"/>
              <a:ea typeface="Calibri" pitchFamily="34" charset="0"/>
              <a:cs typeface="Calibri" pitchFamily="34" charset="0"/>
            </a:endParaRPr>
          </a:p>
          <a:p>
            <a:pPr indent="-514350" algn="just">
              <a:buNone/>
            </a:pPr>
            <a:endParaRPr lang="it-IT" sz="2400" dirty="0" smtClean="0">
              <a:latin typeface="Calibri" pitchFamily="34" charset="0"/>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2" y="5938155"/>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8" y="5682467"/>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5" y="5535512"/>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r>
              <a:rPr lang="it-IT" sz="3600" i="1" dirty="0" smtClean="0">
                <a:solidFill>
                  <a:schemeClr val="accent3">
                    <a:lumMod val="50000"/>
                  </a:schemeClr>
                </a:solidFill>
                <a:ea typeface="Calibri" pitchFamily="34" charset="0"/>
                <a:cs typeface="Calibri" pitchFamily="34" charset="0"/>
              </a:rPr>
              <a:t> </a:t>
            </a:r>
            <a:endParaRPr lang="it-IT" sz="3600" dirty="0" smtClean="0">
              <a:solidFill>
                <a:schemeClr val="accent3">
                  <a:lumMod val="50000"/>
                </a:schemeClr>
              </a:solidFill>
            </a:endParaRPr>
          </a:p>
        </p:txBody>
      </p:sp>
      <p:sp>
        <p:nvSpPr>
          <p:cNvPr id="21507" name="Segnaposto contenuto 4"/>
          <p:cNvSpPr>
            <a:spLocks noGrp="1"/>
          </p:cNvSpPr>
          <p:nvPr>
            <p:ph idx="1"/>
          </p:nvPr>
        </p:nvSpPr>
        <p:spPr>
          <a:xfrm>
            <a:off x="457200" y="1412875"/>
            <a:ext cx="6923088" cy="4713288"/>
          </a:xfrm>
        </p:spPr>
        <p:txBody>
          <a:bodyPr/>
          <a:lstStyle/>
          <a:p>
            <a:pPr indent="-514350" algn="just">
              <a:buNone/>
            </a:pPr>
            <a:r>
              <a:rPr lang="it-IT" sz="2400" dirty="0" smtClean="0">
                <a:latin typeface="Calibri" pitchFamily="34" charset="0"/>
              </a:rPr>
              <a:t>Il d. </a:t>
            </a:r>
            <a:r>
              <a:rPr lang="it-IT" sz="2400" dirty="0" err="1" smtClean="0">
                <a:latin typeface="Calibri" pitchFamily="34" charset="0"/>
              </a:rPr>
              <a:t>lgs</a:t>
            </a:r>
            <a:r>
              <a:rPr lang="it-IT" sz="2400" dirty="0" smtClean="0">
                <a:latin typeface="Calibri" pitchFamily="34" charset="0"/>
              </a:rPr>
              <a:t>. 81/2008 si applica anche ai lavoratori autonomi e ai componenti dell’impresa familiare, piccoli imprenditori, soci e società semplici del settore agricolo, tenuto conto di quanto segue:</a:t>
            </a:r>
          </a:p>
          <a:p>
            <a:pPr indent="-514350" algn="just">
              <a:buFont typeface="Wingdings" pitchFamily="2" charset="2"/>
              <a:buChar char="v"/>
            </a:pPr>
            <a:r>
              <a:rPr lang="it-IT" sz="2400" dirty="0" smtClean="0">
                <a:latin typeface="Calibri" pitchFamily="34" charset="0"/>
              </a:rPr>
              <a:t>Ai lavoratori autonomi si applicano solo le disposizioni degli art. 21 e 26;</a:t>
            </a:r>
          </a:p>
          <a:p>
            <a:pPr indent="-514350" algn="just">
              <a:buFont typeface="Wingdings" pitchFamily="2" charset="2"/>
              <a:buChar char="v"/>
            </a:pPr>
            <a:r>
              <a:rPr lang="it-IT" sz="2400" dirty="0" smtClean="0">
                <a:latin typeface="Calibri" pitchFamily="34" charset="0"/>
              </a:rPr>
              <a:t>Ai componenti dell’impresa familiare, piccoli imprenditori, soci e società semplici del settore agricolo, nonché a</a:t>
            </a:r>
            <a:r>
              <a:rPr lang="it-IT" sz="2400" dirty="0" smtClean="0"/>
              <a:t>i </a:t>
            </a:r>
            <a:r>
              <a:rPr lang="it-IT" sz="2400" dirty="0"/>
              <a:t>volontari del Corpo nazionale dei vigili del fuoco e della protezione </a:t>
            </a:r>
            <a:r>
              <a:rPr lang="it-IT" sz="2400" dirty="0" smtClean="0"/>
              <a:t>civile (e a ogni altra categoria di volontari) </a:t>
            </a:r>
            <a:r>
              <a:rPr lang="it-IT" sz="2400" dirty="0" smtClean="0">
                <a:latin typeface="Calibri" pitchFamily="34" charset="0"/>
              </a:rPr>
              <a:t>si applica l’art. 21.</a:t>
            </a:r>
            <a:endParaRPr lang="it-IT" sz="2400" dirty="0" smtClean="0">
              <a:latin typeface="Calibri" pitchFamily="34" charset="0"/>
              <a:ea typeface="Calibri" pitchFamily="34" charset="0"/>
              <a:cs typeface="Calibri" pitchFamily="34" charset="0"/>
            </a:endParaRPr>
          </a:p>
          <a:p>
            <a:pPr marL="0" indent="0" algn="just" eaLnBrk="1" hangingPunct="1">
              <a:lnSpc>
                <a:spcPct val="170000"/>
              </a:lnSpc>
              <a:spcBef>
                <a:spcPct val="0"/>
              </a:spcBef>
              <a:buFont typeface="Wingdings" pitchFamily="2" charset="2"/>
              <a:buChar char="v"/>
            </a:pPr>
            <a:endParaRPr lang="it-IT" sz="24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2" y="6147705"/>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8" y="5892017"/>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5" y="5745062"/>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22531" name="Segnaposto contenuto 4"/>
          <p:cNvSpPr>
            <a:spLocks noGrp="1"/>
          </p:cNvSpPr>
          <p:nvPr>
            <p:ph idx="1"/>
          </p:nvPr>
        </p:nvSpPr>
        <p:spPr>
          <a:xfrm>
            <a:off x="457200" y="1412875"/>
            <a:ext cx="6923088" cy="4713288"/>
          </a:xfrm>
        </p:spPr>
        <p:txBody>
          <a:bodyPr/>
          <a:lstStyle/>
          <a:p>
            <a:pPr algn="just">
              <a:buNone/>
            </a:pPr>
            <a:r>
              <a:rPr lang="it-IT" sz="2600" b="1" dirty="0" smtClean="0">
                <a:latin typeface="Calibri" pitchFamily="34" charset="0"/>
              </a:rPr>
              <a:t>Art. 21.</a:t>
            </a:r>
            <a:r>
              <a:rPr lang="it-IT" sz="2600" dirty="0" smtClean="0">
                <a:latin typeface="Calibri" pitchFamily="34" charset="0"/>
              </a:rPr>
              <a:t>  </a:t>
            </a:r>
          </a:p>
          <a:p>
            <a:pPr algn="just">
              <a:buNone/>
            </a:pPr>
            <a:r>
              <a:rPr lang="it-IT" sz="2600" dirty="0" smtClean="0">
                <a:latin typeface="Calibri" pitchFamily="34" charset="0"/>
              </a:rPr>
              <a:t>I componenti dell'impresa familiare, i lavoratori autonomi, i coltivatori diretti del fondo, i soci delle società semplici operanti nel settore agricolo, gli artigiani e i piccoli commercianti devono:</a:t>
            </a:r>
            <a:r>
              <a:rPr lang="it-IT" sz="2600" baseline="30000" dirty="0" smtClean="0">
                <a:latin typeface="Calibri" pitchFamily="34" charset="0"/>
              </a:rPr>
              <a:t> </a:t>
            </a:r>
          </a:p>
          <a:p>
            <a:pPr algn="just">
              <a:buNone/>
            </a:pPr>
            <a:r>
              <a:rPr lang="it-IT" sz="2600" dirty="0" smtClean="0">
                <a:latin typeface="Calibri" pitchFamily="34" charset="0"/>
              </a:rPr>
              <a:t>a)  utilizzare attrezzature di lavoro in conformità alle disposizioni di cui al titolo III; </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5" name="Segnaposto contenuto 4"/>
          <p:cNvSpPr>
            <a:spLocks noGrp="1"/>
          </p:cNvSpPr>
          <p:nvPr>
            <p:ph idx="1"/>
          </p:nvPr>
        </p:nvSpPr>
        <p:spPr>
          <a:xfrm>
            <a:off x="457200" y="1600200"/>
            <a:ext cx="6923088" cy="4525963"/>
          </a:xfrm>
        </p:spPr>
        <p:txBody>
          <a:bodyPr rtlCol="0">
            <a:normAutofit lnSpcReduction="10000"/>
          </a:bodyPr>
          <a:lstStyle/>
          <a:p>
            <a:pPr marL="358775" indent="-358775" algn="just">
              <a:buNone/>
            </a:pPr>
            <a:r>
              <a:rPr lang="it-IT" sz="2600" dirty="0" smtClean="0">
                <a:cs typeface="Calibri" pitchFamily="34" charset="0"/>
              </a:rPr>
              <a:t> </a:t>
            </a:r>
            <a:r>
              <a:rPr lang="it-IT" sz="2800" dirty="0" smtClean="0">
                <a:latin typeface="Calibri" pitchFamily="34" charset="0"/>
              </a:rPr>
              <a:t>Nel nostro originario sistema normativo esistevano soltanto due articoli nel codice penale:</a:t>
            </a:r>
          </a:p>
          <a:p>
            <a:pPr marL="358775" indent="-358775" algn="just">
              <a:buNone/>
            </a:pPr>
            <a:endParaRPr lang="it-IT" sz="2800" dirty="0" smtClean="0">
              <a:latin typeface="Calibri" pitchFamily="34" charset="0"/>
            </a:endParaRPr>
          </a:p>
          <a:p>
            <a:pPr marL="358775" indent="-358775" algn="just">
              <a:buNone/>
            </a:pPr>
            <a:r>
              <a:rPr lang="it-IT" sz="2800" dirty="0" smtClean="0">
                <a:latin typeface="Calibri" pitchFamily="34" charset="0"/>
              </a:rPr>
              <a:t>Art. 437: </a:t>
            </a:r>
            <a:r>
              <a:rPr lang="it-IT" sz="2800" b="1" dirty="0" smtClean="0">
                <a:latin typeface="Calibri" pitchFamily="34" charset="0"/>
              </a:rPr>
              <a:t>Rimozione od omissione dolosa di cautele contro infortuni sul lavoro</a:t>
            </a:r>
            <a:r>
              <a:rPr lang="it-IT" sz="2800" dirty="0" smtClean="0">
                <a:latin typeface="Calibri" pitchFamily="34" charset="0"/>
              </a:rPr>
              <a:t>, che punisce chiunque omette di collocare impianti, apparecchi o segnali destinati a prevenire disastri o infortuni sul lavoro, ovvero li rimuove o li danneggia</a:t>
            </a:r>
            <a:endParaRPr lang="it-IT" sz="1800" dirty="0" smtClean="0">
              <a:latin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08" y="60377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6709" y="5782057"/>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34381" y="56351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p>
        </p:txBody>
      </p:sp>
      <p:sp>
        <p:nvSpPr>
          <p:cNvPr id="15363" name="Segnaposto contenuto 4"/>
          <p:cNvSpPr>
            <a:spLocks noGrp="1"/>
          </p:cNvSpPr>
          <p:nvPr>
            <p:ph idx="1"/>
          </p:nvPr>
        </p:nvSpPr>
        <p:spPr>
          <a:xfrm>
            <a:off x="457200" y="1340768"/>
            <a:ext cx="6923088" cy="4785395"/>
          </a:xfrm>
        </p:spPr>
        <p:txBody>
          <a:bodyPr/>
          <a:lstStyle/>
          <a:p>
            <a:pPr algn="just">
              <a:buNone/>
            </a:pPr>
            <a:r>
              <a:rPr lang="it-IT" sz="2600" dirty="0" smtClean="0">
                <a:latin typeface="Calibri" pitchFamily="34" charset="0"/>
              </a:rPr>
              <a:t>b)  munirsi di dispositivi di protezione individuale ed utilizzarli conformemente alle disposizioni di cui al titolo III; </a:t>
            </a:r>
          </a:p>
          <a:p>
            <a:pPr algn="just">
              <a:buNone/>
            </a:pPr>
            <a:r>
              <a:rPr lang="it-IT" sz="2600" dirty="0" smtClean="0">
                <a:latin typeface="Calibri" pitchFamily="34" charset="0"/>
              </a:rPr>
              <a:t>c)  munirsi di apposita tessera di riconoscimento corredata di fotografia, contenente le proprie generalità, qualora effettuino la loro prestazione in un luogo di lavoro nel quale si svolgano attività in regime di appalto o subappalto.</a:t>
            </a:r>
          </a:p>
          <a:p>
            <a:pPr marL="0" indent="0" algn="just" eaLnBrk="1" hangingPunct="1">
              <a:lnSpc>
                <a:spcPct val="170000"/>
              </a:lnSpc>
              <a:spcBef>
                <a:spcPct val="0"/>
              </a:spcBef>
              <a:buNone/>
            </a:pPr>
            <a:endParaRPr lang="it-IT" sz="2600" dirty="0" smtClean="0">
              <a:latin typeface="Calibri" pitchFamily="34" charset="0"/>
              <a:ea typeface="Calibri" pitchFamily="34" charset="0"/>
              <a:cs typeface="Calibri" pitchFamily="34" charset="0"/>
            </a:endParaRPr>
          </a:p>
          <a:p>
            <a:pPr marL="0" indent="0" algn="just" eaLnBrk="1" hangingPunct="1">
              <a:lnSpc>
                <a:spcPct val="170000"/>
              </a:lnSpc>
              <a:spcBef>
                <a:spcPct val="0"/>
              </a:spcBef>
              <a:buNone/>
            </a:pPr>
            <a:endParaRPr lang="it-IT" sz="24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a:bodyPr>
          <a:lstStyle/>
          <a:p>
            <a:pPr eaLnBrk="1" fontAlgn="auto" hangingPunct="1">
              <a:spcAft>
                <a:spcPts val="0"/>
              </a:spcAft>
              <a:defRPr/>
            </a:pPr>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23555" name="Segnaposto contenuto 4"/>
          <p:cNvSpPr>
            <a:spLocks noGrp="1"/>
          </p:cNvSpPr>
          <p:nvPr>
            <p:ph idx="1"/>
          </p:nvPr>
        </p:nvSpPr>
        <p:spPr>
          <a:xfrm>
            <a:off x="457200" y="1412875"/>
            <a:ext cx="6923088" cy="4713288"/>
          </a:xfrm>
        </p:spPr>
        <p:txBody>
          <a:bodyPr/>
          <a:lstStyle/>
          <a:p>
            <a:pPr algn="just">
              <a:buNone/>
            </a:pPr>
            <a:r>
              <a:rPr lang="it-IT" sz="2600" dirty="0">
                <a:latin typeface="Calibri" pitchFamily="34" charset="0"/>
              </a:rPr>
              <a:t>Gli stessi soggetti relativamente ai rischi propri delle attività svolte e con oneri a proprio carico hanno facoltà di:</a:t>
            </a:r>
          </a:p>
          <a:p>
            <a:pPr algn="just">
              <a:buNone/>
            </a:pPr>
            <a:r>
              <a:rPr lang="it-IT" sz="2600" dirty="0">
                <a:latin typeface="Calibri" pitchFamily="34" charset="0"/>
              </a:rPr>
              <a:t>a)  beneficiare della sorveglianza sanitaria, fermi restando gli obblighi previsti da norme speciali; </a:t>
            </a:r>
          </a:p>
          <a:p>
            <a:pPr algn="just">
              <a:buNone/>
            </a:pPr>
            <a:r>
              <a:rPr lang="it-IT" sz="2600" dirty="0">
                <a:latin typeface="Calibri" pitchFamily="34" charset="0"/>
              </a:rPr>
              <a:t>b)  partecipare a corsi di formazione specifici in materia di salute e sicurezza sul lavoro, incentrati sui rischi propri delle attività svolte, secondo le previsioni di cui all’art. 37, fermi restando gli obblighi previsti da norme speciali.</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2" y="603227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8" y="577658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5" y="562963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6" name="Segnaposto contenuto 5"/>
          <p:cNvSpPr>
            <a:spLocks noGrp="1"/>
          </p:cNvSpPr>
          <p:nvPr>
            <p:ph idx="1"/>
          </p:nvPr>
        </p:nvSpPr>
        <p:spPr/>
        <p:txBody>
          <a:bodyPr/>
          <a:lstStyle/>
          <a:p>
            <a:pPr algn="just">
              <a:buNone/>
            </a:pPr>
            <a:r>
              <a:rPr lang="it-IT" sz="2600" dirty="0">
                <a:latin typeface="Calibri" pitchFamily="34" charset="0"/>
              </a:rPr>
              <a:t>PERO’</a:t>
            </a:r>
          </a:p>
          <a:p>
            <a:pPr algn="just">
              <a:buNone/>
            </a:pPr>
            <a:r>
              <a:rPr lang="it-IT" sz="2600" dirty="0">
                <a:latin typeface="Calibri" pitchFamily="34" charset="0"/>
              </a:rPr>
              <a:t>tutte le volte che questi soggetti svolgano attività di lavoro inseriti nell’altrui organizzazione, soggetta a un datore di lavoro, rispondono a quest’ultimo della sicurezza propria e della sicurezza degli altri lavoratori.</a:t>
            </a:r>
          </a:p>
          <a:p>
            <a:pPr algn="just">
              <a:buNone/>
            </a:pPr>
            <a:r>
              <a:rPr lang="it-IT" sz="2600" dirty="0">
                <a:latin typeface="Calibri" pitchFamily="34" charset="0"/>
              </a:rPr>
              <a:t>Ad esempio, in caso di appalto (art. 26): la norma è scritta in modo che anche l’appaltatore collabori alla sicurezza del luogo di lavoro.</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0"/>
            <a:ext cx="6202362" cy="994122"/>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p>
        </p:txBody>
      </p:sp>
      <p:sp>
        <p:nvSpPr>
          <p:cNvPr id="6" name="Segnaposto contenuto 5"/>
          <p:cNvSpPr>
            <a:spLocks noGrp="1"/>
          </p:cNvSpPr>
          <p:nvPr>
            <p:ph idx="1"/>
          </p:nvPr>
        </p:nvSpPr>
        <p:spPr>
          <a:xfrm>
            <a:off x="467544" y="908720"/>
            <a:ext cx="8229600" cy="4525963"/>
          </a:xfrm>
        </p:spPr>
        <p:txBody>
          <a:bodyPr/>
          <a:lstStyle/>
          <a:p>
            <a:pPr indent="-514350" algn="just">
              <a:buFont typeface="Wingdings" pitchFamily="2" charset="2"/>
              <a:buChar char="v"/>
            </a:pPr>
            <a:r>
              <a:rPr lang="it-IT" sz="2600" dirty="0" smtClean="0">
                <a:latin typeface="Calibri" pitchFamily="34" charset="0"/>
              </a:rPr>
              <a:t>Nel caso di contratto di somministrazione di lavoro tutti gli obblighi sono a carico dell’impresa utilizzatrice, compresa la formazione e l’informazione, salva la formazione relativa alle attrezzature di lavoro necessarie allo svolgimento dell’attività lavorativa, che spetta al somministratore;</a:t>
            </a:r>
          </a:p>
          <a:p>
            <a:pPr indent="-514350" algn="just">
              <a:buFont typeface="Wingdings" pitchFamily="2" charset="2"/>
              <a:buChar char="v"/>
            </a:pPr>
            <a:r>
              <a:rPr lang="it-IT" sz="2600" dirty="0" smtClean="0">
                <a:latin typeface="Calibri" pitchFamily="34" charset="0"/>
              </a:rPr>
              <a:t>Per i lavoratori a progetto e quelli con contratto </a:t>
            </a:r>
            <a:r>
              <a:rPr lang="it-IT" sz="2600" dirty="0" err="1" smtClean="0">
                <a:latin typeface="Calibri" pitchFamily="34" charset="0"/>
              </a:rPr>
              <a:t>co.co.co.</a:t>
            </a:r>
            <a:r>
              <a:rPr lang="it-IT" sz="2600" dirty="0" smtClean="0">
                <a:latin typeface="Calibri" pitchFamily="34" charset="0"/>
              </a:rPr>
              <a:t> si applica il T.u. se la prestazione lavorativa si svolge nei luoghi di lavoro del committente;</a:t>
            </a:r>
          </a:p>
          <a:p>
            <a:pPr indent="-514350" algn="just">
              <a:buFont typeface="Wingdings" pitchFamily="2" charset="2"/>
              <a:buChar char="v"/>
            </a:pPr>
            <a:r>
              <a:rPr lang="it-IT" sz="2600" dirty="0" smtClean="0">
                <a:latin typeface="Calibri" pitchFamily="34" charset="0"/>
              </a:rPr>
              <a:t>Per i lavoratori a domicilio, trovano applicazione gli obblighi di formazione e informazione di cui agli art. 36 e 37;</a:t>
            </a:r>
          </a:p>
          <a:p>
            <a:pPr>
              <a:buNone/>
            </a:pPr>
            <a:endParaRPr lang="it-IT" dirty="0"/>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2307" y="593805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8583" y="568236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2480" y="553541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p>
        </p:txBody>
      </p:sp>
      <p:sp>
        <p:nvSpPr>
          <p:cNvPr id="6" name="Segnaposto contenuto 5"/>
          <p:cNvSpPr>
            <a:spLocks noGrp="1"/>
          </p:cNvSpPr>
          <p:nvPr>
            <p:ph idx="1"/>
          </p:nvPr>
        </p:nvSpPr>
        <p:spPr/>
        <p:txBody>
          <a:bodyPr/>
          <a:lstStyle/>
          <a:p>
            <a:pPr indent="-514350" algn="just">
              <a:buFont typeface="Wingdings" pitchFamily="2" charset="2"/>
              <a:buChar char="v"/>
            </a:pPr>
            <a:r>
              <a:rPr lang="it-IT" sz="2600" dirty="0" smtClean="0">
                <a:latin typeface="Calibri" pitchFamily="34" charset="0"/>
              </a:rPr>
              <a:t>Nei confronti di lavoratori occasionali di tipo accessorio si applica il T.u. con esclusione di: piccoli lavoratori domestici a carattere straordinario, compreso l’insegnamento privato e l’assistenza domiciliare a bambini, anziani, ammalati e disabili;</a:t>
            </a:r>
          </a:p>
          <a:p>
            <a:pPr indent="-514350" algn="just">
              <a:buFont typeface="Wingdings" pitchFamily="2" charset="2"/>
              <a:buChar char="v"/>
            </a:pPr>
            <a:r>
              <a:rPr lang="it-IT" sz="2600" dirty="0" smtClean="0">
                <a:latin typeface="Calibri" pitchFamily="34" charset="0"/>
              </a:rPr>
              <a:t>Per i lavoratori a distanza si applicano le disposizioni del titolo VII del T.u. relative ai videoterminali.</a:t>
            </a:r>
          </a:p>
          <a:p>
            <a:pPr>
              <a:buNone/>
            </a:pPr>
            <a:endParaRPr lang="it-IT" dirty="0"/>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Semplificazione </a:t>
            </a:r>
            <a:br>
              <a:rPr lang="it-IT" sz="3600" b="1" i="1" dirty="0" smtClean="0">
                <a:solidFill>
                  <a:schemeClr val="accent3">
                    <a:lumMod val="50000"/>
                  </a:schemeClr>
                </a:solidFill>
                <a:ea typeface="Calibri" pitchFamily="34" charset="0"/>
                <a:cs typeface="Calibri" pitchFamily="34" charset="0"/>
              </a:rPr>
            </a:br>
            <a:r>
              <a:rPr lang="it-IT" sz="3600" b="1" i="1" dirty="0" smtClean="0">
                <a:solidFill>
                  <a:schemeClr val="accent3">
                    <a:lumMod val="50000"/>
                  </a:schemeClr>
                </a:solidFill>
                <a:ea typeface="Calibri" pitchFamily="34" charset="0"/>
                <a:cs typeface="Calibri" pitchFamily="34" charset="0"/>
              </a:rPr>
              <a:t>per le piccole imprese</a:t>
            </a:r>
            <a:endParaRPr lang="it-IT" sz="3600" dirty="0" smtClean="0"/>
          </a:p>
        </p:txBody>
      </p:sp>
      <p:sp>
        <p:nvSpPr>
          <p:cNvPr id="6" name="Segnaposto contenuto 5"/>
          <p:cNvSpPr>
            <a:spLocks noGrp="1"/>
          </p:cNvSpPr>
          <p:nvPr>
            <p:ph idx="1"/>
          </p:nvPr>
        </p:nvSpPr>
        <p:spPr/>
        <p:txBody>
          <a:bodyPr/>
          <a:lstStyle/>
          <a:p>
            <a:pPr>
              <a:buNone/>
            </a:pPr>
            <a:endParaRPr lang="it-IT" sz="2800" dirty="0" smtClean="0"/>
          </a:p>
          <a:p>
            <a:pPr>
              <a:buNone/>
            </a:pPr>
            <a:r>
              <a:rPr lang="it-IT" sz="2800" dirty="0" smtClean="0"/>
              <a:t>Con un futuro decreto interministeriale saranno stabilite «</a:t>
            </a:r>
            <a:r>
              <a:rPr lang="it-IT" sz="2800" b="1" dirty="0" smtClean="0"/>
              <a:t>misure </a:t>
            </a:r>
            <a:r>
              <a:rPr lang="it-IT" sz="2800" b="1" dirty="0"/>
              <a:t>di semplificazione degli adempimenti relativi all'informazione, formazione, valutazione dei rischi e sorveglianza sanitaria </a:t>
            </a:r>
            <a:r>
              <a:rPr lang="it-IT" sz="2800" dirty="0"/>
              <a:t>per le imprese agricole, con particolare riferimento a lavoratori a tempo determinato e stagionali, e </a:t>
            </a:r>
            <a:r>
              <a:rPr lang="it-IT" sz="2800" b="1" dirty="0"/>
              <a:t>per le imprese di piccole </a:t>
            </a:r>
            <a:r>
              <a:rPr lang="it-IT" sz="2800" b="1" dirty="0" smtClean="0"/>
              <a:t>dimensioni</a:t>
            </a:r>
            <a:r>
              <a:rPr lang="it-IT" sz="2800" dirty="0" smtClean="0"/>
              <a:t>» (art. 3, comma 13 ter d.lgs. 81/2008, come modificato dal </a:t>
            </a:r>
            <a:r>
              <a:rPr lang="it-IT" sz="2800" dirty="0" err="1" smtClean="0"/>
              <a:t>d.l.</a:t>
            </a:r>
            <a:r>
              <a:rPr lang="it-IT" sz="2800" dirty="0" smtClean="0"/>
              <a:t> 69/2013)</a:t>
            </a:r>
            <a:endParaRPr lang="it-IT" sz="2800" b="1" dirty="0"/>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2" y="593805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8" y="568236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5" y="553541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72263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responsabilità penale</a:t>
            </a:r>
            <a:endParaRPr lang="it-IT" sz="3600" dirty="0" smtClean="0"/>
          </a:p>
        </p:txBody>
      </p:sp>
      <p:sp>
        <p:nvSpPr>
          <p:cNvPr id="6" name="Segnaposto contenuto 5"/>
          <p:cNvSpPr>
            <a:spLocks noGrp="1"/>
          </p:cNvSpPr>
          <p:nvPr>
            <p:ph idx="1"/>
          </p:nvPr>
        </p:nvSpPr>
        <p:spPr/>
        <p:txBody>
          <a:bodyPr/>
          <a:lstStyle/>
          <a:p>
            <a:pPr marL="358775" indent="-358775" algn="just">
              <a:buNone/>
            </a:pPr>
            <a:r>
              <a:rPr lang="it-IT" sz="2600" dirty="0" smtClean="0">
                <a:latin typeface="Calibri" pitchFamily="34" charset="0"/>
              </a:rPr>
              <a:t>La </a:t>
            </a:r>
            <a:r>
              <a:rPr lang="it-IT" sz="2600" b="1" dirty="0" smtClean="0">
                <a:latin typeface="Calibri" pitchFamily="34" charset="0"/>
              </a:rPr>
              <a:t>responsabilità penale</a:t>
            </a:r>
            <a:r>
              <a:rPr lang="it-IT" sz="2600" dirty="0" smtClean="0">
                <a:latin typeface="Calibri" pitchFamily="34" charset="0"/>
              </a:rPr>
              <a:t> è la responsabilità che deriva dalla commissione di un </a:t>
            </a:r>
            <a:r>
              <a:rPr lang="it-IT" sz="2600" b="1" dirty="0" smtClean="0">
                <a:latin typeface="Calibri" pitchFamily="34" charset="0"/>
              </a:rPr>
              <a:t>reato.</a:t>
            </a:r>
          </a:p>
          <a:p>
            <a:pPr marL="358775" indent="-358775" algn="just">
              <a:buNone/>
            </a:pPr>
            <a:endParaRPr lang="it-IT" sz="2600" b="1" dirty="0" smtClean="0">
              <a:latin typeface="Calibri" pitchFamily="34" charset="0"/>
            </a:endParaRPr>
          </a:p>
          <a:p>
            <a:pPr marL="358775" indent="-358775" algn="just">
              <a:buNone/>
            </a:pPr>
            <a:r>
              <a:rPr lang="it-IT" sz="2600" dirty="0" smtClean="0">
                <a:latin typeface="Calibri" pitchFamily="34" charset="0"/>
              </a:rPr>
              <a:t>Essa riguarda il datore di lavoro, ma anche le altre figure della sicurezza in capo a cui la legge prevede obblighi penalmente sanzionati.</a:t>
            </a:r>
          </a:p>
          <a:p>
            <a:pPr indent="-514350" algn="just">
              <a:buNone/>
            </a:pPr>
            <a:endParaRPr lang="it-IT" dirty="0"/>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responsabilità penale</a:t>
            </a:r>
            <a:endParaRPr lang="it-IT" sz="3600" dirty="0" smtClean="0"/>
          </a:p>
        </p:txBody>
      </p:sp>
      <p:sp>
        <p:nvSpPr>
          <p:cNvPr id="6" name="Segnaposto contenuto 5"/>
          <p:cNvSpPr>
            <a:spLocks noGrp="1"/>
          </p:cNvSpPr>
          <p:nvPr>
            <p:ph idx="1"/>
          </p:nvPr>
        </p:nvSpPr>
        <p:spPr/>
        <p:txBody>
          <a:bodyPr/>
          <a:lstStyle/>
          <a:p>
            <a:pPr marL="358775" indent="-358775" algn="just">
              <a:buNone/>
            </a:pPr>
            <a:endParaRPr lang="it-IT" dirty="0" smtClean="0">
              <a:solidFill>
                <a:srgbClr val="800000"/>
              </a:solidFill>
              <a:latin typeface="Garamond" pitchFamily="18" charset="0"/>
            </a:endParaRPr>
          </a:p>
          <a:p>
            <a:pPr marL="358775" indent="-358775" algn="just">
              <a:buNone/>
            </a:pPr>
            <a:r>
              <a:rPr lang="it-IT" sz="2600" dirty="0" smtClean="0">
                <a:latin typeface="Calibri" pitchFamily="34" charset="0"/>
              </a:rPr>
              <a:t>Può essere</a:t>
            </a:r>
          </a:p>
          <a:p>
            <a:pPr marL="358775" indent="-358775" algn="just">
              <a:buNone/>
            </a:pPr>
            <a:r>
              <a:rPr lang="it-IT" sz="2600" dirty="0" smtClean="0">
                <a:latin typeface="Calibri" pitchFamily="34" charset="0"/>
              </a:rPr>
              <a:t>responsabilità </a:t>
            </a:r>
            <a:r>
              <a:rPr lang="it-IT" sz="2600" b="1" dirty="0" smtClean="0">
                <a:latin typeface="Calibri" pitchFamily="34" charset="0"/>
              </a:rPr>
              <a:t>di condotta</a:t>
            </a:r>
            <a:r>
              <a:rPr lang="it-IT" sz="2600" dirty="0" smtClean="0">
                <a:latin typeface="Calibri" pitchFamily="34" charset="0"/>
              </a:rPr>
              <a:t>: la legge punisce di per sé la violazione di cautele (es. la mancata nomina del medico competente, la mancata formazione e informazione al lavoratore, etc.)</a:t>
            </a:r>
          </a:p>
          <a:p>
            <a:pPr marL="358775" indent="-358775" algn="just">
              <a:buNone/>
            </a:pPr>
            <a:r>
              <a:rPr lang="it-IT" sz="2600" dirty="0" smtClean="0">
                <a:latin typeface="Calibri" pitchFamily="34" charset="0"/>
              </a:rPr>
              <a:t>responsabilità </a:t>
            </a:r>
            <a:r>
              <a:rPr lang="it-IT" sz="2600" b="1" dirty="0" smtClean="0">
                <a:latin typeface="Calibri" pitchFamily="34" charset="0"/>
              </a:rPr>
              <a:t>di evento</a:t>
            </a:r>
            <a:r>
              <a:rPr lang="it-IT" sz="2600" dirty="0" smtClean="0">
                <a:latin typeface="Calibri" pitchFamily="34" charset="0"/>
              </a:rPr>
              <a:t>: il soggetto risponde per la morte o le lesioni causate al lavoratore per colpa (omicidio o lesioni colpose)</a:t>
            </a:r>
          </a:p>
          <a:p>
            <a:pPr indent="-514350" algn="just">
              <a:buNone/>
            </a:pPr>
            <a:endParaRPr lang="it-IT" dirty="0"/>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922114"/>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responsabilità penale</a:t>
            </a:r>
            <a:endParaRPr lang="it-IT" sz="3600" dirty="0" smtClean="0"/>
          </a:p>
        </p:txBody>
      </p:sp>
      <p:sp>
        <p:nvSpPr>
          <p:cNvPr id="6" name="Segnaposto contenuto 5"/>
          <p:cNvSpPr>
            <a:spLocks noGrp="1"/>
          </p:cNvSpPr>
          <p:nvPr>
            <p:ph idx="1"/>
          </p:nvPr>
        </p:nvSpPr>
        <p:spPr>
          <a:xfrm>
            <a:off x="467544" y="1196752"/>
            <a:ext cx="8229600" cy="4525963"/>
          </a:xfrm>
        </p:spPr>
        <p:txBody>
          <a:bodyPr/>
          <a:lstStyle/>
          <a:p>
            <a:pPr marL="358775" indent="-358775" algn="just">
              <a:buNone/>
            </a:pPr>
            <a:r>
              <a:rPr lang="it-IT" sz="2600" dirty="0" smtClean="0">
                <a:latin typeface="Calibri" pitchFamily="34" charset="0"/>
              </a:rPr>
              <a:t>La </a:t>
            </a:r>
            <a:r>
              <a:rPr lang="it-IT" sz="2600" b="1" dirty="0" smtClean="0">
                <a:latin typeface="Calibri" pitchFamily="34" charset="0"/>
              </a:rPr>
              <a:t>responsabilità penale </a:t>
            </a:r>
            <a:r>
              <a:rPr lang="it-IT" sz="2600" dirty="0" smtClean="0">
                <a:latin typeface="Calibri" pitchFamily="34" charset="0"/>
              </a:rPr>
              <a:t>per </a:t>
            </a:r>
            <a:r>
              <a:rPr lang="it-IT" sz="2600" b="1" dirty="0" smtClean="0">
                <a:latin typeface="Calibri" pitchFamily="34" charset="0"/>
              </a:rPr>
              <a:t>colpa </a:t>
            </a:r>
          </a:p>
          <a:p>
            <a:pPr marL="271463" indent="-271463" algn="just">
              <a:buNone/>
            </a:pPr>
            <a:r>
              <a:rPr lang="it-IT" sz="2600" dirty="0" smtClean="0">
                <a:latin typeface="Calibri" pitchFamily="34" charset="0"/>
              </a:rPr>
              <a:t>può derivare:</a:t>
            </a:r>
          </a:p>
          <a:p>
            <a:pPr>
              <a:buNone/>
            </a:pPr>
            <a:r>
              <a:rPr lang="it-IT" sz="2600" dirty="0" smtClean="0">
                <a:latin typeface="Calibri" pitchFamily="34" charset="0"/>
              </a:rPr>
              <a:t>da una </a:t>
            </a:r>
            <a:r>
              <a:rPr lang="it-IT" sz="2600" b="1" u="sng" dirty="0" smtClean="0">
                <a:latin typeface="Calibri" pitchFamily="34" charset="0"/>
              </a:rPr>
              <a:t>condotta </a:t>
            </a:r>
            <a:r>
              <a:rPr lang="it-IT" sz="2600" dirty="0" smtClean="0">
                <a:latin typeface="Calibri" pitchFamily="34" charset="0"/>
              </a:rPr>
              <a:t>attiva			</a:t>
            </a:r>
          </a:p>
          <a:p>
            <a:pPr>
              <a:buNone/>
            </a:pPr>
            <a:r>
              <a:rPr lang="it-IT" sz="2600" dirty="0" smtClean="0">
                <a:latin typeface="Calibri" pitchFamily="34" charset="0"/>
              </a:rPr>
              <a:t>da un’</a:t>
            </a:r>
            <a:r>
              <a:rPr lang="it-IT" sz="2600" b="1" u="sng" dirty="0" smtClean="0">
                <a:latin typeface="Calibri" pitchFamily="34" charset="0"/>
              </a:rPr>
              <a:t>omissione</a:t>
            </a:r>
            <a:r>
              <a:rPr lang="it-IT" sz="2600" dirty="0" smtClean="0">
                <a:latin typeface="Calibri" pitchFamily="34" charset="0"/>
              </a:rPr>
              <a:t> </a:t>
            </a:r>
          </a:p>
          <a:p>
            <a:pPr>
              <a:buNone/>
            </a:pPr>
            <a:r>
              <a:rPr lang="it-IT" sz="2600" dirty="0" smtClean="0">
                <a:latin typeface="Calibri" pitchFamily="34" charset="0"/>
              </a:rPr>
              <a:t>Da una cattiva </a:t>
            </a:r>
            <a:r>
              <a:rPr lang="it-IT" sz="2600" b="1" u="sng" dirty="0" smtClean="0">
                <a:latin typeface="Calibri" pitchFamily="34" charset="0"/>
              </a:rPr>
              <a:t>scelta delle figure e dei collaboratori esterni </a:t>
            </a:r>
            <a:r>
              <a:rPr lang="it-IT" sz="2600" dirty="0" smtClean="0">
                <a:latin typeface="Calibri" pitchFamily="34" charset="0"/>
              </a:rPr>
              <a:t>(in </a:t>
            </a:r>
            <a:r>
              <a:rPr lang="it-IT" sz="2600" dirty="0" err="1" smtClean="0">
                <a:latin typeface="Calibri" pitchFamily="34" charset="0"/>
              </a:rPr>
              <a:t>eligendo</a:t>
            </a:r>
            <a:r>
              <a:rPr lang="it-IT" sz="2600" dirty="0" smtClean="0">
                <a:latin typeface="Calibri" pitchFamily="34" charset="0"/>
              </a:rPr>
              <a:t>)</a:t>
            </a:r>
          </a:p>
          <a:p>
            <a:pPr>
              <a:buNone/>
            </a:pPr>
            <a:r>
              <a:rPr lang="it-IT" sz="2600" dirty="0" smtClean="0">
                <a:latin typeface="Calibri" pitchFamily="34" charset="0"/>
              </a:rPr>
              <a:t>Dalla mancata </a:t>
            </a:r>
            <a:r>
              <a:rPr lang="it-IT" sz="2600" b="1" u="sng" dirty="0" smtClean="0">
                <a:latin typeface="Calibri" pitchFamily="34" charset="0"/>
              </a:rPr>
              <a:t>vigilanza</a:t>
            </a:r>
            <a:r>
              <a:rPr lang="it-IT" sz="2600" dirty="0" smtClean="0">
                <a:latin typeface="Calibri" pitchFamily="34" charset="0"/>
              </a:rPr>
              <a:t> dell’operato altrui</a:t>
            </a:r>
          </a:p>
          <a:p>
            <a:pPr>
              <a:buNone/>
            </a:pPr>
            <a:endParaRPr lang="it-IT" sz="2600" dirty="0" smtClean="0">
              <a:solidFill>
                <a:srgbClr val="800000"/>
              </a:solidFill>
              <a:latin typeface="Garamond" pitchFamily="18" charset="0"/>
            </a:endParaRPr>
          </a:p>
          <a:p>
            <a:pPr>
              <a:buNone/>
            </a:pPr>
            <a:r>
              <a:rPr lang="it-IT" sz="2600" dirty="0" smtClean="0">
                <a:latin typeface="Calibri" pitchFamily="34" charset="0"/>
              </a:rPr>
              <a:t>In ogni caso, è commisurata alla </a:t>
            </a:r>
            <a:r>
              <a:rPr lang="it-IT" sz="2600" b="1" u="sng" dirty="0" smtClean="0">
                <a:latin typeface="Calibri" pitchFamily="34" charset="0"/>
              </a:rPr>
              <a:t>migliore</a:t>
            </a:r>
            <a:r>
              <a:rPr lang="it-IT" sz="2600" dirty="0" smtClean="0">
                <a:latin typeface="Calibri" pitchFamily="34" charset="0"/>
              </a:rPr>
              <a:t> </a:t>
            </a:r>
            <a:r>
              <a:rPr lang="it-IT" sz="2600" b="1" u="sng" dirty="0" smtClean="0">
                <a:latin typeface="Calibri" pitchFamily="34" charset="0"/>
              </a:rPr>
              <a:t>scienza e tecnica </a:t>
            </a:r>
            <a:r>
              <a:rPr lang="it-IT" sz="2600" dirty="0" smtClean="0">
                <a:latin typeface="Calibri" pitchFamily="34" charset="0"/>
              </a:rPr>
              <a:t>del momento.</a:t>
            </a:r>
          </a:p>
          <a:p>
            <a:pPr>
              <a:buNone/>
            </a:pPr>
            <a:endParaRPr lang="it-IT" sz="2400" dirty="0" smtClean="0">
              <a:latin typeface="Calibri" pitchFamily="34" charset="0"/>
            </a:endParaRPr>
          </a:p>
          <a:p>
            <a:pPr>
              <a:buNone/>
            </a:pPr>
            <a:r>
              <a:rPr lang="it-IT" b="1" u="sng" dirty="0" smtClean="0">
                <a:solidFill>
                  <a:srgbClr val="800000"/>
                </a:solidFill>
                <a:latin typeface="Garamond" pitchFamily="18" charset="0"/>
              </a:rPr>
              <a:t> </a:t>
            </a:r>
            <a:endParaRPr lang="it-IT" sz="3600" dirty="0" smtClean="0">
              <a:solidFill>
                <a:srgbClr val="800000"/>
              </a:solidFill>
              <a:latin typeface="Garamond" pitchFamily="18"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2" y="5938155"/>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8" y="5682467"/>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5" y="5535512"/>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responsabilità civile</a:t>
            </a:r>
            <a:endParaRPr lang="it-IT" sz="3600" dirty="0" smtClean="0"/>
          </a:p>
        </p:txBody>
      </p:sp>
      <p:sp>
        <p:nvSpPr>
          <p:cNvPr id="6" name="Segnaposto contenuto 5"/>
          <p:cNvSpPr>
            <a:spLocks noGrp="1"/>
          </p:cNvSpPr>
          <p:nvPr>
            <p:ph idx="1"/>
          </p:nvPr>
        </p:nvSpPr>
        <p:spPr/>
        <p:txBody>
          <a:bodyPr/>
          <a:lstStyle/>
          <a:p>
            <a:pPr marL="358775" indent="-358775" algn="just">
              <a:buNone/>
            </a:pPr>
            <a:r>
              <a:rPr lang="it-IT" sz="2800" dirty="0" smtClean="0">
                <a:latin typeface="Calibri" pitchFamily="34" charset="0"/>
              </a:rPr>
              <a:t>La </a:t>
            </a:r>
            <a:r>
              <a:rPr lang="it-IT" sz="2800" b="1" dirty="0" smtClean="0">
                <a:latin typeface="Calibri" pitchFamily="34" charset="0"/>
              </a:rPr>
              <a:t>responsabilità civile, </a:t>
            </a:r>
            <a:r>
              <a:rPr lang="it-IT" sz="2800" dirty="0" smtClean="0">
                <a:latin typeface="Calibri" pitchFamily="34" charset="0"/>
              </a:rPr>
              <a:t>cioè per il </a:t>
            </a:r>
            <a:r>
              <a:rPr lang="it-IT" sz="2800" b="1" dirty="0" smtClean="0">
                <a:latin typeface="Calibri" pitchFamily="34" charset="0"/>
              </a:rPr>
              <a:t>risarcimento dei danni</a:t>
            </a:r>
            <a:r>
              <a:rPr lang="it-IT" sz="2800" dirty="0" smtClean="0">
                <a:latin typeface="Calibri" pitchFamily="34" charset="0"/>
              </a:rPr>
              <a:t>:</a:t>
            </a:r>
          </a:p>
          <a:p>
            <a:pPr marL="358775" indent="-358775" algn="just">
              <a:buFontTx/>
              <a:buChar char="-"/>
            </a:pPr>
            <a:r>
              <a:rPr lang="it-IT" sz="2800" dirty="0" smtClean="0">
                <a:latin typeface="Calibri" pitchFamily="34" charset="0"/>
              </a:rPr>
              <a:t>deriva dalla violazione dell’art. 2087 c.c., in primo luogo (</a:t>
            </a:r>
            <a:r>
              <a:rPr lang="it-IT" sz="2800" b="1" dirty="0" smtClean="0">
                <a:latin typeface="Calibri" pitchFamily="34" charset="0"/>
              </a:rPr>
              <a:t>responsabilità da inadempimento contrattuale</a:t>
            </a:r>
            <a:r>
              <a:rPr lang="it-IT" sz="2800" dirty="0" smtClean="0">
                <a:latin typeface="Calibri" pitchFamily="34" charset="0"/>
              </a:rPr>
              <a:t>)</a:t>
            </a:r>
          </a:p>
          <a:p>
            <a:pPr marL="358775" indent="-358775" algn="just">
              <a:buFontTx/>
              <a:buChar char="-"/>
            </a:pPr>
            <a:r>
              <a:rPr lang="it-IT" sz="2800" dirty="0" smtClean="0">
                <a:latin typeface="Calibri" pitchFamily="34" charset="0"/>
              </a:rPr>
              <a:t>l’art. 2059 c.c. (risarcimento dei danni non patrimoniali) mette al centro del risarcimento il </a:t>
            </a:r>
            <a:r>
              <a:rPr lang="it-IT" sz="2800" b="1" dirty="0" smtClean="0">
                <a:latin typeface="Calibri" pitchFamily="34" charset="0"/>
              </a:rPr>
              <a:t>danno alla persona</a:t>
            </a:r>
            <a:r>
              <a:rPr lang="it-IT" sz="2800" dirty="0" smtClean="0">
                <a:latin typeface="Calibri" pitchFamily="34" charset="0"/>
              </a:rPr>
              <a:t> e, dunque, estende il risarcimento:</a:t>
            </a:r>
          </a:p>
          <a:p>
            <a:pPr marL="358775" indent="-358775" algn="just">
              <a:buFontTx/>
              <a:buChar char="-"/>
            </a:pPr>
            <a:endParaRPr lang="it-IT" dirty="0" smtClean="0">
              <a:solidFill>
                <a:srgbClr val="800000"/>
              </a:solidFill>
              <a:latin typeface="Garamond" pitchFamily="18"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5" name="Segnaposto contenuto 4"/>
          <p:cNvSpPr>
            <a:spLocks noGrp="1"/>
          </p:cNvSpPr>
          <p:nvPr>
            <p:ph idx="1"/>
          </p:nvPr>
        </p:nvSpPr>
        <p:spPr>
          <a:xfrm>
            <a:off x="457200" y="1600200"/>
            <a:ext cx="6923088" cy="4525963"/>
          </a:xfrm>
        </p:spPr>
        <p:txBody>
          <a:bodyPr rtlCol="0">
            <a:normAutofit/>
          </a:bodyPr>
          <a:lstStyle/>
          <a:p>
            <a:pPr marL="358775" indent="-358775" algn="just">
              <a:buNone/>
            </a:pPr>
            <a:r>
              <a:rPr lang="it-IT" sz="2600" dirty="0" smtClean="0">
                <a:cs typeface="Calibri" pitchFamily="34" charset="0"/>
              </a:rPr>
              <a:t> </a:t>
            </a:r>
            <a:r>
              <a:rPr lang="it-IT" sz="2800" dirty="0" smtClean="0">
                <a:latin typeface="Calibri" pitchFamily="34" charset="0"/>
              </a:rPr>
              <a:t>Art. 451: </a:t>
            </a:r>
            <a:r>
              <a:rPr lang="it-IT" sz="2800" b="1" dirty="0" smtClean="0">
                <a:latin typeface="Calibri" pitchFamily="34" charset="0"/>
              </a:rPr>
              <a:t>Omissione colposa di cautele o difese contro disastri o infortuni sul lavoro</a:t>
            </a:r>
            <a:r>
              <a:rPr lang="it-IT" sz="2800" dirty="0" smtClean="0">
                <a:latin typeface="Calibri" pitchFamily="34" charset="0"/>
              </a:rPr>
              <a:t>, che punisce chiunque per colpa omette di collocare ovvero rimuove o rende inservibili apparecchi o altri mezzi destinati all’estinzione di un incendio o al salvataggio o al soccorso contro disastri o infortuni sul lavoro</a:t>
            </a:r>
          </a:p>
          <a:p>
            <a:pPr marL="358775" indent="-358775" algn="just">
              <a:buNone/>
            </a:pPr>
            <a:r>
              <a:rPr lang="it-IT" sz="2800" dirty="0" smtClean="0">
                <a:latin typeface="Calibri" pitchFamily="34" charset="0"/>
              </a:rPr>
              <a:t>Entrambi i delitti sono </a:t>
            </a:r>
            <a:r>
              <a:rPr lang="it-IT" sz="2800" b="1" dirty="0" smtClean="0">
                <a:latin typeface="Calibri" pitchFamily="34" charset="0"/>
              </a:rPr>
              <a:t>aggravati dal verificarsi </a:t>
            </a:r>
            <a:r>
              <a:rPr lang="it-IT" sz="2800" dirty="0" smtClean="0">
                <a:latin typeface="Calibri" pitchFamily="34" charset="0"/>
              </a:rPr>
              <a:t>del disastro o </a:t>
            </a:r>
            <a:r>
              <a:rPr lang="it-IT" sz="2800" b="1" dirty="0" smtClean="0">
                <a:latin typeface="Calibri" pitchFamily="34" charset="0"/>
              </a:rPr>
              <a:t>dell’infortunio.</a:t>
            </a:r>
            <a:endParaRPr lang="it-IT" sz="1800" b="1" dirty="0" smtClean="0">
              <a:latin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9377" y="6115149"/>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1878" y="585946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79550" y="5712506"/>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74814" y="14469"/>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responsabilità civile</a:t>
            </a:r>
            <a:endParaRPr lang="it-IT" sz="3600" dirty="0" smtClean="0"/>
          </a:p>
        </p:txBody>
      </p:sp>
      <p:sp>
        <p:nvSpPr>
          <p:cNvPr id="6" name="Segnaposto contenuto 5"/>
          <p:cNvSpPr>
            <a:spLocks noGrp="1"/>
          </p:cNvSpPr>
          <p:nvPr>
            <p:ph idx="1"/>
          </p:nvPr>
        </p:nvSpPr>
        <p:spPr>
          <a:xfrm>
            <a:off x="473607" y="1219099"/>
            <a:ext cx="8229600" cy="4525963"/>
          </a:xfrm>
        </p:spPr>
        <p:txBody>
          <a:bodyPr/>
          <a:lstStyle/>
          <a:p>
            <a:pPr marL="358775" indent="-358775" algn="just">
              <a:buNone/>
            </a:pPr>
            <a:r>
              <a:rPr lang="it-IT" dirty="0" smtClean="0">
                <a:latin typeface="Calibri" pitchFamily="34" charset="0"/>
              </a:rPr>
              <a:t>Al </a:t>
            </a:r>
            <a:r>
              <a:rPr lang="it-IT" b="1" dirty="0" smtClean="0">
                <a:latin typeface="Calibri" pitchFamily="34" charset="0"/>
              </a:rPr>
              <a:t>danno biologico </a:t>
            </a:r>
            <a:r>
              <a:rPr lang="it-IT" dirty="0" smtClean="0">
                <a:latin typeface="Calibri" pitchFamily="34" charset="0"/>
              </a:rPr>
              <a:t>integralmente considerato (danno all’integrità fisio-psichica)</a:t>
            </a:r>
          </a:p>
          <a:p>
            <a:pPr marL="358775" indent="-358775" algn="just">
              <a:buNone/>
            </a:pPr>
            <a:r>
              <a:rPr lang="it-IT" dirty="0" smtClean="0">
                <a:latin typeface="Calibri" pitchFamily="34" charset="0"/>
              </a:rPr>
              <a:t>Al </a:t>
            </a:r>
            <a:r>
              <a:rPr lang="it-IT" b="1" dirty="0" smtClean="0">
                <a:latin typeface="Calibri" pitchFamily="34" charset="0"/>
              </a:rPr>
              <a:t>danno esistenziale </a:t>
            </a:r>
            <a:r>
              <a:rPr lang="it-IT" dirty="0" smtClean="0">
                <a:latin typeface="Calibri" pitchFamily="34" charset="0"/>
              </a:rPr>
              <a:t>(danno alla vita di relazione)</a:t>
            </a:r>
          </a:p>
          <a:p>
            <a:pPr marL="358775" indent="-358775" algn="just">
              <a:buNone/>
            </a:pPr>
            <a:r>
              <a:rPr lang="it-IT" dirty="0" smtClean="0">
                <a:latin typeface="Calibri" pitchFamily="34" charset="0"/>
              </a:rPr>
              <a:t>Al </a:t>
            </a:r>
            <a:r>
              <a:rPr lang="it-IT" b="1" dirty="0" smtClean="0">
                <a:latin typeface="Calibri" pitchFamily="34" charset="0"/>
              </a:rPr>
              <a:t>danno morale </a:t>
            </a:r>
            <a:r>
              <a:rPr lang="it-IT" dirty="0" smtClean="0">
                <a:latin typeface="Calibri" pitchFamily="34" charset="0"/>
              </a:rPr>
              <a:t>(sofferenze patite in conseguenza dei fatti che integrano reato)</a:t>
            </a:r>
          </a:p>
          <a:p>
            <a:pPr marL="358775" indent="-358775" algn="just">
              <a:buNone/>
            </a:pPr>
            <a:r>
              <a:rPr lang="it-IT" dirty="0" smtClean="0">
                <a:latin typeface="Calibri" pitchFamily="34" charset="0"/>
              </a:rPr>
              <a:t>Ai </a:t>
            </a:r>
            <a:r>
              <a:rPr lang="it-IT" b="1" dirty="0" smtClean="0">
                <a:latin typeface="Calibri" pitchFamily="34" charset="0"/>
              </a:rPr>
              <a:t>danni subiti da terze persone </a:t>
            </a:r>
            <a:r>
              <a:rPr lang="it-IT" dirty="0" smtClean="0">
                <a:latin typeface="Calibri" pitchFamily="34" charset="0"/>
              </a:rPr>
              <a:t>non legate all’azienda da obbligo contrattuale di lavoro</a:t>
            </a:r>
          </a:p>
          <a:p>
            <a:pPr marL="358775" indent="-358775" algn="just">
              <a:buFontTx/>
              <a:buChar char="-"/>
            </a:pPr>
            <a:endParaRPr lang="it-IT" dirty="0" smtClean="0">
              <a:solidFill>
                <a:srgbClr val="800000"/>
              </a:solidFill>
              <a:latin typeface="Garamond" pitchFamily="18"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5" y="5535512"/>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17140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908720"/>
            <a:ext cx="8229600" cy="4525963"/>
          </a:xfrm>
        </p:spPr>
        <p:txBody>
          <a:bodyPr/>
          <a:lstStyle/>
          <a:p>
            <a:pPr marL="358775" indent="-358775" algn="just">
              <a:buNone/>
            </a:pPr>
            <a:r>
              <a:rPr lang="it-IT" sz="2800" dirty="0" smtClean="0">
                <a:latin typeface="Calibri" pitchFamily="34" charset="0"/>
              </a:rPr>
              <a:t>La tutela assicurativa è assicurata dall’</a:t>
            </a:r>
            <a:r>
              <a:rPr lang="it-IT" sz="2800" b="1" dirty="0" smtClean="0">
                <a:latin typeface="Calibri" pitchFamily="34" charset="0"/>
              </a:rPr>
              <a:t>INAIL</a:t>
            </a:r>
            <a:r>
              <a:rPr lang="it-IT" sz="2800" dirty="0" smtClean="0">
                <a:latin typeface="Calibri" pitchFamily="34" charset="0"/>
              </a:rPr>
              <a:t>, l’Istituto Nazionale per l’Assicurazione contro gli Infortuni sul Lavoro.</a:t>
            </a:r>
          </a:p>
          <a:p>
            <a:pPr marL="358775" indent="-358775" algn="just">
              <a:buNone/>
            </a:pPr>
            <a:r>
              <a:rPr lang="it-IT" sz="2800" dirty="0" smtClean="0">
                <a:latin typeface="Calibri" pitchFamily="34" charset="0"/>
              </a:rPr>
              <a:t>Tale tutela costituisce espressione del </a:t>
            </a:r>
            <a:r>
              <a:rPr lang="it-IT" sz="2800" b="1" dirty="0" smtClean="0">
                <a:latin typeface="Calibri" pitchFamily="34" charset="0"/>
              </a:rPr>
              <a:t>diritto alla salute</a:t>
            </a:r>
            <a:r>
              <a:rPr lang="it-IT" sz="2800" dirty="0" smtClean="0">
                <a:latin typeface="Calibri" pitchFamily="34" charset="0"/>
              </a:rPr>
              <a:t> sancito, anche rispetto ai luoghi di lavoro,  dall’art. 32 della Costituzione.</a:t>
            </a:r>
          </a:p>
          <a:p>
            <a:pPr marL="358775" indent="-358775" algn="just">
              <a:buNone/>
            </a:pPr>
            <a:endParaRPr lang="it-IT" sz="2800" dirty="0" smtClean="0">
              <a:latin typeface="Calibri" pitchFamily="34" charset="0"/>
            </a:endParaRPr>
          </a:p>
          <a:p>
            <a:pPr marL="358775" indent="-358775" algn="just">
              <a:buNone/>
            </a:pPr>
            <a:r>
              <a:rPr lang="it-IT" sz="2800" dirty="0" smtClean="0">
                <a:latin typeface="Calibri" pitchFamily="34" charset="0"/>
              </a:rPr>
              <a:t>L’Ente eroga prestazioni ai lavoratori che subiscono </a:t>
            </a:r>
            <a:r>
              <a:rPr lang="it-IT" sz="2800" b="1" dirty="0" smtClean="0">
                <a:latin typeface="Calibri" pitchFamily="34" charset="0"/>
              </a:rPr>
              <a:t>infortuni sul lavoro </a:t>
            </a:r>
            <a:r>
              <a:rPr lang="it-IT" sz="2800" dirty="0" smtClean="0">
                <a:latin typeface="Calibri" pitchFamily="34" charset="0"/>
              </a:rPr>
              <a:t>o contraggono </a:t>
            </a:r>
            <a:r>
              <a:rPr lang="it-IT" sz="2800" b="1" dirty="0" smtClean="0">
                <a:latin typeface="Calibri" pitchFamily="34" charset="0"/>
              </a:rPr>
              <a:t>malattie causate dall’attività lavorativa</a:t>
            </a:r>
            <a:r>
              <a:rPr lang="it-IT" sz="2800" dirty="0" smtClean="0">
                <a:latin typeface="Calibri" pitchFamily="34" charset="0"/>
              </a:rPr>
              <a:t>.</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395536" y="980728"/>
            <a:ext cx="8229600" cy="4525963"/>
          </a:xfrm>
        </p:spPr>
        <p:txBody>
          <a:bodyPr/>
          <a:lstStyle/>
          <a:p>
            <a:pPr marL="358775" indent="-358775" algn="just">
              <a:buNone/>
            </a:pPr>
            <a:r>
              <a:rPr lang="it-IT" sz="2500" dirty="0" smtClean="0">
                <a:latin typeface="Calibri" pitchFamily="34" charset="0"/>
              </a:rPr>
              <a:t>Il datore di lavoro è obbligato alla stipulazione di una </a:t>
            </a:r>
            <a:r>
              <a:rPr lang="it-IT" sz="2500" b="1" dirty="0" smtClean="0">
                <a:latin typeface="Calibri" pitchFamily="34" charset="0"/>
              </a:rPr>
              <a:t>polizza assicurativa</a:t>
            </a:r>
            <a:r>
              <a:rPr lang="it-IT" sz="2500" dirty="0" smtClean="0">
                <a:latin typeface="Calibri" pitchFamily="34" charset="0"/>
              </a:rPr>
              <a:t>, gestita dall’INAIL, per tutti </a:t>
            </a:r>
            <a:r>
              <a:rPr lang="it-IT" sz="2500" b="1" dirty="0" smtClean="0">
                <a:latin typeface="Calibri" pitchFamily="34" charset="0"/>
              </a:rPr>
              <a:t>i lavoratori addetti ad attività pericolose</a:t>
            </a:r>
            <a:r>
              <a:rPr lang="it-IT" sz="2500" dirty="0" smtClean="0">
                <a:latin typeface="Calibri" pitchFamily="34" charset="0"/>
              </a:rPr>
              <a:t>.</a:t>
            </a:r>
          </a:p>
          <a:p>
            <a:pPr marL="358775" indent="-358775" algn="just">
              <a:buNone/>
            </a:pPr>
            <a:r>
              <a:rPr lang="it-IT" sz="2500" dirty="0" smtClean="0">
                <a:latin typeface="Calibri" pitchFamily="34" charset="0"/>
              </a:rPr>
              <a:t>La legge prevede due grandi gruppi di attività lavorative rischiose: </a:t>
            </a:r>
          </a:p>
          <a:p>
            <a:pPr marL="358775" indent="-358775" algn="just">
              <a:buFont typeface="Wingdings" pitchFamily="2" charset="2"/>
              <a:buChar char="v"/>
            </a:pPr>
            <a:r>
              <a:rPr lang="it-IT" sz="2500" dirty="0" smtClean="0">
                <a:latin typeface="Calibri" pitchFamily="34" charset="0"/>
              </a:rPr>
              <a:t>quelle svolte mediante l’uso di macchine, apparecchi o impianti </a:t>
            </a:r>
          </a:p>
          <a:p>
            <a:pPr marL="358775" indent="-358775" algn="just">
              <a:buFont typeface="Wingdings" pitchFamily="2" charset="2"/>
              <a:buChar char="v"/>
            </a:pPr>
            <a:r>
              <a:rPr lang="it-IT" sz="2500" dirty="0" smtClean="0">
                <a:latin typeface="Calibri" pitchFamily="34" charset="0"/>
              </a:rPr>
              <a:t>quelle tassativamente indicate in specifici elenchi (es. </a:t>
            </a:r>
            <a:r>
              <a:rPr lang="it-IT" sz="2500" dirty="0" smtClean="0"/>
              <a:t>lavori edili e stradali, esercizio di magazzini e depositi, nettezza urbana, vigilanza privata, trasporti, allestimento, prova o esecuzione di pubblici spettacoli, ecc.</a:t>
            </a:r>
            <a:r>
              <a:rPr lang="it-IT" sz="2500" dirty="0" smtClean="0">
                <a:latin typeface="Calibri" pitchFamily="34" charset="0"/>
              </a:rPr>
              <a:t> )</a:t>
            </a:r>
          </a:p>
          <a:p>
            <a:pPr marL="358775" indent="-358775" algn="just">
              <a:buNone/>
            </a:pPr>
            <a:endParaRPr lang="it-IT" dirty="0" smtClean="0">
              <a:solidFill>
                <a:srgbClr val="800000"/>
              </a:solidFill>
              <a:latin typeface="Garamond" pitchFamily="18"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2" y="590724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8" y="565155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5" y="550459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p:txBody>
          <a:bodyPr/>
          <a:lstStyle/>
          <a:p>
            <a:pPr marL="358775" indent="-358775" algn="just">
              <a:buNone/>
            </a:pPr>
            <a:r>
              <a:rPr lang="it-IT" dirty="0" smtClean="0">
                <a:latin typeface="Calibri" pitchFamily="34" charset="0"/>
              </a:rPr>
              <a:t>L’obbligo si fonda, sin dalle sue origini, sul principio del “rischio professionale”: l’infortunio può verificarsi anche in presenza dell’adozione di tutte le cautele possibili da parte del datore di lavoro.</a:t>
            </a:r>
          </a:p>
          <a:p>
            <a:pPr marL="358775" indent="-358775" algn="just">
              <a:buNone/>
            </a:pPr>
            <a:r>
              <a:rPr lang="it-IT" dirty="0" smtClean="0">
                <a:latin typeface="Calibri" pitchFamily="34" charset="0"/>
              </a:rPr>
              <a:t>E’, in una certa misura, </a:t>
            </a:r>
            <a:r>
              <a:rPr lang="it-IT" b="1" dirty="0" smtClean="0">
                <a:latin typeface="Calibri" pitchFamily="34" charset="0"/>
              </a:rPr>
              <a:t>un rischio d’impresa.</a:t>
            </a:r>
            <a:endParaRPr lang="it-IT" dirty="0" smtClean="0">
              <a:latin typeface="Calibri" pitchFamily="34" charset="0"/>
            </a:endParaRPr>
          </a:p>
          <a:p>
            <a:pPr marL="358775" indent="-358775" algn="just">
              <a:buFontTx/>
              <a:buChar char="-"/>
            </a:pPr>
            <a:endParaRPr lang="it-IT" dirty="0" smtClean="0">
              <a:latin typeface="Calibri" pitchFamily="34"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p:txBody>
          <a:bodyPr/>
          <a:lstStyle/>
          <a:p>
            <a:pPr marL="358775" indent="-358775" algn="just">
              <a:buNone/>
            </a:pPr>
            <a:r>
              <a:rPr lang="it-IT" sz="2800" dirty="0" smtClean="0">
                <a:latin typeface="Calibri" pitchFamily="34" charset="0"/>
              </a:rPr>
              <a:t>Pertanto, da una parte il </a:t>
            </a:r>
            <a:r>
              <a:rPr lang="it-IT" sz="2800" b="1" dirty="0" smtClean="0">
                <a:latin typeface="Calibri" pitchFamily="34" charset="0"/>
              </a:rPr>
              <a:t>datore di lavoro </a:t>
            </a:r>
            <a:r>
              <a:rPr lang="it-IT" sz="2800" dirty="0" smtClean="0">
                <a:latin typeface="Calibri" pitchFamily="34" charset="0"/>
              </a:rPr>
              <a:t>viene chiamato obbligatoriamente a corrispondere un </a:t>
            </a:r>
            <a:r>
              <a:rPr lang="it-IT" sz="2800" b="1" dirty="0" smtClean="0">
                <a:latin typeface="Calibri" pitchFamily="34" charset="0"/>
              </a:rPr>
              <a:t>premio</a:t>
            </a:r>
            <a:r>
              <a:rPr lang="it-IT" sz="2800" dirty="0" smtClean="0">
                <a:latin typeface="Calibri" pitchFamily="34" charset="0"/>
              </a:rPr>
              <a:t> assicurativo; dall’altra, </a:t>
            </a:r>
            <a:r>
              <a:rPr lang="it-IT" sz="2800" b="1" dirty="0" smtClean="0">
                <a:latin typeface="Calibri" pitchFamily="34" charset="0"/>
              </a:rPr>
              <a:t>il lavoratore </a:t>
            </a:r>
            <a:r>
              <a:rPr lang="it-IT" sz="2800" dirty="0" smtClean="0">
                <a:latin typeface="Calibri" pitchFamily="34" charset="0"/>
              </a:rPr>
              <a:t>viene tutelato attraverso la corresponsione di un </a:t>
            </a:r>
            <a:r>
              <a:rPr lang="it-IT" sz="2800" b="1" dirty="0" smtClean="0">
                <a:latin typeface="Calibri" pitchFamily="34" charset="0"/>
              </a:rPr>
              <a:t>indennizzo </a:t>
            </a:r>
            <a:r>
              <a:rPr lang="it-IT" sz="2800" dirty="0" smtClean="0">
                <a:latin typeface="Calibri" pitchFamily="34" charset="0"/>
              </a:rPr>
              <a:t>da parte dell’Istituto assicurativo anche per il caso in cui l’infortunio sia dovuto a sua colpa o a caso fortuito.</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836712"/>
            <a:ext cx="8229600" cy="4525963"/>
          </a:xfrm>
        </p:spPr>
        <p:txBody>
          <a:bodyPr/>
          <a:lstStyle/>
          <a:p>
            <a:pPr algn="just">
              <a:buNone/>
            </a:pPr>
            <a:r>
              <a:rPr lang="it-IT" sz="2800" dirty="0" smtClean="0">
                <a:latin typeface="Calibri" pitchFamily="34" charset="0"/>
              </a:rPr>
              <a:t>Da qui il principio stabilito dalla legislazione attuale: l’INAIL tutela il lavoratore corrispondendo</a:t>
            </a:r>
            <a:r>
              <a:rPr lang="it-IT" sz="2800" b="1" dirty="0" smtClean="0">
                <a:latin typeface="Calibri" pitchFamily="34" charset="0"/>
              </a:rPr>
              <a:t> il risarcimento dei danni fisici ed economici </a:t>
            </a:r>
            <a:r>
              <a:rPr lang="it-IT" sz="2800" dirty="0" smtClean="0">
                <a:latin typeface="Calibri" pitchFamily="34" charset="0"/>
              </a:rPr>
              <a:t>derivanti da infortuni e malattie causati dall’attività lavorativa ed </a:t>
            </a:r>
            <a:r>
              <a:rPr lang="it-IT" sz="2800" b="1" dirty="0" smtClean="0">
                <a:latin typeface="Calibri" pitchFamily="34" charset="0"/>
              </a:rPr>
              <a:t>esonera il datore di lavoro dalla responsabilità civile </a:t>
            </a:r>
            <a:r>
              <a:rPr lang="it-IT" sz="2800" dirty="0" smtClean="0">
                <a:latin typeface="Calibri" pitchFamily="34" charset="0"/>
              </a:rPr>
              <a:t>conseguente all’evento lesivo subito dai propri dipendenti, </a:t>
            </a:r>
            <a:r>
              <a:rPr lang="it-IT" sz="2800" b="1" i="1" u="sng" dirty="0" smtClean="0">
                <a:latin typeface="Calibri" pitchFamily="34" charset="0"/>
              </a:rPr>
              <a:t>salvo i casi in cui, in sede penale o, se occorre, in sede civile, sia riconosciuta la sua responsabilità per reato commesso con violazione delle norme di prevenzione e igiene sul lavoro</a:t>
            </a:r>
            <a:r>
              <a:rPr lang="it-IT" sz="2800" dirty="0" smtClean="0">
                <a:latin typeface="Calibri" pitchFamily="34" charset="0"/>
              </a:rPr>
              <a:t> (art. 10, D.P.R. 30.6.1965, n. 1124).</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605394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79825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65129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p:txBody>
          <a:bodyPr/>
          <a:lstStyle/>
          <a:p>
            <a:pPr algn="just">
              <a:buNone/>
            </a:pPr>
            <a:r>
              <a:rPr lang="it-IT" sz="2800" dirty="0" smtClean="0">
                <a:latin typeface="Calibri" pitchFamily="34" charset="0"/>
              </a:rPr>
              <a:t>In quest’ultimo caso l'Istituto assicuratore corrisponde comunque l’indennità dovuta, ma gode del </a:t>
            </a:r>
            <a:r>
              <a:rPr lang="it-IT" sz="2800" b="1" dirty="0" smtClean="0">
                <a:latin typeface="Calibri" pitchFamily="34" charset="0"/>
              </a:rPr>
              <a:t>diritto di regresso</a:t>
            </a:r>
            <a:r>
              <a:rPr lang="it-IT" sz="2800" dirty="0" smtClean="0">
                <a:latin typeface="Calibri" pitchFamily="34" charset="0"/>
              </a:rPr>
              <a:t> per le somme pagate a titolo d'indennità e per le spese accessorie </a:t>
            </a:r>
            <a:r>
              <a:rPr lang="it-IT" sz="2800" b="1" dirty="0" smtClean="0">
                <a:latin typeface="Calibri" pitchFamily="34" charset="0"/>
              </a:rPr>
              <a:t>contro le persone civilmente responsabili</a:t>
            </a:r>
            <a:r>
              <a:rPr lang="it-IT" sz="2800" dirty="0" smtClean="0">
                <a:latin typeface="Calibri" pitchFamily="34" charset="0"/>
              </a:rPr>
              <a:t>. La sentenza che accerta la responsabilità civile è sufficiente a costituire l'Istituto assicuratore in credito verso la persona civilmente responsabile” (art. 11, D.P.R. 30.6.1965, n. 1124).</a:t>
            </a:r>
          </a:p>
          <a:p>
            <a:pPr algn="just">
              <a:buNone/>
            </a:pPr>
            <a:endParaRPr lang="it-IT" dirty="0" smtClean="0">
              <a:solidFill>
                <a:srgbClr val="800000"/>
              </a:solidFill>
              <a:latin typeface="Garamond" pitchFamily="18"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p:txBody>
          <a:bodyPr/>
          <a:lstStyle/>
          <a:p>
            <a:pPr algn="just">
              <a:buNone/>
            </a:pPr>
            <a:r>
              <a:rPr lang="it-IT" sz="2800" dirty="0" smtClean="0">
                <a:latin typeface="Calibri" pitchFamily="34" charset="0"/>
              </a:rPr>
              <a:t>La giurisprudenza costituzionale ha stabilito l’azione di  regresso può essere esercitata anche in caso di decreto di archiviazione, di sentenza di non luogo a procedere, di sentenza di proscioglimento istruttorio.</a:t>
            </a:r>
            <a:endParaRPr lang="it-IT" dirty="0" smtClean="0">
              <a:latin typeface="Calibri" pitchFamily="34"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1196752"/>
            <a:ext cx="8229600" cy="4525963"/>
          </a:xfrm>
        </p:spPr>
        <p:txBody>
          <a:bodyPr/>
          <a:lstStyle/>
          <a:p>
            <a:pPr marL="0" indent="0" algn="just" eaLnBrk="1" hangingPunct="1">
              <a:lnSpc>
                <a:spcPct val="170000"/>
              </a:lnSpc>
              <a:spcBef>
                <a:spcPct val="0"/>
              </a:spcBef>
              <a:buNone/>
            </a:pPr>
            <a:r>
              <a:rPr lang="it-IT" sz="2600" dirty="0" smtClean="0">
                <a:solidFill>
                  <a:schemeClr val="tx1">
                    <a:lumMod val="95000"/>
                    <a:lumOff val="5000"/>
                  </a:schemeClr>
                </a:solidFill>
                <a:ea typeface="Calibri" pitchFamily="34" charset="0"/>
                <a:cs typeface="Calibri" pitchFamily="34" charset="0"/>
              </a:rPr>
              <a:t>L’INAIL eroga:</a:t>
            </a:r>
          </a:p>
          <a:p>
            <a:pPr marL="0" indent="0" algn="ctr" eaLnBrk="1" hangingPunct="1">
              <a:lnSpc>
                <a:spcPct val="170000"/>
              </a:lnSpc>
              <a:spcBef>
                <a:spcPct val="0"/>
              </a:spcBef>
              <a:buNone/>
            </a:pPr>
            <a:r>
              <a:rPr lang="it-IT" sz="2600" b="1" dirty="0" smtClean="0">
                <a:solidFill>
                  <a:schemeClr val="tx1">
                    <a:lumMod val="95000"/>
                    <a:lumOff val="5000"/>
                  </a:schemeClr>
                </a:solidFill>
                <a:ea typeface="Calibri" pitchFamily="34" charset="0"/>
                <a:cs typeface="Calibri" pitchFamily="34" charset="0"/>
              </a:rPr>
              <a:t>PRESTAZIONI ECONOMICHE</a:t>
            </a:r>
          </a:p>
          <a:p>
            <a:pPr marL="0" indent="0" algn="just" eaLnBrk="1" hangingPunct="1">
              <a:lnSpc>
                <a:spcPct val="170000"/>
              </a:lnSpc>
              <a:spcBef>
                <a:spcPct val="0"/>
              </a:spcBef>
              <a:buFont typeface="Wingdings" pitchFamily="2" charset="2"/>
              <a:buChar char="Ø"/>
            </a:pPr>
            <a:r>
              <a:rPr lang="it-IT" sz="2600" dirty="0" smtClean="0">
                <a:solidFill>
                  <a:schemeClr val="tx1">
                    <a:lumMod val="95000"/>
                    <a:lumOff val="5000"/>
                  </a:schemeClr>
                </a:solidFill>
                <a:ea typeface="Calibri" pitchFamily="34" charset="0"/>
                <a:cs typeface="Calibri" pitchFamily="34" charset="0"/>
              </a:rPr>
              <a:t> per </a:t>
            </a:r>
            <a:r>
              <a:rPr lang="it-IT" sz="2600" b="1" dirty="0" smtClean="0">
                <a:solidFill>
                  <a:schemeClr val="tx1">
                    <a:lumMod val="95000"/>
                    <a:lumOff val="5000"/>
                  </a:schemeClr>
                </a:solidFill>
                <a:ea typeface="Calibri" pitchFamily="34" charset="0"/>
                <a:cs typeface="Calibri" pitchFamily="34" charset="0"/>
              </a:rPr>
              <a:t>l’inabilità temporanea</a:t>
            </a:r>
            <a:r>
              <a:rPr lang="it-IT" sz="2600" dirty="0" smtClean="0">
                <a:solidFill>
                  <a:schemeClr val="tx1">
                    <a:lumMod val="95000"/>
                    <a:lumOff val="5000"/>
                  </a:schemeClr>
                </a:solidFill>
                <a:ea typeface="Calibri" pitchFamily="34" charset="0"/>
                <a:cs typeface="Calibri" pitchFamily="34" charset="0"/>
              </a:rPr>
              <a:t>, ma solo se assoluta e se determina l’astensione dal lavoro superiore a 3 giorni, una indennità giornaliera per tutta la durata dell’inabilità a partire dal quarto giorno;</a:t>
            </a:r>
          </a:p>
          <a:p>
            <a:pPr marL="358775" indent="-358775" algn="just">
              <a:buNone/>
            </a:pPr>
            <a:endParaRPr lang="it-IT" dirty="0" smtClean="0">
              <a:solidFill>
                <a:srgbClr val="800000"/>
              </a:solidFill>
              <a:latin typeface="Garamond" pitchFamily="18"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1052736"/>
            <a:ext cx="8229600" cy="4525963"/>
          </a:xfrm>
        </p:spPr>
        <p:txBody>
          <a:bodyPr/>
          <a:lstStyle/>
          <a:p>
            <a:pPr marL="0" indent="0" algn="just" eaLnBrk="1" hangingPunct="1">
              <a:lnSpc>
                <a:spcPct val="170000"/>
              </a:lnSpc>
              <a:spcBef>
                <a:spcPct val="0"/>
              </a:spcBef>
              <a:buFont typeface="Wingdings" pitchFamily="2" charset="2"/>
              <a:buChar char="Ø"/>
            </a:pPr>
            <a:r>
              <a:rPr lang="it-IT" sz="2400" dirty="0" smtClean="0">
                <a:solidFill>
                  <a:schemeClr val="tx1">
                    <a:lumMod val="95000"/>
                    <a:lumOff val="5000"/>
                  </a:schemeClr>
                </a:solidFill>
                <a:ea typeface="Calibri" pitchFamily="34" charset="0"/>
                <a:cs typeface="Calibri" pitchFamily="34" charset="0"/>
              </a:rPr>
              <a:t>per </a:t>
            </a:r>
            <a:r>
              <a:rPr lang="it-IT" sz="2400" b="1" dirty="0" smtClean="0">
                <a:solidFill>
                  <a:schemeClr val="tx1">
                    <a:lumMod val="95000"/>
                    <a:lumOff val="5000"/>
                  </a:schemeClr>
                </a:solidFill>
                <a:ea typeface="Calibri" pitchFamily="34" charset="0"/>
                <a:cs typeface="Calibri" pitchFamily="34" charset="0"/>
              </a:rPr>
              <a:t>l’inabilità permanente</a:t>
            </a:r>
            <a:r>
              <a:rPr lang="it-IT" sz="2400" dirty="0" smtClean="0">
                <a:solidFill>
                  <a:schemeClr val="tx1">
                    <a:lumMod val="95000"/>
                    <a:lumOff val="5000"/>
                  </a:schemeClr>
                </a:solidFill>
                <a:ea typeface="Calibri" pitchFamily="34" charset="0"/>
                <a:cs typeface="Calibri" pitchFamily="34" charset="0"/>
              </a:rPr>
              <a:t>, assoluta o parziale, una </a:t>
            </a:r>
            <a:r>
              <a:rPr lang="it-IT" sz="2400" b="1" dirty="0" smtClean="0">
                <a:solidFill>
                  <a:schemeClr val="tx1">
                    <a:lumMod val="95000"/>
                    <a:lumOff val="5000"/>
                  </a:schemeClr>
                </a:solidFill>
                <a:ea typeface="Calibri" pitchFamily="34" charset="0"/>
                <a:cs typeface="Calibri" pitchFamily="34" charset="0"/>
              </a:rPr>
              <a:t>rendita</a:t>
            </a:r>
            <a:r>
              <a:rPr lang="it-IT" sz="2400" dirty="0" smtClean="0">
                <a:solidFill>
                  <a:schemeClr val="tx1">
                    <a:lumMod val="95000"/>
                    <a:lumOff val="5000"/>
                  </a:schemeClr>
                </a:solidFill>
                <a:ea typeface="Calibri" pitchFamily="34" charset="0"/>
                <a:cs typeface="Calibri" pitchFamily="34" charset="0"/>
              </a:rPr>
              <a:t> (inabilità permanente di grado pari o superiore al 16%) oppure un </a:t>
            </a:r>
            <a:r>
              <a:rPr lang="it-IT" sz="2400" b="1" dirty="0" smtClean="0">
                <a:solidFill>
                  <a:schemeClr val="tx1">
                    <a:lumMod val="95000"/>
                    <a:lumOff val="5000"/>
                  </a:schemeClr>
                </a:solidFill>
                <a:ea typeface="Calibri" pitchFamily="34" charset="0"/>
                <a:cs typeface="Calibri" pitchFamily="34" charset="0"/>
              </a:rPr>
              <a:t>indennizzo in capitale </a:t>
            </a:r>
            <a:r>
              <a:rPr lang="it-IT" sz="2400" dirty="0" smtClean="0">
                <a:solidFill>
                  <a:schemeClr val="tx1">
                    <a:lumMod val="95000"/>
                    <a:lumOff val="5000"/>
                  </a:schemeClr>
                </a:solidFill>
                <a:ea typeface="Calibri" pitchFamily="34" charset="0"/>
                <a:cs typeface="Calibri" pitchFamily="34" charset="0"/>
              </a:rPr>
              <a:t>(inabilità permanente di grado compreso fra il 6 e il 15 %) che risarcisce il lavoratore del danno biologico</a:t>
            </a:r>
          </a:p>
          <a:p>
            <a:pPr marL="0" indent="0" algn="just" eaLnBrk="1" hangingPunct="1">
              <a:lnSpc>
                <a:spcPct val="170000"/>
              </a:lnSpc>
              <a:spcBef>
                <a:spcPct val="0"/>
              </a:spcBef>
              <a:buFont typeface="Wingdings" pitchFamily="2" charset="2"/>
              <a:buChar char="Ø"/>
            </a:pPr>
            <a:r>
              <a:rPr lang="it-IT" sz="2400" dirty="0" smtClean="0">
                <a:solidFill>
                  <a:schemeClr val="tx1">
                    <a:lumMod val="95000"/>
                    <a:lumOff val="5000"/>
                  </a:schemeClr>
                </a:solidFill>
                <a:ea typeface="Calibri" pitchFamily="34" charset="0"/>
                <a:cs typeface="Calibri" pitchFamily="34" charset="0"/>
              </a:rPr>
              <a:t> per il caso di </a:t>
            </a:r>
            <a:r>
              <a:rPr lang="it-IT" sz="2400" b="1" dirty="0" smtClean="0">
                <a:solidFill>
                  <a:schemeClr val="tx1">
                    <a:lumMod val="95000"/>
                    <a:lumOff val="5000"/>
                  </a:schemeClr>
                </a:solidFill>
                <a:ea typeface="Calibri" pitchFamily="34" charset="0"/>
                <a:cs typeface="Calibri" pitchFamily="34" charset="0"/>
              </a:rPr>
              <a:t>morte</a:t>
            </a:r>
            <a:r>
              <a:rPr lang="it-IT" sz="2400" dirty="0" smtClean="0">
                <a:solidFill>
                  <a:schemeClr val="tx1">
                    <a:lumMod val="95000"/>
                    <a:lumOff val="5000"/>
                  </a:schemeClr>
                </a:solidFill>
                <a:ea typeface="Calibri" pitchFamily="34" charset="0"/>
                <a:cs typeface="Calibri" pitchFamily="34" charset="0"/>
              </a:rPr>
              <a:t>, una rendita ai familiari superstiti pari al 100% della retribuzione annua del lavoratore deceduto.</a:t>
            </a:r>
          </a:p>
          <a:p>
            <a:pPr marL="358775" indent="-358775" algn="just">
              <a:buNone/>
            </a:pPr>
            <a:endParaRPr lang="it-IT" dirty="0" smtClean="0">
              <a:solidFill>
                <a:srgbClr val="800000"/>
              </a:solidFill>
              <a:latin typeface="Garamond" pitchFamily="18"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3582" y="6067781"/>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9858" y="581209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3755" y="566513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5" name="Segnaposto contenuto 4"/>
          <p:cNvSpPr>
            <a:spLocks noGrp="1"/>
          </p:cNvSpPr>
          <p:nvPr>
            <p:ph idx="1"/>
          </p:nvPr>
        </p:nvSpPr>
        <p:spPr>
          <a:xfrm>
            <a:off x="457200" y="1600200"/>
            <a:ext cx="6923088" cy="4525963"/>
          </a:xfrm>
        </p:spPr>
        <p:txBody>
          <a:bodyPr rtlCol="0">
            <a:normAutofit/>
          </a:bodyPr>
          <a:lstStyle/>
          <a:p>
            <a:pPr marL="358775" indent="-358775" algn="just">
              <a:buNone/>
            </a:pPr>
            <a:r>
              <a:rPr lang="it-IT" sz="2800" dirty="0" smtClean="0">
                <a:latin typeface="Calibri" pitchFamily="34" charset="0"/>
              </a:rPr>
              <a:t>Nel </a:t>
            </a:r>
            <a:r>
              <a:rPr lang="it-IT" sz="2800" b="1" dirty="0" smtClean="0">
                <a:latin typeface="Calibri" pitchFamily="34" charset="0"/>
              </a:rPr>
              <a:t>codice civile </a:t>
            </a:r>
            <a:r>
              <a:rPr lang="it-IT" sz="2800" dirty="0" smtClean="0">
                <a:latin typeface="Calibri" pitchFamily="34" charset="0"/>
              </a:rPr>
              <a:t>(era allora vigente il codice del 1865)	era originariamente prevista la </a:t>
            </a:r>
            <a:r>
              <a:rPr lang="it-IT" sz="2800" b="1" dirty="0" smtClean="0">
                <a:latin typeface="Calibri" pitchFamily="34" charset="0"/>
              </a:rPr>
              <a:t>responsabilità civile del datore di lavoro per i danni </a:t>
            </a:r>
            <a:r>
              <a:rPr lang="it-IT" sz="2800" dirty="0" smtClean="0">
                <a:latin typeface="Calibri" pitchFamily="34" charset="0"/>
              </a:rPr>
              <a:t>subiti dal lavoratore per infortunio sul lavoro, ma </a:t>
            </a:r>
            <a:r>
              <a:rPr lang="it-IT" sz="2800" b="1" dirty="0" smtClean="0">
                <a:latin typeface="Calibri" pitchFamily="34" charset="0"/>
              </a:rPr>
              <a:t>solo a titolo di responsabilità extracontrattuale</a:t>
            </a:r>
            <a:r>
              <a:rPr lang="it-IT" sz="2800" dirty="0" smtClean="0">
                <a:latin typeface="Calibri" pitchFamily="34" charset="0"/>
              </a:rPr>
              <a:t>.</a:t>
            </a:r>
          </a:p>
          <a:p>
            <a:pPr marL="358775" indent="-358775" algn="just">
              <a:buNone/>
            </a:pPr>
            <a:r>
              <a:rPr lang="it-IT" sz="2800" dirty="0" smtClean="0">
                <a:solidFill>
                  <a:srgbClr val="800000"/>
                </a:solidFill>
                <a:latin typeface="Garamond" pitchFamily="18" charset="0"/>
              </a:rPr>
              <a:t> 	</a:t>
            </a:r>
            <a:endParaRPr lang="it-IT" sz="1600" b="1" dirty="0" smtClean="0">
              <a:solidFill>
                <a:srgbClr val="800000"/>
              </a:solidFill>
              <a:latin typeface="Garamond" pitchFamily="18"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75782" y="5700911"/>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8283"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65955" y="529826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15213"/>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539552" y="908720"/>
            <a:ext cx="8229600" cy="4525963"/>
          </a:xfrm>
        </p:spPr>
        <p:txBody>
          <a:bodyPr/>
          <a:lstStyle/>
          <a:p>
            <a:pPr marL="358775" indent="-358775" algn="just">
              <a:buFont typeface="Wingdings" pitchFamily="2" charset="2"/>
              <a:buChar char="Ø"/>
            </a:pPr>
            <a:r>
              <a:rPr lang="it-IT" sz="2800" dirty="0" smtClean="0">
                <a:latin typeface="Calibri" pitchFamily="34" charset="0"/>
              </a:rPr>
              <a:t>l’assegno per l’</a:t>
            </a:r>
            <a:r>
              <a:rPr lang="it-IT" sz="2800" b="1" dirty="0" smtClean="0">
                <a:latin typeface="Calibri" pitchFamily="34" charset="0"/>
              </a:rPr>
              <a:t>assistenza personale continuativa</a:t>
            </a:r>
            <a:r>
              <a:rPr lang="it-IT" sz="2800" dirty="0" smtClean="0">
                <a:latin typeface="Calibri" pitchFamily="34" charset="0"/>
              </a:rPr>
              <a:t>, corrisposto per inabilità permanente assoluta del 100% e per alcune menomazioni elencate nelle Tabelle;</a:t>
            </a:r>
          </a:p>
          <a:p>
            <a:pPr marL="358775" indent="-358775" algn="ctr">
              <a:buNone/>
            </a:pPr>
            <a:r>
              <a:rPr lang="it-IT" sz="2800" b="1" dirty="0" smtClean="0">
                <a:latin typeface="Calibri" pitchFamily="34" charset="0"/>
              </a:rPr>
              <a:t>PRESTAZIONI SANITARIE</a:t>
            </a:r>
          </a:p>
          <a:p>
            <a:pPr marL="358775" indent="-358775" algn="just">
              <a:buNone/>
            </a:pPr>
            <a:r>
              <a:rPr lang="it-IT" sz="2800" dirty="0" smtClean="0">
                <a:latin typeface="Calibri" pitchFamily="34" charset="0"/>
              </a:rPr>
              <a:t>I lavoratori infortunati hanno diritto a ricevere le cure mediche e chirurgiche, erogate a carico del Servizio Sanitario Nazionale, compresi gli accertamenti clinici, ai fini della guarigione e del massimo recupero della capacità lavorativa. </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1052736"/>
            <a:ext cx="8229600" cy="4525963"/>
          </a:xfrm>
        </p:spPr>
        <p:txBody>
          <a:bodyPr/>
          <a:lstStyle/>
          <a:p>
            <a:pPr marL="358775" indent="-358775" algn="just">
              <a:buNone/>
            </a:pPr>
            <a:r>
              <a:rPr lang="it-IT" sz="2600" dirty="0" smtClean="0">
                <a:latin typeface="Calibri" pitchFamily="34" charset="0"/>
              </a:rPr>
              <a:t>Sono di esclusiva competenza dell’INAIL gli accertamenti, le certificazioni e ogni altro aspetto medico-legale.</a:t>
            </a:r>
          </a:p>
          <a:p>
            <a:pPr marL="358775" indent="-358775" algn="just">
              <a:buNone/>
            </a:pPr>
            <a:endParaRPr lang="it-IT" sz="2600" dirty="0" smtClean="0">
              <a:latin typeface="Calibri" pitchFamily="34" charset="0"/>
            </a:endParaRPr>
          </a:p>
          <a:p>
            <a:pPr marL="358775" indent="-358775" algn="just">
              <a:buNone/>
            </a:pPr>
            <a:r>
              <a:rPr lang="it-IT" sz="2600" dirty="0" smtClean="0">
                <a:latin typeface="Calibri" pitchFamily="34" charset="0"/>
              </a:rPr>
              <a:t>In regime di convenzione con le Regioni, l’Inail fornisce a proprio carico presso le Sedi territoriali il servizio di “prime cure” ambulatoriali, incluse le cure riabilitative, fino a guarigione del lavoratore, e inoltre:</a:t>
            </a:r>
          </a:p>
          <a:p>
            <a:pPr marL="358775" indent="-358775" algn="just">
              <a:buNone/>
            </a:pPr>
            <a:r>
              <a:rPr lang="it-IT" sz="2600" dirty="0" smtClean="0">
                <a:latin typeface="Calibri" pitchFamily="34" charset="0"/>
              </a:rPr>
              <a:t>• le protesi e gli </a:t>
            </a:r>
            <a:r>
              <a:rPr lang="it-IT" sz="2600" dirty="0" err="1" smtClean="0">
                <a:latin typeface="Calibri" pitchFamily="34" charset="0"/>
              </a:rPr>
              <a:t>ausìli</a:t>
            </a:r>
            <a:r>
              <a:rPr lang="it-IT" sz="2600" dirty="0" smtClean="0">
                <a:latin typeface="Calibri" pitchFamily="34" charset="0"/>
              </a:rPr>
              <a:t>;</a:t>
            </a:r>
          </a:p>
          <a:p>
            <a:pPr marL="358775" indent="-358775" algn="just">
              <a:buNone/>
            </a:pPr>
            <a:r>
              <a:rPr lang="it-IT" sz="2600" dirty="0" smtClean="0">
                <a:latin typeface="Calibri" pitchFamily="34" charset="0"/>
              </a:rPr>
              <a:t>• le cure </a:t>
            </a:r>
            <a:r>
              <a:rPr lang="it-IT" sz="2600" dirty="0" err="1" smtClean="0">
                <a:latin typeface="Calibri" pitchFamily="34" charset="0"/>
              </a:rPr>
              <a:t>idrofangotermali</a:t>
            </a:r>
            <a:r>
              <a:rPr lang="it-IT" sz="2600" dirty="0" smtClean="0">
                <a:latin typeface="Calibri" pitchFamily="34" charset="0"/>
              </a:rPr>
              <a:t> e i soggiorni climatici.</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p:txBody>
          <a:bodyPr/>
          <a:lstStyle/>
          <a:p>
            <a:pPr marL="358775" indent="-358775" algn="ctr">
              <a:buNone/>
            </a:pPr>
            <a:r>
              <a:rPr lang="it-IT" sz="2600" b="1" dirty="0" smtClean="0">
                <a:latin typeface="Garamond" pitchFamily="18" charset="0"/>
              </a:rPr>
              <a:t>PRESTAZIONI INTEGRATIVE </a:t>
            </a:r>
          </a:p>
          <a:p>
            <a:pPr marL="358775" indent="-358775" algn="ctr">
              <a:buNone/>
            </a:pPr>
            <a:r>
              <a:rPr lang="it-IT" sz="2600" b="1" dirty="0" smtClean="0">
                <a:latin typeface="Garamond" pitchFamily="18" charset="0"/>
              </a:rPr>
              <a:t>(O ASSISTENZIALI)</a:t>
            </a:r>
          </a:p>
          <a:p>
            <a:pPr marL="358775" indent="-358775" algn="just">
              <a:buFont typeface="Wingdings" pitchFamily="2" charset="2"/>
              <a:buChar char="Ø"/>
            </a:pPr>
            <a:r>
              <a:rPr lang="it-IT" dirty="0" smtClean="0">
                <a:latin typeface="Garamond" pitchFamily="18" charset="0"/>
              </a:rPr>
              <a:t> </a:t>
            </a:r>
            <a:r>
              <a:rPr lang="it-IT" sz="2800" b="1" dirty="0" smtClean="0">
                <a:latin typeface="Calibri" pitchFamily="34" charset="0"/>
              </a:rPr>
              <a:t>l’assegno di </a:t>
            </a:r>
            <a:r>
              <a:rPr lang="it-IT" sz="2800" b="1" dirty="0" err="1" smtClean="0">
                <a:latin typeface="Calibri" pitchFamily="34" charset="0"/>
              </a:rPr>
              <a:t>incollocabilità</a:t>
            </a:r>
            <a:r>
              <a:rPr lang="it-IT" sz="2800" dirty="0" smtClean="0">
                <a:latin typeface="Calibri" pitchFamily="34" charset="0"/>
              </a:rPr>
              <a:t>, erogato per impossibilità di collocazione in qualsiasi settore lavorativo;</a:t>
            </a:r>
          </a:p>
          <a:p>
            <a:pPr marL="358775" indent="-358775" algn="just">
              <a:buFont typeface="Wingdings" pitchFamily="2" charset="2"/>
              <a:buChar char="Ø"/>
            </a:pPr>
            <a:r>
              <a:rPr lang="it-IT" sz="2800" dirty="0" smtClean="0">
                <a:latin typeface="Calibri" pitchFamily="34" charset="0"/>
              </a:rPr>
              <a:t>il </a:t>
            </a:r>
            <a:r>
              <a:rPr lang="it-IT" sz="2800" b="1" dirty="0" smtClean="0">
                <a:latin typeface="Calibri" pitchFamily="34" charset="0"/>
              </a:rPr>
              <a:t>brevetto e distintivo d’onore</a:t>
            </a:r>
            <a:r>
              <a:rPr lang="it-IT" sz="2800" dirty="0" smtClean="0">
                <a:latin typeface="Calibri" pitchFamily="34" charset="0"/>
              </a:rPr>
              <a:t>, di natura onorifica ed economica, fornita per una sola volta ai Grandi Invalidi o Mutilati del Lavoro.</a:t>
            </a:r>
          </a:p>
          <a:p>
            <a:pPr marL="358775" indent="-358775" algn="just">
              <a:buNone/>
            </a:pPr>
            <a:endParaRPr lang="it-IT" dirty="0" smtClean="0">
              <a:solidFill>
                <a:srgbClr val="800000"/>
              </a:solidFill>
              <a:latin typeface="Garamond" pitchFamily="18"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99392"/>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1052736"/>
            <a:ext cx="8229600" cy="4525963"/>
          </a:xfrm>
        </p:spPr>
        <p:txBody>
          <a:bodyPr/>
          <a:lstStyle/>
          <a:p>
            <a:pPr marL="358775" indent="-358775" algn="ctr">
              <a:buNone/>
            </a:pPr>
            <a:r>
              <a:rPr lang="it-IT" sz="2800" b="1" dirty="0" smtClean="0">
                <a:latin typeface="Calibri" pitchFamily="34" charset="0"/>
              </a:rPr>
              <a:t>In caso di infortunio</a:t>
            </a:r>
          </a:p>
          <a:p>
            <a:pPr marL="358775" indent="-358775" algn="just">
              <a:buNone/>
            </a:pPr>
            <a:endParaRPr lang="it-IT" sz="2800" dirty="0" smtClean="0">
              <a:latin typeface="Calibri" pitchFamily="34" charset="0"/>
            </a:endParaRPr>
          </a:p>
          <a:p>
            <a:pPr marL="358775" indent="-358775" algn="just">
              <a:buNone/>
            </a:pPr>
            <a:r>
              <a:rPr lang="it-IT" sz="2800" dirty="0" smtClean="0">
                <a:latin typeface="Calibri" pitchFamily="34" charset="0"/>
              </a:rPr>
              <a:t>Il lavoratore ha l’obbligo:</a:t>
            </a:r>
          </a:p>
          <a:p>
            <a:pPr marL="358775" indent="-358775" algn="just">
              <a:buNone/>
            </a:pPr>
            <a:r>
              <a:rPr lang="it-IT" sz="2800" dirty="0" smtClean="0">
                <a:latin typeface="Calibri" pitchFamily="34" charset="0"/>
              </a:rPr>
              <a:t>• di informare immediatamente il proprio datore di lavoro di qualsiasi infortunio gli sia capitato, anche se di lieve entità, altrimenti perde il diritto all’indennità per i giorni precedenti a quello in cui il datore di lavoro ha avuto notizia dell’infortunio;</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908720"/>
            <a:ext cx="8229600" cy="4525963"/>
          </a:xfrm>
        </p:spPr>
        <p:txBody>
          <a:bodyPr/>
          <a:lstStyle/>
          <a:p>
            <a:pPr marL="358775" indent="-358775" algn="just"/>
            <a:r>
              <a:rPr lang="it-IT" sz="2600" dirty="0" smtClean="0">
                <a:latin typeface="Calibri" pitchFamily="34" charset="0"/>
              </a:rPr>
              <a:t>di presentare subito al datore di lavoro il primo certificato medico e gli eventuali successivi.</a:t>
            </a:r>
          </a:p>
          <a:p>
            <a:pPr marL="358775" indent="-358775" algn="just"/>
            <a:endParaRPr lang="it-IT" sz="2600" dirty="0" smtClean="0">
              <a:latin typeface="Calibri" pitchFamily="34" charset="0"/>
            </a:endParaRPr>
          </a:p>
          <a:p>
            <a:pPr marL="358775" indent="-358775" algn="just">
              <a:buNone/>
            </a:pPr>
            <a:r>
              <a:rPr lang="it-IT" sz="2600" dirty="0" smtClean="0">
                <a:latin typeface="Calibri" pitchFamily="34" charset="0"/>
              </a:rPr>
              <a:t>In caso di infortunio mortale, o per il quale si prevede la morte, la denuncia deve essere fatta per telegramma o per fax entro le ventiquattro ore dall’evento.</a:t>
            </a:r>
          </a:p>
          <a:p>
            <a:pPr marL="358775" indent="-358775" algn="just">
              <a:buNone/>
            </a:pPr>
            <a:endParaRPr lang="it-IT" sz="2600" dirty="0" smtClean="0">
              <a:latin typeface="Calibri" pitchFamily="34" charset="0"/>
            </a:endParaRPr>
          </a:p>
          <a:p>
            <a:pPr marL="358775" indent="-358775" algn="just">
              <a:buNone/>
            </a:pPr>
            <a:r>
              <a:rPr lang="it-IT" sz="2600" dirty="0" smtClean="0">
                <a:latin typeface="Calibri" pitchFamily="34" charset="0"/>
              </a:rPr>
              <a:t>Nel caso in cui il titolare artigiano non abbia la possibilità di provvedere alla denuncia, è fatto obbligo al sanitario che ha prestato le prime cure informare l’INAIL.</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980728"/>
            <a:ext cx="8229600" cy="4525963"/>
          </a:xfrm>
        </p:spPr>
        <p:txBody>
          <a:bodyPr/>
          <a:lstStyle/>
          <a:p>
            <a:pPr marL="358775" indent="-358775" algn="just">
              <a:buNone/>
            </a:pPr>
            <a:r>
              <a:rPr lang="it-IT" sz="2600" dirty="0" smtClean="0">
                <a:latin typeface="Calibri" pitchFamily="34" charset="0"/>
              </a:rPr>
              <a:t>Il datore di lavoro ha l’obbligo:</a:t>
            </a:r>
          </a:p>
          <a:p>
            <a:pPr marL="358775" indent="-358775" algn="just">
              <a:buNone/>
            </a:pPr>
            <a:r>
              <a:rPr lang="it-IT" sz="2600" dirty="0" smtClean="0">
                <a:latin typeface="Calibri" pitchFamily="34" charset="0"/>
              </a:rPr>
              <a:t>• se l’infortunio non è guaribile entro tre giorni, di inviare la denuncia entro due giorni all’INAIL e all’autorità di Pubblica Sicurezza, con accluso il certificato medico originale. </a:t>
            </a:r>
          </a:p>
          <a:p>
            <a:pPr marL="358775" indent="-358775" algn="just">
              <a:buNone/>
            </a:pPr>
            <a:r>
              <a:rPr lang="it-IT" sz="2600" dirty="0" smtClean="0">
                <a:latin typeface="Calibri" pitchFamily="34" charset="0"/>
              </a:rPr>
              <a:t> In caso di inerzia del datore di lavoro, il lavoratore può denunciare egli stesso l’infortunio.</a:t>
            </a:r>
          </a:p>
          <a:p>
            <a:pPr marL="358775" indent="-358775" algn="just"/>
            <a:r>
              <a:rPr lang="it-IT" sz="2600" dirty="0" smtClean="0">
                <a:latin typeface="Calibri" pitchFamily="34" charset="0"/>
              </a:rPr>
              <a:t>di pagare per intero la giornata in cui è avvenuto l’infortunio nonché il 60% della retribuzione, salvo migliore trattamento previsto dal contratto di lavoro, per i successivi tre giorni di astensione. </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2" y="6126163"/>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8" y="5870475"/>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5" y="5723520"/>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44624"/>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1052736"/>
            <a:ext cx="8229600" cy="4525963"/>
          </a:xfrm>
        </p:spPr>
        <p:txBody>
          <a:bodyPr/>
          <a:lstStyle/>
          <a:p>
            <a:pPr marL="358775" indent="-358775" algn="just">
              <a:buNone/>
            </a:pPr>
            <a:r>
              <a:rPr lang="it-IT" sz="2600" dirty="0" smtClean="0">
                <a:latin typeface="Calibri" pitchFamily="34" charset="0"/>
              </a:rPr>
              <a:t>L’INAIL, ricevuta la denuncia di infortunio, verifica la presenza dei requisiti previsti dall’assicurazione (causa violenta, occasione di lavoro, inabilità temporanea assoluta per un periodo superiore a tre giorni ovvero la morte) e procede agli accertamenti ritenuti necessari attraverso la richiesta di ulteriori notizie al datore di lavoro, al lavoratore, ad altri dipendenti. Dispone accertamenti ispettivi o richiede l’inchiesta amministrativa alla Direzione provinciale del lavoro.</a:t>
            </a:r>
          </a:p>
          <a:p>
            <a:pPr marL="358775" indent="-358775" algn="just">
              <a:buNone/>
            </a:pPr>
            <a:r>
              <a:rPr lang="it-IT" sz="2600" dirty="0" smtClean="0">
                <a:latin typeface="Calibri" pitchFamily="34" charset="0"/>
              </a:rPr>
              <a:t>Nei casi mortali, richiede l’autopsia o prende in esame il certificato necroscopico.</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3768" y="0"/>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a:xfrm>
            <a:off x="467544" y="980728"/>
            <a:ext cx="8229600" cy="4525963"/>
          </a:xfrm>
        </p:spPr>
        <p:txBody>
          <a:bodyPr/>
          <a:lstStyle/>
          <a:p>
            <a:pPr marL="358775" indent="-358775" algn="ctr">
              <a:buNone/>
            </a:pPr>
            <a:r>
              <a:rPr lang="it-IT" sz="2600" b="1" dirty="0" smtClean="0">
                <a:latin typeface="Calibri" pitchFamily="34" charset="0"/>
              </a:rPr>
              <a:t>In caso di malattia professionale</a:t>
            </a:r>
          </a:p>
          <a:p>
            <a:pPr marL="358775" indent="-358775" algn="just">
              <a:buNone/>
            </a:pPr>
            <a:r>
              <a:rPr lang="it-IT" sz="2600" dirty="0" smtClean="0">
                <a:latin typeface="Calibri" pitchFamily="34" charset="0"/>
              </a:rPr>
              <a:t>Se il lavoratore svolge attività lavorativa deve:</a:t>
            </a:r>
          </a:p>
          <a:p>
            <a:pPr marL="358775" indent="-358775" algn="just">
              <a:buNone/>
            </a:pPr>
            <a:r>
              <a:rPr lang="it-IT" sz="2600" dirty="0" smtClean="0">
                <a:latin typeface="Calibri" pitchFamily="34" charset="0"/>
              </a:rPr>
              <a:t>• denunciare la malattia al proprio datore di lavoro entro 15 giorni da quando si è manifestata;</a:t>
            </a:r>
          </a:p>
          <a:p>
            <a:pPr marL="358775" indent="-358775" algn="just">
              <a:buNone/>
            </a:pPr>
            <a:r>
              <a:rPr lang="it-IT" sz="2600" dirty="0" smtClean="0">
                <a:latin typeface="Calibri" pitchFamily="34" charset="0"/>
              </a:rPr>
              <a:t>• presentare al datore di lavoro il primo certificato medico e, in caso di prosecuzione delle cure, il certificato compilato dal medico curante. Il datore di lavoro invierà all’INAIL i certificati.</a:t>
            </a:r>
          </a:p>
          <a:p>
            <a:pPr marL="358775" indent="-358775" algn="just">
              <a:buNone/>
            </a:pPr>
            <a:r>
              <a:rPr lang="it-IT" sz="2600" dirty="0" smtClean="0">
                <a:latin typeface="Calibri" pitchFamily="34" charset="0"/>
              </a:rPr>
              <a:t>Se il lavoratore  non svolge attività lavorativa,  può presentare direttamente all’INAIL la domanda di riconoscimento della malattia professionale.</a:t>
            </a:r>
          </a:p>
          <a:p>
            <a:pPr marL="358775" indent="-358775" algn="just">
              <a:buNone/>
            </a:pPr>
            <a:endParaRPr lang="it-IT" sz="2600" dirty="0" smtClean="0">
              <a:latin typeface="Calibri" pitchFamily="34"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2307" y="608670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8583" y="583101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2480" y="568405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p:txBody>
          <a:bodyPr/>
          <a:lstStyle/>
          <a:p>
            <a:pPr marL="358775" indent="-358775" algn="just">
              <a:buNone/>
            </a:pPr>
            <a:r>
              <a:rPr lang="it-IT" sz="2600" dirty="0" smtClean="0">
                <a:latin typeface="Calibri" pitchFamily="34" charset="0"/>
              </a:rPr>
              <a:t>Il datore di lavoro è tenuto a pagare per intero la giornata in cui si è manifestata la malattia professionale, se quest’ultima ha causato assenza dal posto di lavoro; il 60% della retribuzione, salvo migliore trattamento previsto dal contratto di lavoro, per i successivi tre giorni di astensione dal lavoro e a presentare la denuncia di malattia professionale entro 5 giorni da quando il lavoratore ne ha dato a lui comunicazione.</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p:txBody>
          <a:bodyPr/>
          <a:lstStyle/>
          <a:p>
            <a:pPr marL="358775" indent="-358775" algn="just">
              <a:buNone/>
            </a:pPr>
            <a:r>
              <a:rPr lang="it-IT" sz="2600" dirty="0" smtClean="0">
                <a:latin typeface="Calibri" pitchFamily="34" charset="0"/>
              </a:rPr>
              <a:t>L’INAIL eroga le prestazioni dal quarto giorno successivo a quello in cui si è manifestata la malattia professionale fino alla guarigione clinica.</a:t>
            </a:r>
          </a:p>
          <a:p>
            <a:pPr marL="358775" indent="-358775" algn="just">
              <a:buNone/>
            </a:pPr>
            <a:endParaRPr lang="it-IT" sz="2600" dirty="0" smtClean="0">
              <a:latin typeface="Calibri" pitchFamily="34" charset="0"/>
            </a:endParaRPr>
          </a:p>
          <a:p>
            <a:pPr marL="358775" indent="-358775" algn="just">
              <a:buNone/>
            </a:pPr>
            <a:r>
              <a:rPr lang="it-IT" sz="2600" dirty="0" smtClean="0">
                <a:latin typeface="Calibri" pitchFamily="34" charset="0"/>
              </a:rPr>
              <a:t>Se la malattia professionale non viene denunciata subito, il lavoratore può ottenere comunque le prestazioni INAIL entro 3 anni e 150 giorni (termine di prescrizione) dal giorno in cui la malattia stessa si è manifestata.</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5" name="Segnaposto contenuto 4"/>
          <p:cNvSpPr>
            <a:spLocks noGrp="1"/>
          </p:cNvSpPr>
          <p:nvPr>
            <p:ph idx="1"/>
          </p:nvPr>
        </p:nvSpPr>
        <p:spPr>
          <a:xfrm>
            <a:off x="457200" y="1600200"/>
            <a:ext cx="6923088" cy="4525963"/>
          </a:xfrm>
        </p:spPr>
        <p:txBody>
          <a:bodyPr rtlCol="0">
            <a:normAutofit/>
          </a:bodyPr>
          <a:lstStyle/>
          <a:p>
            <a:pPr marL="358775" indent="-358775" algn="just">
              <a:buNone/>
            </a:pPr>
            <a:r>
              <a:rPr lang="it-IT" sz="2800" dirty="0" smtClean="0">
                <a:latin typeface="Calibri" pitchFamily="34" charset="0"/>
              </a:rPr>
              <a:t>Ciò significava che il lavoratore otteneva il risarcimento solo provando:</a:t>
            </a:r>
          </a:p>
          <a:p>
            <a:pPr marL="358775" indent="-358775" algn="just"/>
            <a:r>
              <a:rPr lang="it-IT" sz="2800" b="1" dirty="0" smtClean="0">
                <a:latin typeface="Calibri" pitchFamily="34" charset="0"/>
              </a:rPr>
              <a:t>l’evento lesivo</a:t>
            </a:r>
          </a:p>
          <a:p>
            <a:pPr marL="358775" indent="-358775" algn="just"/>
            <a:r>
              <a:rPr lang="it-IT" sz="2800" b="1" dirty="0" smtClean="0">
                <a:latin typeface="Calibri" pitchFamily="34" charset="0"/>
              </a:rPr>
              <a:t>l’omissione di cautele da parte del datore di lavoro, causale rispetto all’evento</a:t>
            </a:r>
          </a:p>
          <a:p>
            <a:pPr marL="358775" indent="-358775" algn="just"/>
            <a:r>
              <a:rPr lang="it-IT" sz="2800" b="1" dirty="0" smtClean="0">
                <a:latin typeface="Calibri" pitchFamily="34" charset="0"/>
              </a:rPr>
              <a:t>la colpa del datore di lavoro</a:t>
            </a:r>
            <a:endParaRPr lang="it-IT" sz="1600" b="1" dirty="0" smtClean="0">
              <a:latin typeface="Calibri" pitchFamily="34" charset="0"/>
            </a:endParaRPr>
          </a:p>
          <a:p>
            <a:pPr marL="358775" indent="-358775" algn="just">
              <a:buNone/>
            </a:pPr>
            <a:r>
              <a:rPr lang="it-IT" sz="2800" dirty="0" smtClean="0">
                <a:latin typeface="Calibri" pitchFamily="34" charset="0"/>
              </a:rPr>
              <a:t> 	</a:t>
            </a:r>
            <a:endParaRPr lang="it-IT" sz="1600" b="1" dirty="0" smtClean="0">
              <a:latin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09819" y="5628903"/>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537321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99992" y="5226260"/>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p:txBody>
          <a:bodyPr/>
          <a:lstStyle/>
          <a:p>
            <a:pPr marL="0" indent="0" algn="just" eaLnBrk="1" hangingPunct="1">
              <a:lnSpc>
                <a:spcPct val="170000"/>
              </a:lnSpc>
              <a:spcBef>
                <a:spcPct val="0"/>
              </a:spcBef>
              <a:buNone/>
            </a:pPr>
            <a:r>
              <a:rPr lang="it-IT" sz="2400" dirty="0" smtClean="0">
                <a:ea typeface="Calibri" pitchFamily="34" charset="0"/>
                <a:cs typeface="Calibri" pitchFamily="34" charset="0"/>
              </a:rPr>
              <a:t>Vige il principio dell’</a:t>
            </a:r>
            <a:r>
              <a:rPr lang="it-IT" sz="2400" b="1" dirty="0" smtClean="0">
                <a:ea typeface="Calibri" pitchFamily="34" charset="0"/>
                <a:cs typeface="Calibri" pitchFamily="34" charset="0"/>
              </a:rPr>
              <a:t>automaticità</a:t>
            </a:r>
            <a:r>
              <a:rPr lang="it-IT" sz="2400" dirty="0" smtClean="0">
                <a:ea typeface="Calibri" pitchFamily="34" charset="0"/>
                <a:cs typeface="Calibri" pitchFamily="34" charset="0"/>
              </a:rPr>
              <a:t> </a:t>
            </a:r>
            <a:r>
              <a:rPr lang="it-IT" sz="2400" b="1" dirty="0" smtClean="0">
                <a:ea typeface="Calibri" pitchFamily="34" charset="0"/>
                <a:cs typeface="Calibri" pitchFamily="34" charset="0"/>
              </a:rPr>
              <a:t>delle prestazioni</a:t>
            </a:r>
            <a:r>
              <a:rPr lang="it-IT" sz="2400" dirty="0" smtClean="0">
                <a:ea typeface="Calibri" pitchFamily="34" charset="0"/>
                <a:cs typeface="Calibri" pitchFamily="34" charset="0"/>
              </a:rPr>
              <a:t>, in virtù del quale il diritto del lavoratore alla tutela prescinde dalla stipulazione dell’assicurazione e dal versamento dei contributi da parte del datore di lavoro.</a:t>
            </a:r>
            <a:endParaRPr lang="it-IT" dirty="0" smtClean="0">
              <a:solidFill>
                <a:srgbClr val="800000"/>
              </a:solidFill>
              <a:latin typeface="Garamond" pitchFamily="18"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La tutela assicurativa</a:t>
            </a:r>
            <a:endParaRPr lang="it-IT" sz="3600" dirty="0" smtClean="0"/>
          </a:p>
        </p:txBody>
      </p:sp>
      <p:sp>
        <p:nvSpPr>
          <p:cNvPr id="6" name="Segnaposto contenuto 5"/>
          <p:cNvSpPr>
            <a:spLocks noGrp="1"/>
          </p:cNvSpPr>
          <p:nvPr>
            <p:ph idx="1"/>
          </p:nvPr>
        </p:nvSpPr>
        <p:spPr/>
        <p:txBody>
          <a:bodyPr/>
          <a:lstStyle/>
          <a:p>
            <a:pPr marL="358775" indent="-358775" algn="just">
              <a:buNone/>
            </a:pPr>
            <a:r>
              <a:rPr lang="it-IT" sz="2600" dirty="0" smtClean="0">
                <a:latin typeface="Calibri" pitchFamily="34" charset="0"/>
              </a:rPr>
              <a:t>Nel caso in cui i lavoratori ne abbiano necessità, possono richiedere per lo svolgimento delle pratiche l’assistenza dei Patronati che, per legge, tutelano i diritti anche dei lavoratori infortunati in forma del tutto gratuita.</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699792" y="188640"/>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Cenni alla responsabilità amministrativa delle persone giuridiche</a:t>
            </a:r>
            <a:endParaRPr lang="it-IT" sz="2800" dirty="0" smtClean="0"/>
          </a:p>
        </p:txBody>
      </p:sp>
      <p:sp>
        <p:nvSpPr>
          <p:cNvPr id="6" name="Segnaposto contenuto 5"/>
          <p:cNvSpPr>
            <a:spLocks noGrp="1"/>
          </p:cNvSpPr>
          <p:nvPr>
            <p:ph idx="1"/>
          </p:nvPr>
        </p:nvSpPr>
        <p:spPr>
          <a:xfrm>
            <a:off x="467544" y="1268760"/>
            <a:ext cx="8229600" cy="4525963"/>
          </a:xfrm>
        </p:spPr>
        <p:txBody>
          <a:bodyPr/>
          <a:lstStyle/>
          <a:p>
            <a:pPr algn="just">
              <a:buNone/>
            </a:pPr>
            <a:r>
              <a:rPr lang="it-IT" sz="2600" dirty="0" smtClean="0">
                <a:latin typeface="Calibri" pitchFamily="34" charset="0"/>
              </a:rPr>
              <a:t>Il D. </a:t>
            </a:r>
            <a:r>
              <a:rPr lang="it-IT" sz="2600" dirty="0" err="1" smtClean="0">
                <a:latin typeface="Calibri" pitchFamily="34" charset="0"/>
              </a:rPr>
              <a:t>Lgs</a:t>
            </a:r>
            <a:r>
              <a:rPr lang="it-IT" sz="2600" dirty="0" smtClean="0">
                <a:latin typeface="Calibri" pitchFamily="34" charset="0"/>
              </a:rPr>
              <a:t>. 231/2001 ha introdotto nell’ordinamento un regime   di </a:t>
            </a:r>
            <a:r>
              <a:rPr lang="it-IT" sz="2600" b="1" dirty="0" smtClean="0">
                <a:latin typeface="Calibri" pitchFamily="34" charset="0"/>
              </a:rPr>
              <a:t>responsabilità amministrativa </a:t>
            </a:r>
            <a:r>
              <a:rPr lang="it-IT" sz="2600" dirty="0" smtClean="0">
                <a:latin typeface="Calibri" pitchFamily="34" charset="0"/>
              </a:rPr>
              <a:t>(</a:t>
            </a:r>
            <a:r>
              <a:rPr lang="it-IT" sz="2600" u="sng" dirty="0" smtClean="0">
                <a:latin typeface="Calibri" pitchFamily="34" charset="0"/>
              </a:rPr>
              <a:t>assimilabile sostanzialmente alla </a:t>
            </a:r>
            <a:r>
              <a:rPr lang="it-IT" sz="2600" b="1" u="sng" dirty="0" smtClean="0">
                <a:latin typeface="Calibri" pitchFamily="34" charset="0"/>
              </a:rPr>
              <a:t>responsabilità penale</a:t>
            </a:r>
            <a:r>
              <a:rPr lang="it-IT" sz="2600" dirty="0" smtClean="0">
                <a:latin typeface="Calibri" pitchFamily="34" charset="0"/>
              </a:rPr>
              <a:t>) a carico degli enti (dunque società, persone giuridiche, associazioni, consorzi, ecc.) </a:t>
            </a:r>
            <a:r>
              <a:rPr lang="it-IT" sz="2600" b="1" dirty="0" smtClean="0">
                <a:latin typeface="Calibri" pitchFamily="34" charset="0"/>
              </a:rPr>
              <a:t>per alcuni reati, ove commessi nel loro interesse o vantaggio</a:t>
            </a:r>
            <a:r>
              <a:rPr lang="it-IT" sz="2600" dirty="0" smtClean="0">
                <a:latin typeface="Calibri" pitchFamily="34" charset="0"/>
              </a:rPr>
              <a:t> da soggetti facenti parte dell’azienda o a questa comunque legati.</a:t>
            </a:r>
          </a:p>
          <a:p>
            <a:pPr algn="just">
              <a:buNone/>
            </a:pPr>
            <a:endParaRPr lang="it-IT" sz="2600" dirty="0" smtClean="0">
              <a:latin typeface="Calibri" pitchFamily="34" charset="0"/>
            </a:endParaRPr>
          </a:p>
          <a:p>
            <a:pPr algn="just">
              <a:buNone/>
            </a:pPr>
            <a:r>
              <a:rPr lang="it-IT" sz="2600" dirty="0" smtClean="0">
                <a:latin typeface="Calibri" pitchFamily="34" charset="0"/>
              </a:rPr>
              <a:t>La responsabilità dell’ente </a:t>
            </a:r>
            <a:r>
              <a:rPr lang="it-IT" sz="2600" b="1" u="sng" dirty="0" smtClean="0">
                <a:latin typeface="Calibri" pitchFamily="34" charset="0"/>
              </a:rPr>
              <a:t>si aggiunge </a:t>
            </a:r>
            <a:r>
              <a:rPr lang="it-IT" sz="2600" dirty="0" smtClean="0">
                <a:latin typeface="Calibri" pitchFamily="34" charset="0"/>
              </a:rPr>
              <a:t>a quella del soggetto, persona fisica, che viene riconosciuto </a:t>
            </a:r>
            <a:r>
              <a:rPr lang="it-IT" sz="2600" b="1" dirty="0" smtClean="0">
                <a:latin typeface="Calibri" pitchFamily="34" charset="0"/>
              </a:rPr>
              <a:t>autore del reato</a:t>
            </a:r>
            <a:r>
              <a:rPr lang="it-IT" sz="2600" dirty="0" smtClean="0">
                <a:latin typeface="Calibri" pitchFamily="34" charset="0"/>
              </a:rPr>
              <a:t>.</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96562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70993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56297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699792" y="332656"/>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Cenni alla responsabilità amministrativa delle persone giuridiche</a:t>
            </a:r>
            <a:endParaRPr lang="it-IT" sz="2800" dirty="0" smtClean="0"/>
          </a:p>
        </p:txBody>
      </p:sp>
      <p:sp>
        <p:nvSpPr>
          <p:cNvPr id="6" name="Segnaposto contenuto 5"/>
          <p:cNvSpPr>
            <a:spLocks noGrp="1"/>
          </p:cNvSpPr>
          <p:nvPr>
            <p:ph idx="1"/>
          </p:nvPr>
        </p:nvSpPr>
        <p:spPr/>
        <p:txBody>
          <a:bodyPr/>
          <a:lstStyle/>
          <a:p>
            <a:pPr algn="just">
              <a:buNone/>
            </a:pPr>
            <a:endParaRPr lang="it-IT" sz="3000" dirty="0" smtClean="0">
              <a:latin typeface="Calibri" pitchFamily="34" charset="0"/>
            </a:endParaRPr>
          </a:p>
          <a:p>
            <a:pPr algn="just">
              <a:buNone/>
            </a:pPr>
            <a:r>
              <a:rPr lang="it-IT" sz="3000" dirty="0" smtClean="0">
                <a:latin typeface="Calibri" pitchFamily="34" charset="0"/>
              </a:rPr>
              <a:t>Fra i reati presupposto, il D. </a:t>
            </a:r>
            <a:r>
              <a:rPr lang="it-IT" sz="3000" dirty="0" err="1" smtClean="0">
                <a:latin typeface="Calibri" pitchFamily="34" charset="0"/>
              </a:rPr>
              <a:t>Lgs</a:t>
            </a:r>
            <a:r>
              <a:rPr lang="it-IT" sz="3000" dirty="0" smtClean="0">
                <a:latin typeface="Calibri" pitchFamily="34" charset="0"/>
              </a:rPr>
              <a:t>. 231/2001 prevede l’</a:t>
            </a:r>
            <a:r>
              <a:rPr lang="it-IT" sz="3000" b="1" dirty="0" smtClean="0">
                <a:latin typeface="Calibri" pitchFamily="34" charset="0"/>
              </a:rPr>
              <a:t> omicidio colposo e le lesioni gravi o gravissime commesse con violazione delle norme sulla tutela della salute e sicurezza sul lavoro</a:t>
            </a:r>
            <a:endParaRPr lang="it-IT" sz="3000" dirty="0" smtClean="0">
              <a:latin typeface="Calibri" pitchFamily="34" charset="0"/>
            </a:endParaRP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699792" y="332656"/>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Cenni alla responsabilità amministrativa delle persone giuridiche</a:t>
            </a:r>
            <a:endParaRPr lang="it-IT" sz="2800" dirty="0" smtClean="0"/>
          </a:p>
        </p:txBody>
      </p:sp>
      <p:sp>
        <p:nvSpPr>
          <p:cNvPr id="6" name="Segnaposto contenuto 5"/>
          <p:cNvSpPr>
            <a:spLocks noGrp="1"/>
          </p:cNvSpPr>
          <p:nvPr>
            <p:ph idx="1"/>
          </p:nvPr>
        </p:nvSpPr>
        <p:spPr/>
        <p:txBody>
          <a:bodyPr/>
          <a:lstStyle/>
          <a:p>
            <a:pPr algn="just">
              <a:buNone/>
            </a:pPr>
            <a:r>
              <a:rPr lang="it-IT" sz="2800" dirty="0" smtClean="0">
                <a:latin typeface="Calibri" pitchFamily="34" charset="0"/>
              </a:rPr>
              <a:t>Le </a:t>
            </a:r>
            <a:r>
              <a:rPr lang="it-IT" sz="2800" b="1" dirty="0" smtClean="0">
                <a:latin typeface="Calibri" pitchFamily="34" charset="0"/>
              </a:rPr>
              <a:t>sanzioni</a:t>
            </a:r>
            <a:r>
              <a:rPr lang="it-IT" sz="2800" dirty="0" smtClean="0">
                <a:latin typeface="Calibri" pitchFamily="34" charset="0"/>
              </a:rPr>
              <a:t> per la responsabilità dell’ente sono:</a:t>
            </a:r>
          </a:p>
          <a:p>
            <a:pPr algn="just">
              <a:buNone/>
            </a:pPr>
            <a:r>
              <a:rPr lang="it-IT" sz="2800" i="1" dirty="0" smtClean="0">
                <a:latin typeface="Calibri" pitchFamily="34" charset="0"/>
              </a:rPr>
              <a:t>a</a:t>
            </a:r>
            <a:r>
              <a:rPr lang="it-IT" sz="2800" dirty="0" smtClean="0">
                <a:latin typeface="Calibri" pitchFamily="34" charset="0"/>
              </a:rPr>
              <a:t>) la </a:t>
            </a:r>
            <a:r>
              <a:rPr lang="it-IT" sz="2800" b="1" dirty="0" smtClean="0">
                <a:latin typeface="Calibri" pitchFamily="34" charset="0"/>
              </a:rPr>
              <a:t>sanzione pecuniaria, </a:t>
            </a:r>
            <a:r>
              <a:rPr lang="it-IT" sz="2800" dirty="0" smtClean="0">
                <a:latin typeface="Calibri" pitchFamily="34" charset="0"/>
              </a:rPr>
              <a:t>che si applica sempre </a:t>
            </a:r>
          </a:p>
          <a:p>
            <a:pPr algn="just">
              <a:buNone/>
            </a:pPr>
            <a:r>
              <a:rPr lang="it-IT" sz="2800" i="1" dirty="0" smtClean="0">
                <a:latin typeface="Calibri" pitchFamily="34" charset="0"/>
              </a:rPr>
              <a:t>b</a:t>
            </a:r>
            <a:r>
              <a:rPr lang="it-IT" sz="2800" dirty="0" smtClean="0">
                <a:latin typeface="Calibri" pitchFamily="34" charset="0"/>
              </a:rPr>
              <a:t>) le sanzioni </a:t>
            </a:r>
            <a:r>
              <a:rPr lang="it-IT" sz="2800" b="1" dirty="0" err="1" smtClean="0">
                <a:latin typeface="Calibri" pitchFamily="34" charset="0"/>
              </a:rPr>
              <a:t>interdittive</a:t>
            </a:r>
            <a:r>
              <a:rPr lang="it-IT" sz="2800" dirty="0" smtClean="0">
                <a:latin typeface="Calibri" pitchFamily="34" charset="0"/>
              </a:rPr>
              <a:t>; </a:t>
            </a:r>
          </a:p>
          <a:p>
            <a:pPr algn="just">
              <a:buNone/>
            </a:pPr>
            <a:r>
              <a:rPr lang="it-IT" sz="2800" i="1" dirty="0" smtClean="0">
                <a:latin typeface="Calibri" pitchFamily="34" charset="0"/>
              </a:rPr>
              <a:t>c</a:t>
            </a:r>
            <a:r>
              <a:rPr lang="it-IT" sz="2800" dirty="0" smtClean="0">
                <a:latin typeface="Calibri" pitchFamily="34" charset="0"/>
              </a:rPr>
              <a:t>) la </a:t>
            </a:r>
            <a:r>
              <a:rPr lang="it-IT" sz="2800" b="1" dirty="0" smtClean="0">
                <a:latin typeface="Calibri" pitchFamily="34" charset="0"/>
              </a:rPr>
              <a:t>confisca</a:t>
            </a:r>
            <a:r>
              <a:rPr lang="it-IT" sz="2800" dirty="0" smtClean="0">
                <a:latin typeface="Calibri" pitchFamily="34" charset="0"/>
              </a:rPr>
              <a:t>; </a:t>
            </a:r>
          </a:p>
          <a:p>
            <a:pPr algn="just">
              <a:buNone/>
            </a:pPr>
            <a:r>
              <a:rPr lang="it-IT" sz="2800" i="1" dirty="0" smtClean="0">
                <a:latin typeface="Calibri" pitchFamily="34" charset="0"/>
              </a:rPr>
              <a:t>d</a:t>
            </a:r>
            <a:r>
              <a:rPr lang="it-IT" sz="2800" dirty="0" smtClean="0">
                <a:latin typeface="Calibri" pitchFamily="34" charset="0"/>
              </a:rPr>
              <a:t>) la </a:t>
            </a:r>
            <a:r>
              <a:rPr lang="it-IT" sz="2800" b="1" dirty="0" smtClean="0">
                <a:latin typeface="Calibri" pitchFamily="34" charset="0"/>
              </a:rPr>
              <a:t>pubblicazione della sentenza</a:t>
            </a:r>
            <a:r>
              <a:rPr lang="it-IT" sz="2800" dirty="0" smtClean="0">
                <a:latin typeface="Calibri" pitchFamily="34" charset="0"/>
              </a:rPr>
              <a:t>.</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3"/>
          <p:cNvSpPr>
            <a:spLocks noGrp="1"/>
          </p:cNvSpPr>
          <p:nvPr>
            <p:ph type="title"/>
          </p:nvPr>
        </p:nvSpPr>
        <p:spPr>
          <a:xfrm>
            <a:off x="2699792" y="332656"/>
            <a:ext cx="6202362" cy="1143000"/>
          </a:xfrm>
        </p:spPr>
        <p:txBody>
          <a:bodyPr/>
          <a:lstStyle/>
          <a:p>
            <a:pPr eaLnBrk="1" hangingPunct="1"/>
            <a:r>
              <a:rPr lang="it-IT" sz="2800" b="1" i="1" dirty="0" smtClean="0">
                <a:solidFill>
                  <a:schemeClr val="accent3">
                    <a:lumMod val="50000"/>
                  </a:schemeClr>
                </a:solidFill>
                <a:ea typeface="Calibri" pitchFamily="34" charset="0"/>
                <a:cs typeface="Calibri" pitchFamily="34" charset="0"/>
              </a:rPr>
              <a:t>Cenni alla responsabilità amministrativa delle persone giuridiche</a:t>
            </a:r>
            <a:endParaRPr lang="it-IT" sz="2800" dirty="0" smtClean="0"/>
          </a:p>
        </p:txBody>
      </p:sp>
      <p:sp>
        <p:nvSpPr>
          <p:cNvPr id="6" name="Segnaposto contenuto 5"/>
          <p:cNvSpPr>
            <a:spLocks noGrp="1"/>
          </p:cNvSpPr>
          <p:nvPr>
            <p:ph idx="1"/>
          </p:nvPr>
        </p:nvSpPr>
        <p:spPr/>
        <p:txBody>
          <a:bodyPr/>
          <a:lstStyle/>
          <a:p>
            <a:pPr algn="just">
              <a:buNone/>
            </a:pPr>
            <a:r>
              <a:rPr lang="it-IT" sz="2800" dirty="0" smtClean="0">
                <a:latin typeface="Calibri" pitchFamily="34" charset="0"/>
              </a:rPr>
              <a:t>Le </a:t>
            </a:r>
            <a:r>
              <a:rPr lang="it-IT" sz="2800" b="1" dirty="0" smtClean="0">
                <a:latin typeface="Calibri" pitchFamily="34" charset="0"/>
              </a:rPr>
              <a:t>sanzioni </a:t>
            </a:r>
            <a:r>
              <a:rPr lang="it-IT" sz="2800" b="1" dirty="0" err="1" smtClean="0">
                <a:latin typeface="Calibri" pitchFamily="34" charset="0"/>
              </a:rPr>
              <a:t>interdittive</a:t>
            </a:r>
            <a:r>
              <a:rPr lang="it-IT" sz="2800" b="1" dirty="0" smtClean="0">
                <a:latin typeface="Calibri" pitchFamily="34" charset="0"/>
              </a:rPr>
              <a:t> </a:t>
            </a:r>
            <a:r>
              <a:rPr lang="it-IT" sz="2800" dirty="0" smtClean="0">
                <a:latin typeface="Calibri" pitchFamily="34" charset="0"/>
              </a:rPr>
              <a:t>sono: </a:t>
            </a:r>
            <a:r>
              <a:rPr lang="it-IT" sz="2800" i="1" dirty="0" smtClean="0">
                <a:latin typeface="Calibri" pitchFamily="34" charset="0"/>
              </a:rPr>
              <a:t>a</a:t>
            </a:r>
            <a:r>
              <a:rPr lang="it-IT" sz="2800" dirty="0" smtClean="0">
                <a:latin typeface="Calibri" pitchFamily="34" charset="0"/>
              </a:rPr>
              <a:t>) l'interdizione dall'esercizio dell'attività; </a:t>
            </a:r>
            <a:r>
              <a:rPr lang="it-IT" sz="2800" i="1" dirty="0" smtClean="0">
                <a:latin typeface="Calibri" pitchFamily="34" charset="0"/>
              </a:rPr>
              <a:t>b</a:t>
            </a:r>
            <a:r>
              <a:rPr lang="it-IT" sz="2800" dirty="0" smtClean="0">
                <a:latin typeface="Calibri" pitchFamily="34" charset="0"/>
              </a:rPr>
              <a:t>) la sospensione o la revoca delle autorizzazioni, licenze o concessioni funzionali alla commissione dell'illecito; </a:t>
            </a:r>
            <a:r>
              <a:rPr lang="it-IT" sz="2800" i="1" dirty="0" smtClean="0">
                <a:latin typeface="Calibri" pitchFamily="34" charset="0"/>
              </a:rPr>
              <a:t>c</a:t>
            </a:r>
            <a:r>
              <a:rPr lang="it-IT" sz="2800" dirty="0" smtClean="0">
                <a:latin typeface="Calibri" pitchFamily="34" charset="0"/>
              </a:rPr>
              <a:t>) il divieto di contrattare con la pubblica amministrazione; </a:t>
            </a:r>
            <a:r>
              <a:rPr lang="it-IT" sz="2800" i="1" dirty="0" smtClean="0">
                <a:latin typeface="Calibri" pitchFamily="34" charset="0"/>
              </a:rPr>
              <a:t>d</a:t>
            </a:r>
            <a:r>
              <a:rPr lang="it-IT" sz="2800" dirty="0" smtClean="0">
                <a:latin typeface="Calibri" pitchFamily="34" charset="0"/>
              </a:rPr>
              <a:t>) l'esclusione da agevolazioni, finanziamenti, contributi o sussidi e l'eventuale revoca di quelli già  concessi; </a:t>
            </a:r>
            <a:r>
              <a:rPr lang="it-IT" sz="2800" i="1" dirty="0" smtClean="0">
                <a:latin typeface="Calibri" pitchFamily="34" charset="0"/>
              </a:rPr>
              <a:t>e</a:t>
            </a:r>
            <a:r>
              <a:rPr lang="it-IT" sz="2800" dirty="0" smtClean="0">
                <a:latin typeface="Calibri" pitchFamily="34" charset="0"/>
              </a:rPr>
              <a:t>) il divieto di pubblicizzare beni o servizi. </a:t>
            </a:r>
          </a:p>
        </p:txBody>
      </p:sp>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5843" y="574506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2119" y="548937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534241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4438" y="274638"/>
            <a:ext cx="6202362" cy="1143000"/>
          </a:xfrm>
        </p:spPr>
        <p:txBody>
          <a:bodyPr/>
          <a:lstStyle/>
          <a:p>
            <a:pPr eaLnBrk="1" hangingPunct="1"/>
            <a:r>
              <a:rPr lang="it-IT" sz="2800" b="1" i="1" dirty="0" smtClean="0">
                <a:solidFill>
                  <a:srgbClr val="336600"/>
                </a:solidFill>
                <a:ea typeface="Calibri" pitchFamily="34" charset="0"/>
                <a:cs typeface="Calibri" pitchFamily="34" charset="0"/>
              </a:rPr>
              <a:t>Cenni alla responsabilità amministrativa</a:t>
            </a:r>
            <a:br>
              <a:rPr lang="it-IT" sz="2800" b="1" i="1" dirty="0" smtClean="0">
                <a:solidFill>
                  <a:srgbClr val="336600"/>
                </a:solidFill>
                <a:ea typeface="Calibri" pitchFamily="34" charset="0"/>
                <a:cs typeface="Calibri" pitchFamily="34" charset="0"/>
              </a:rPr>
            </a:br>
            <a:r>
              <a:rPr lang="it-IT" sz="2800" b="1" i="1" dirty="0" smtClean="0">
                <a:solidFill>
                  <a:srgbClr val="336600"/>
                </a:solidFill>
                <a:ea typeface="Calibri" pitchFamily="34" charset="0"/>
                <a:cs typeface="Calibri" pitchFamily="34" charset="0"/>
              </a:rPr>
              <a:t>delle persone giuridiche</a:t>
            </a:r>
            <a:endParaRPr lang="it-IT" sz="2800" dirty="0" smtClean="0">
              <a:solidFill>
                <a:srgbClr val="336600"/>
              </a:solidFill>
            </a:endParaRPr>
          </a:p>
        </p:txBody>
      </p:sp>
      <p:sp>
        <p:nvSpPr>
          <p:cNvPr id="7171" name="Segnaposto contenuto 4"/>
          <p:cNvSpPr>
            <a:spLocks noGrp="1"/>
          </p:cNvSpPr>
          <p:nvPr>
            <p:ph idx="1"/>
          </p:nvPr>
        </p:nvSpPr>
        <p:spPr>
          <a:xfrm>
            <a:off x="457200" y="1600200"/>
            <a:ext cx="6923088" cy="4525963"/>
          </a:xfrm>
        </p:spPr>
        <p:txBody>
          <a:bodyPr/>
          <a:lstStyle/>
          <a:p>
            <a:pPr algn="just">
              <a:buNone/>
              <a:defRPr/>
            </a:pPr>
            <a:r>
              <a:rPr lang="it-IT" sz="2800" dirty="0" smtClean="0">
                <a:latin typeface="Calibri" pitchFamily="34" charset="0"/>
              </a:rPr>
              <a:t>La responsabilità dell’ente </a:t>
            </a:r>
            <a:r>
              <a:rPr lang="it-IT" sz="2800" b="1" dirty="0" smtClean="0">
                <a:latin typeface="Calibri" pitchFamily="34" charset="0"/>
              </a:rPr>
              <a:t>non è automatica </a:t>
            </a:r>
            <a:r>
              <a:rPr lang="it-IT" sz="2800" dirty="0" smtClean="0">
                <a:latin typeface="Calibri" pitchFamily="34" charset="0"/>
              </a:rPr>
              <a:t>e</a:t>
            </a:r>
            <a:r>
              <a:rPr lang="it-IT" sz="2800" b="1" dirty="0" smtClean="0">
                <a:latin typeface="Calibri" pitchFamily="34" charset="0"/>
              </a:rPr>
              <a:t> inevitabile</a:t>
            </a:r>
            <a:r>
              <a:rPr lang="it-IT" sz="2800" dirty="0" smtClean="0">
                <a:latin typeface="Calibri" pitchFamily="34" charset="0"/>
              </a:rPr>
              <a:t>.</a:t>
            </a:r>
          </a:p>
          <a:p>
            <a:pPr algn="just">
              <a:buNone/>
              <a:defRPr/>
            </a:pPr>
            <a:endParaRPr lang="it-IT" sz="2800" dirty="0" smtClean="0">
              <a:latin typeface="Calibri" pitchFamily="34" charset="0"/>
            </a:endParaRPr>
          </a:p>
          <a:p>
            <a:pPr algn="ctr">
              <a:buNone/>
              <a:defRPr/>
            </a:pPr>
            <a:r>
              <a:rPr lang="it-IT" sz="2800" dirty="0" smtClean="0">
                <a:latin typeface="Calibri" pitchFamily="34" charset="0"/>
              </a:rPr>
              <a:t>L’ente </a:t>
            </a:r>
            <a:r>
              <a:rPr lang="it-IT" sz="2800" b="1" dirty="0" smtClean="0">
                <a:latin typeface="Calibri" pitchFamily="34" charset="0"/>
              </a:rPr>
              <a:t>non risponde </a:t>
            </a:r>
            <a:r>
              <a:rPr lang="it-IT" sz="2800" dirty="0" smtClean="0">
                <a:latin typeface="Calibri" pitchFamily="34" charset="0"/>
              </a:rPr>
              <a:t>se:</a:t>
            </a:r>
          </a:p>
          <a:p>
            <a:pPr algn="just">
              <a:buNone/>
              <a:defRPr/>
            </a:pPr>
            <a:endParaRPr lang="it-IT" sz="2800" dirty="0" smtClean="0">
              <a:latin typeface="Calibri" pitchFamily="34" charset="0"/>
            </a:endParaRPr>
          </a:p>
          <a:p>
            <a:pPr algn="just">
              <a:buFont typeface="Arial" pitchFamily="34" charset="0"/>
              <a:buChar char="•"/>
              <a:defRPr/>
            </a:pPr>
            <a:r>
              <a:rPr lang="it-IT" sz="2800" dirty="0" smtClean="0">
                <a:latin typeface="Calibri" pitchFamily="34" charset="0"/>
              </a:rPr>
              <a:t>l’autore del reato ha agito nell’interesse </a:t>
            </a:r>
            <a:r>
              <a:rPr lang="it-IT" sz="2800" b="1" dirty="0" smtClean="0">
                <a:latin typeface="Calibri" pitchFamily="34" charset="0"/>
              </a:rPr>
              <a:t>esclusivo proprio o di terzi</a:t>
            </a:r>
            <a:endParaRPr lang="it-IT" sz="2800" dirty="0" smtClean="0">
              <a:latin typeface="Calibri" pitchFamily="34" charset="0"/>
            </a:endParaRPr>
          </a:p>
          <a:p>
            <a:pPr algn="just"/>
            <a:endParaRPr lang="it-IT" sz="2800" dirty="0" smtClean="0">
              <a:solidFill>
                <a:srgbClr val="800000"/>
              </a:solidFill>
              <a:latin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28184" y="566124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24460" y="540556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18357" y="525860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929076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4438" y="116632"/>
            <a:ext cx="6202362" cy="1301006"/>
          </a:xfrm>
        </p:spPr>
        <p:txBody>
          <a:bodyPr/>
          <a:lstStyle/>
          <a:p>
            <a:pPr eaLnBrk="1" hangingPunct="1"/>
            <a:r>
              <a:rPr lang="it-IT" sz="2800" b="1" i="1" dirty="0" smtClean="0">
                <a:solidFill>
                  <a:srgbClr val="336600"/>
                </a:solidFill>
                <a:ea typeface="Calibri" pitchFamily="34" charset="0"/>
                <a:cs typeface="Calibri" pitchFamily="34" charset="0"/>
              </a:rPr>
              <a:t>Cenni alla responsabilità amministrativa</a:t>
            </a:r>
            <a:br>
              <a:rPr lang="it-IT" sz="2800" b="1" i="1" dirty="0" smtClean="0">
                <a:solidFill>
                  <a:srgbClr val="336600"/>
                </a:solidFill>
                <a:ea typeface="Calibri" pitchFamily="34" charset="0"/>
                <a:cs typeface="Calibri" pitchFamily="34" charset="0"/>
              </a:rPr>
            </a:br>
            <a:r>
              <a:rPr lang="it-IT" sz="2800" b="1" i="1" dirty="0" smtClean="0">
                <a:solidFill>
                  <a:srgbClr val="336600"/>
                </a:solidFill>
                <a:ea typeface="Calibri" pitchFamily="34" charset="0"/>
                <a:cs typeface="Calibri" pitchFamily="34" charset="0"/>
              </a:rPr>
              <a:t>delle persone giuridiche</a:t>
            </a:r>
            <a:endParaRPr lang="it-IT" sz="2800" dirty="0" smtClean="0">
              <a:solidFill>
                <a:srgbClr val="336600"/>
              </a:solidFill>
            </a:endParaRPr>
          </a:p>
        </p:txBody>
      </p:sp>
      <p:sp>
        <p:nvSpPr>
          <p:cNvPr id="7171" name="Segnaposto contenuto 4"/>
          <p:cNvSpPr>
            <a:spLocks noGrp="1"/>
          </p:cNvSpPr>
          <p:nvPr>
            <p:ph idx="1"/>
          </p:nvPr>
        </p:nvSpPr>
        <p:spPr>
          <a:xfrm>
            <a:off x="457200" y="1340768"/>
            <a:ext cx="6923088" cy="4785395"/>
          </a:xfrm>
        </p:spPr>
        <p:txBody>
          <a:bodyPr/>
          <a:lstStyle/>
          <a:p>
            <a:pPr algn="ctr">
              <a:buNone/>
              <a:defRPr/>
            </a:pPr>
            <a:r>
              <a:rPr lang="it-IT" sz="2000" dirty="0" smtClean="0">
                <a:latin typeface="Calibri" pitchFamily="34" charset="0"/>
              </a:rPr>
              <a:t>oppure</a:t>
            </a:r>
          </a:p>
          <a:p>
            <a:pPr algn="ctr">
              <a:buNone/>
              <a:defRPr/>
            </a:pPr>
            <a:endParaRPr lang="it-IT" sz="2000" b="1" dirty="0" smtClean="0">
              <a:latin typeface="Calibri" pitchFamily="34" charset="0"/>
            </a:endParaRPr>
          </a:p>
          <a:p>
            <a:pPr algn="just">
              <a:buFont typeface="Arial" pitchFamily="34" charset="0"/>
              <a:buChar char="•"/>
              <a:defRPr/>
            </a:pPr>
            <a:r>
              <a:rPr lang="it-IT" sz="2000" dirty="0" smtClean="0">
                <a:latin typeface="Calibri" pitchFamily="34" charset="0"/>
              </a:rPr>
              <a:t> </a:t>
            </a:r>
            <a:r>
              <a:rPr lang="it-IT" sz="2000" u="sng" dirty="0" smtClean="0">
                <a:latin typeface="Calibri" pitchFamily="34" charset="0"/>
              </a:rPr>
              <a:t>se l’organo dirigente ha adottato ed efficacemente attuato, prima della commissione del fatto, </a:t>
            </a:r>
            <a:r>
              <a:rPr lang="it-IT" sz="2000" b="1" u="sng" dirty="0" smtClean="0">
                <a:latin typeface="Calibri" pitchFamily="34" charset="0"/>
              </a:rPr>
              <a:t>modelli di organizzazione e gestione idonei </a:t>
            </a:r>
            <a:r>
              <a:rPr lang="it-IT" sz="2000" u="sng" dirty="0" smtClean="0">
                <a:latin typeface="Calibri" pitchFamily="34" charset="0"/>
              </a:rPr>
              <a:t>a prevenire reati della specie di quello verificatosi</a:t>
            </a:r>
            <a:r>
              <a:rPr lang="it-IT" sz="2000" dirty="0" smtClean="0">
                <a:latin typeface="Calibri" pitchFamily="34" charset="0"/>
              </a:rPr>
              <a:t> (v. art. 30 D. </a:t>
            </a:r>
            <a:r>
              <a:rPr lang="it-IT" sz="2000" dirty="0" err="1" smtClean="0">
                <a:latin typeface="Calibri" pitchFamily="34" charset="0"/>
              </a:rPr>
              <a:t>Lgs</a:t>
            </a:r>
            <a:r>
              <a:rPr lang="it-IT" sz="2000" dirty="0" smtClean="0">
                <a:latin typeface="Calibri" pitchFamily="34" charset="0"/>
              </a:rPr>
              <a:t>. 81/2008)</a:t>
            </a:r>
          </a:p>
          <a:p>
            <a:pPr algn="just">
              <a:buFont typeface="Arial" pitchFamily="34" charset="0"/>
              <a:buChar char="•"/>
              <a:defRPr/>
            </a:pPr>
            <a:r>
              <a:rPr lang="it-IT" sz="2000" dirty="0" smtClean="0">
                <a:latin typeface="Calibri" pitchFamily="34" charset="0"/>
              </a:rPr>
              <a:t> se gli autori hanno commesso il fatto </a:t>
            </a:r>
            <a:r>
              <a:rPr lang="it-IT" sz="2000" b="1" dirty="0" smtClean="0">
                <a:latin typeface="Calibri" pitchFamily="34" charset="0"/>
              </a:rPr>
              <a:t>eludendo fraudolentemente </a:t>
            </a:r>
            <a:r>
              <a:rPr lang="it-IT" sz="2000" dirty="0" smtClean="0">
                <a:latin typeface="Calibri" pitchFamily="34" charset="0"/>
              </a:rPr>
              <a:t>i modelli di organizzazione e gestione</a:t>
            </a:r>
          </a:p>
          <a:p>
            <a:pPr algn="just">
              <a:buFont typeface="Arial" pitchFamily="34" charset="0"/>
              <a:buChar char="•"/>
              <a:defRPr/>
            </a:pPr>
            <a:r>
              <a:rPr lang="it-IT" sz="2000" dirty="0" smtClean="0">
                <a:latin typeface="Calibri" pitchFamily="34" charset="0"/>
              </a:rPr>
              <a:t>se a un organismo dell’ente, dotato di autonomi poteri di iniziativa e controllo, è stato attribuito il compito di </a:t>
            </a:r>
            <a:r>
              <a:rPr lang="it-IT" sz="2000" b="1" dirty="0" smtClean="0">
                <a:latin typeface="Calibri" pitchFamily="34" charset="0"/>
              </a:rPr>
              <a:t>vigilare sul funzionamento e sull’osservanza dei modelli </a:t>
            </a:r>
            <a:r>
              <a:rPr lang="it-IT" sz="2000" dirty="0" smtClean="0">
                <a:latin typeface="Calibri" pitchFamily="34" charset="0"/>
              </a:rPr>
              <a:t>e di curare il loro aggiornamento</a:t>
            </a:r>
          </a:p>
          <a:p>
            <a:pPr algn="just">
              <a:buFont typeface="Arial" pitchFamily="34" charset="0"/>
              <a:buChar char="•"/>
              <a:defRPr/>
            </a:pPr>
            <a:r>
              <a:rPr lang="it-IT" sz="2000" dirty="0" smtClean="0">
                <a:latin typeface="Calibri" pitchFamily="34" charset="0"/>
              </a:rPr>
              <a:t> se non vi è stata omessa o insufficiente vigilanza da parte di tale organismo </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2202" y="6068873"/>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8478" y="5813185"/>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2375" y="5666230"/>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351499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4438" y="274638"/>
            <a:ext cx="6202362" cy="1143000"/>
          </a:xfrm>
        </p:spPr>
        <p:txBody>
          <a:bodyPr/>
          <a:lstStyle/>
          <a:p>
            <a:pPr eaLnBrk="1" hangingPunct="1"/>
            <a:r>
              <a:rPr lang="it-IT" sz="2800" b="1" i="1" dirty="0" smtClean="0">
                <a:solidFill>
                  <a:srgbClr val="336600"/>
                </a:solidFill>
                <a:ea typeface="Calibri" pitchFamily="34" charset="0"/>
                <a:cs typeface="Calibri" pitchFamily="34" charset="0"/>
              </a:rPr>
              <a:t>Cenni alla responsabilità amministrativa</a:t>
            </a:r>
            <a:br>
              <a:rPr lang="it-IT" sz="2800" b="1" i="1" dirty="0" smtClean="0">
                <a:solidFill>
                  <a:srgbClr val="336600"/>
                </a:solidFill>
                <a:ea typeface="Calibri" pitchFamily="34" charset="0"/>
                <a:cs typeface="Calibri" pitchFamily="34" charset="0"/>
              </a:rPr>
            </a:br>
            <a:r>
              <a:rPr lang="it-IT" sz="2800" b="1" i="1" dirty="0" smtClean="0">
                <a:solidFill>
                  <a:srgbClr val="336600"/>
                </a:solidFill>
                <a:ea typeface="Calibri" pitchFamily="34" charset="0"/>
                <a:cs typeface="Calibri" pitchFamily="34" charset="0"/>
              </a:rPr>
              <a:t>delle persone giuridiche</a:t>
            </a:r>
            <a:endParaRPr lang="it-IT" sz="2800" dirty="0" smtClean="0">
              <a:solidFill>
                <a:srgbClr val="336600"/>
              </a:solidFill>
            </a:endParaRPr>
          </a:p>
        </p:txBody>
      </p:sp>
      <p:sp>
        <p:nvSpPr>
          <p:cNvPr id="7171" name="Segnaposto contenuto 4"/>
          <p:cNvSpPr>
            <a:spLocks noGrp="1"/>
          </p:cNvSpPr>
          <p:nvPr>
            <p:ph idx="1"/>
          </p:nvPr>
        </p:nvSpPr>
        <p:spPr>
          <a:xfrm>
            <a:off x="457200" y="1600200"/>
            <a:ext cx="6923088" cy="4525963"/>
          </a:xfrm>
        </p:spPr>
        <p:txBody>
          <a:bodyPr/>
          <a:lstStyle/>
          <a:p>
            <a:pPr algn="just">
              <a:buNone/>
              <a:defRPr/>
            </a:pPr>
            <a:endParaRPr lang="it-IT" sz="2400" dirty="0" smtClean="0">
              <a:solidFill>
                <a:srgbClr val="C00000"/>
              </a:solidFill>
              <a:latin typeface="Calibri" pitchFamily="34" charset="0"/>
            </a:endParaRPr>
          </a:p>
          <a:p>
            <a:pPr algn="just">
              <a:buNone/>
              <a:defRPr/>
            </a:pPr>
            <a:r>
              <a:rPr lang="it-IT" sz="2400" dirty="0" smtClean="0">
                <a:latin typeface="Calibri" pitchFamily="34" charset="0"/>
              </a:rPr>
              <a:t>Negli </a:t>
            </a:r>
            <a:r>
              <a:rPr lang="it-IT" sz="2400" b="1" dirty="0" smtClean="0">
                <a:latin typeface="Calibri" pitchFamily="34" charset="0"/>
              </a:rPr>
              <a:t>enti di piccole dimensioni </a:t>
            </a:r>
            <a:r>
              <a:rPr lang="it-IT" sz="2400" dirty="0" smtClean="0">
                <a:latin typeface="Calibri" pitchFamily="34" charset="0"/>
              </a:rPr>
              <a:t>i compiti indicati nella lettera </a:t>
            </a:r>
            <a:r>
              <a:rPr lang="it-IT" sz="2400" i="1" dirty="0" smtClean="0">
                <a:latin typeface="Calibri" pitchFamily="34" charset="0"/>
              </a:rPr>
              <a:t>b</a:t>
            </a:r>
            <a:r>
              <a:rPr lang="it-IT" sz="2400" dirty="0" smtClean="0">
                <a:latin typeface="Calibri" pitchFamily="34" charset="0"/>
              </a:rPr>
              <a:t>), del comma 1, possono essere svolti direttamente dall'organo dirigente.</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9705" y="548488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5981" y="522920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19878" y="508224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06699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4438" y="274638"/>
            <a:ext cx="6202362" cy="1143000"/>
          </a:xfrm>
        </p:spPr>
        <p:txBody>
          <a:bodyPr/>
          <a:lstStyle/>
          <a:p>
            <a:pPr eaLnBrk="1" hangingPunct="1"/>
            <a:r>
              <a:rPr lang="it-IT" sz="2800" b="1" i="1" dirty="0" smtClean="0">
                <a:solidFill>
                  <a:srgbClr val="336600"/>
                </a:solidFill>
                <a:ea typeface="Calibri" pitchFamily="34" charset="0"/>
                <a:cs typeface="Calibri" pitchFamily="34" charset="0"/>
              </a:rPr>
              <a:t>Cenni alla responsabilità amministrativa</a:t>
            </a:r>
            <a:br>
              <a:rPr lang="it-IT" sz="2800" b="1" i="1" dirty="0" smtClean="0">
                <a:solidFill>
                  <a:srgbClr val="336600"/>
                </a:solidFill>
                <a:ea typeface="Calibri" pitchFamily="34" charset="0"/>
                <a:cs typeface="Calibri" pitchFamily="34" charset="0"/>
              </a:rPr>
            </a:br>
            <a:r>
              <a:rPr lang="it-IT" sz="2800" b="1" i="1" dirty="0" smtClean="0">
                <a:solidFill>
                  <a:srgbClr val="336600"/>
                </a:solidFill>
                <a:ea typeface="Calibri" pitchFamily="34" charset="0"/>
                <a:cs typeface="Calibri" pitchFamily="34" charset="0"/>
              </a:rPr>
              <a:t>delle persone giuridiche</a:t>
            </a:r>
            <a:endParaRPr lang="it-IT" sz="2800" dirty="0" smtClean="0">
              <a:solidFill>
                <a:srgbClr val="336600"/>
              </a:solidFill>
            </a:endParaRPr>
          </a:p>
        </p:txBody>
      </p:sp>
      <p:sp>
        <p:nvSpPr>
          <p:cNvPr id="7171" name="Segnaposto contenuto 4"/>
          <p:cNvSpPr>
            <a:spLocks noGrp="1"/>
          </p:cNvSpPr>
          <p:nvPr>
            <p:ph idx="1"/>
          </p:nvPr>
        </p:nvSpPr>
        <p:spPr>
          <a:xfrm>
            <a:off x="457200" y="1600200"/>
            <a:ext cx="6923088" cy="4525963"/>
          </a:xfrm>
        </p:spPr>
        <p:txBody>
          <a:bodyPr/>
          <a:lstStyle/>
          <a:p>
            <a:pPr algn="just">
              <a:buNone/>
              <a:defRPr/>
            </a:pPr>
            <a:r>
              <a:rPr lang="it-IT" sz="2400" dirty="0" smtClean="0">
                <a:latin typeface="Calibri" pitchFamily="34" charset="0"/>
              </a:rPr>
              <a:t>A questo punto è possibile comprendere di quale natura sia la responsabilità addossata all’ente: </a:t>
            </a:r>
          </a:p>
          <a:p>
            <a:pPr algn="just">
              <a:buNone/>
              <a:defRPr/>
            </a:pPr>
            <a:r>
              <a:rPr lang="it-IT" sz="2400" dirty="0" smtClean="0">
                <a:latin typeface="Calibri" pitchFamily="34" charset="0"/>
              </a:rPr>
              <a:t>l'ente risponde per </a:t>
            </a:r>
            <a:r>
              <a:rPr lang="it-IT" sz="2400" b="1" dirty="0" smtClean="0">
                <a:latin typeface="Calibri" pitchFamily="34" charset="0"/>
              </a:rPr>
              <a:t>fatto (omissivo) proprio</a:t>
            </a:r>
            <a:r>
              <a:rPr lang="it-IT" sz="2400" dirty="0" smtClean="0">
                <a:latin typeface="Calibri" pitchFamily="34" charset="0"/>
              </a:rPr>
              <a:t> e tale responsabilità  si basa su una colpa addebitabile all’ente stesso, in particolare sulla </a:t>
            </a:r>
            <a:r>
              <a:rPr lang="it-IT" sz="2400" b="1" dirty="0" smtClean="0">
                <a:latin typeface="Calibri" pitchFamily="34" charset="0"/>
              </a:rPr>
              <a:t>«colpa di organizzazione» </a:t>
            </a:r>
            <a:r>
              <a:rPr lang="it-IT" sz="2400" dirty="0" smtClean="0">
                <a:latin typeface="Calibri" pitchFamily="34" charset="0"/>
              </a:rPr>
              <a:t>o sulla </a:t>
            </a:r>
            <a:r>
              <a:rPr lang="it-IT" sz="2400" b="1" dirty="0" smtClean="0">
                <a:latin typeface="Calibri" pitchFamily="34" charset="0"/>
              </a:rPr>
              <a:t>«colpa di politica d'impresa»</a:t>
            </a:r>
            <a:r>
              <a:rPr lang="it-IT" sz="2400" dirty="0" smtClean="0">
                <a:latin typeface="Calibri" pitchFamily="34" charset="0"/>
              </a:rPr>
              <a:t>: obbligo dell’ente/imprenditore è quello di creare una struttura organizzata e controllata il cui funzionamento garantisca il mancato accadimento di fatti che costituiscono reato.</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5445224"/>
            <a:ext cx="39878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81109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6147" name="Segnaposto contenuto 4"/>
          <p:cNvSpPr>
            <a:spLocks noGrp="1"/>
          </p:cNvSpPr>
          <p:nvPr>
            <p:ph idx="1"/>
          </p:nvPr>
        </p:nvSpPr>
        <p:spPr>
          <a:xfrm>
            <a:off x="457200" y="1268760"/>
            <a:ext cx="6923088" cy="4857403"/>
          </a:xfrm>
        </p:spPr>
        <p:txBody>
          <a:bodyPr/>
          <a:lstStyle/>
          <a:p>
            <a:pPr algn="just">
              <a:buNone/>
            </a:pPr>
            <a:r>
              <a:rPr lang="it-IT" sz="2400" b="1" dirty="0" smtClean="0">
                <a:latin typeface="Calibri" pitchFamily="34" charset="0"/>
              </a:rPr>
              <a:t>Nel </a:t>
            </a:r>
            <a:r>
              <a:rPr lang="it-IT" sz="2400" b="1" i="1" u="sng" dirty="0" smtClean="0">
                <a:latin typeface="Calibri" pitchFamily="34" charset="0"/>
              </a:rPr>
              <a:t> CODICE CIVILE</a:t>
            </a:r>
            <a:r>
              <a:rPr lang="it-IT" sz="2400" b="1" dirty="0" smtClean="0">
                <a:latin typeface="Calibri" pitchFamily="34" charset="0"/>
              </a:rPr>
              <a:t> del 1942</a:t>
            </a:r>
            <a:endParaRPr lang="it-IT" sz="2400" b="1" i="1" u="sng" dirty="0" smtClean="0">
              <a:latin typeface="Calibri" pitchFamily="34" charset="0"/>
            </a:endParaRPr>
          </a:p>
          <a:p>
            <a:pPr algn="just">
              <a:buNone/>
            </a:pPr>
            <a:r>
              <a:rPr lang="it-IT" sz="2400" dirty="0" smtClean="0">
                <a:latin typeface="Calibri" pitchFamily="34" charset="0"/>
              </a:rPr>
              <a:t>sono stati introdotti due articoli che fin da allora hanno funzionato da norme generali nell’ambito della sicurezza sul lavoro:</a:t>
            </a:r>
          </a:p>
          <a:p>
            <a:pPr algn="just">
              <a:buNone/>
            </a:pPr>
            <a:endParaRPr lang="it-IT" sz="2400" dirty="0" smtClean="0">
              <a:latin typeface="Calibri" pitchFamily="34" charset="0"/>
            </a:endParaRPr>
          </a:p>
          <a:p>
            <a:pPr algn="just">
              <a:buNone/>
            </a:pPr>
            <a:r>
              <a:rPr lang="it-IT" sz="2400" b="1" dirty="0" smtClean="0">
                <a:latin typeface="Calibri" pitchFamily="34" charset="0"/>
              </a:rPr>
              <a:t>Art. 2087 </a:t>
            </a:r>
            <a:r>
              <a:rPr lang="it-IT" sz="2400" dirty="0" smtClean="0">
                <a:latin typeface="Calibri" pitchFamily="34" charset="0"/>
              </a:rPr>
              <a:t>– l’Imprenditore è tenuto ad adottare nell’esercizio dell’impresa le misure che, secondo la particolarità del lavoro, l’esperienza e la tecnica, </a:t>
            </a:r>
            <a:r>
              <a:rPr lang="it-IT" sz="2400" b="1" dirty="0" smtClean="0">
                <a:latin typeface="Calibri" pitchFamily="34" charset="0"/>
              </a:rPr>
              <a:t>sono necessarie a tutelare </a:t>
            </a:r>
            <a:r>
              <a:rPr lang="it-IT" sz="2400" dirty="0" smtClean="0">
                <a:latin typeface="Calibri" pitchFamily="34" charset="0"/>
              </a:rPr>
              <a:t>l’integrità fisica e la personalità morale dei prestatori di lavoro.</a:t>
            </a:r>
          </a:p>
          <a:p>
            <a:pPr algn="just"/>
            <a:endParaRPr lang="it-IT" sz="2400" dirty="0" smtClean="0">
              <a:solidFill>
                <a:srgbClr val="800000"/>
              </a:solidFill>
              <a:latin typeface="Garamond" pitchFamily="18" charset="0"/>
            </a:endParaRPr>
          </a:p>
          <a:p>
            <a:pPr algn="just">
              <a:buNone/>
            </a:pPr>
            <a:endParaRPr lang="it-IT" sz="2400" dirty="0" smtClean="0">
              <a:solidFill>
                <a:srgbClr val="800000"/>
              </a:solidFill>
              <a:latin typeface="Garamond" pitchFamily="18" charset="0"/>
            </a:endParaRPr>
          </a:p>
          <a:p>
            <a:pPr marL="0" indent="0" algn="just" eaLnBrk="1" hangingPunct="1">
              <a:lnSpc>
                <a:spcPct val="150000"/>
              </a:lnSpc>
              <a:spcBef>
                <a:spcPct val="0"/>
              </a:spcBef>
              <a:buFont typeface="Arial" charset="0"/>
              <a:buNone/>
            </a:pPr>
            <a:endParaRPr lang="it-IT" sz="2400" dirty="0" smtClean="0">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573325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8677" y="5477569"/>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46349" y="533061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3768" y="0"/>
            <a:ext cx="6202362" cy="1143000"/>
          </a:xfrm>
        </p:spPr>
        <p:txBody>
          <a:bodyPr/>
          <a:lstStyle/>
          <a:p>
            <a:pPr eaLnBrk="1" hangingPunct="1"/>
            <a:r>
              <a:rPr lang="it-IT" sz="2800" b="1" i="1" dirty="0" smtClean="0">
                <a:solidFill>
                  <a:srgbClr val="336600"/>
                </a:solidFill>
                <a:ea typeface="Calibri" pitchFamily="34" charset="0"/>
                <a:cs typeface="Calibri" pitchFamily="34" charset="0"/>
              </a:rPr>
              <a:t>Cenni alla responsabilità amministrativa</a:t>
            </a:r>
            <a:br>
              <a:rPr lang="it-IT" sz="2800" b="1" i="1" dirty="0" smtClean="0">
                <a:solidFill>
                  <a:srgbClr val="336600"/>
                </a:solidFill>
                <a:ea typeface="Calibri" pitchFamily="34" charset="0"/>
                <a:cs typeface="Calibri" pitchFamily="34" charset="0"/>
              </a:rPr>
            </a:br>
            <a:r>
              <a:rPr lang="it-IT" sz="2800" b="1" i="1" dirty="0" smtClean="0">
                <a:solidFill>
                  <a:srgbClr val="336600"/>
                </a:solidFill>
                <a:ea typeface="Calibri" pitchFamily="34" charset="0"/>
                <a:cs typeface="Calibri" pitchFamily="34" charset="0"/>
              </a:rPr>
              <a:t>delle persone giuridiche</a:t>
            </a:r>
            <a:endParaRPr lang="it-IT" sz="2800" dirty="0" smtClean="0">
              <a:solidFill>
                <a:srgbClr val="336600"/>
              </a:solidFill>
            </a:endParaRPr>
          </a:p>
        </p:txBody>
      </p:sp>
      <p:sp>
        <p:nvSpPr>
          <p:cNvPr id="7171" name="Segnaposto contenuto 4"/>
          <p:cNvSpPr>
            <a:spLocks noGrp="1"/>
          </p:cNvSpPr>
          <p:nvPr>
            <p:ph idx="1"/>
          </p:nvPr>
        </p:nvSpPr>
        <p:spPr>
          <a:xfrm>
            <a:off x="457200" y="980729"/>
            <a:ext cx="6851104" cy="4752528"/>
          </a:xfrm>
        </p:spPr>
        <p:txBody>
          <a:bodyPr/>
          <a:lstStyle/>
          <a:p>
            <a:pPr algn="just">
              <a:buFontTx/>
              <a:buNone/>
            </a:pPr>
            <a:r>
              <a:rPr lang="it-IT" sz="1800" dirty="0" smtClean="0">
                <a:latin typeface="Calibri" pitchFamily="34" charset="0"/>
              </a:rPr>
              <a:t>In relazione all'estensione dei poteri delegati e al rischio di commissione dei reati, i modelli di organizzazione e gestione devono rispondere alle seguenti esigenze (art. 6, </a:t>
            </a:r>
            <a:r>
              <a:rPr lang="it-IT" sz="1800" dirty="0" err="1" smtClean="0">
                <a:latin typeface="Calibri" pitchFamily="34" charset="0"/>
              </a:rPr>
              <a:t>co</a:t>
            </a:r>
            <a:r>
              <a:rPr lang="it-IT" sz="1800" dirty="0" smtClean="0">
                <a:latin typeface="Calibri" pitchFamily="34" charset="0"/>
              </a:rPr>
              <a:t>. 2): </a:t>
            </a:r>
          </a:p>
          <a:p>
            <a:pPr algn="just">
              <a:buFontTx/>
              <a:buNone/>
            </a:pPr>
            <a:r>
              <a:rPr lang="it-IT" sz="2000" i="1" dirty="0" smtClean="0">
                <a:latin typeface="Calibri" pitchFamily="34" charset="0"/>
              </a:rPr>
              <a:t>a</a:t>
            </a:r>
            <a:r>
              <a:rPr lang="it-IT" sz="2000" dirty="0" smtClean="0">
                <a:latin typeface="Calibri" pitchFamily="34" charset="0"/>
              </a:rPr>
              <a:t>)  </a:t>
            </a:r>
            <a:r>
              <a:rPr lang="it-IT" sz="2000" b="1" dirty="0" smtClean="0">
                <a:latin typeface="Calibri" pitchFamily="34" charset="0"/>
              </a:rPr>
              <a:t>individuare le attività </a:t>
            </a:r>
            <a:r>
              <a:rPr lang="it-IT" sz="2000" dirty="0" smtClean="0">
                <a:latin typeface="Calibri" pitchFamily="34" charset="0"/>
              </a:rPr>
              <a:t>nel cui àmbito possono essere commessi reati; </a:t>
            </a:r>
          </a:p>
          <a:p>
            <a:pPr algn="just">
              <a:buFontTx/>
              <a:buNone/>
            </a:pPr>
            <a:r>
              <a:rPr lang="it-IT" sz="2000" i="1" dirty="0" smtClean="0">
                <a:latin typeface="Calibri" pitchFamily="34" charset="0"/>
              </a:rPr>
              <a:t>b</a:t>
            </a:r>
            <a:r>
              <a:rPr lang="it-IT" sz="2000" dirty="0" smtClean="0">
                <a:latin typeface="Calibri" pitchFamily="34" charset="0"/>
              </a:rPr>
              <a:t>) prevedere specifici protocolli diretti a programmare la </a:t>
            </a:r>
            <a:r>
              <a:rPr lang="it-IT" sz="2000" b="1" dirty="0" smtClean="0">
                <a:latin typeface="Calibri" pitchFamily="34" charset="0"/>
              </a:rPr>
              <a:t>formazione e l'attuazione delle decisioni</a:t>
            </a:r>
            <a:r>
              <a:rPr lang="it-IT" sz="2000" dirty="0" smtClean="0">
                <a:latin typeface="Calibri" pitchFamily="34" charset="0"/>
              </a:rPr>
              <a:t> dell'ente in relazione ai reati da prevenire; </a:t>
            </a:r>
          </a:p>
          <a:p>
            <a:pPr algn="just">
              <a:buFontTx/>
              <a:buNone/>
            </a:pPr>
            <a:r>
              <a:rPr lang="it-IT" sz="2000" i="1" dirty="0" smtClean="0">
                <a:latin typeface="Calibri" pitchFamily="34" charset="0"/>
              </a:rPr>
              <a:t>c</a:t>
            </a:r>
            <a:r>
              <a:rPr lang="it-IT" sz="2000" dirty="0" smtClean="0">
                <a:latin typeface="Calibri" pitchFamily="34" charset="0"/>
              </a:rPr>
              <a:t>)  individuare </a:t>
            </a:r>
            <a:r>
              <a:rPr lang="it-IT" sz="2000" b="1" dirty="0" smtClean="0">
                <a:latin typeface="Calibri" pitchFamily="34" charset="0"/>
              </a:rPr>
              <a:t>modalità di gestione delle risorse finanziarie </a:t>
            </a:r>
            <a:r>
              <a:rPr lang="it-IT" sz="2000" dirty="0" smtClean="0">
                <a:latin typeface="Calibri" pitchFamily="34" charset="0"/>
              </a:rPr>
              <a:t>idonee ad impedire  la commissione dei reati; </a:t>
            </a:r>
          </a:p>
          <a:p>
            <a:pPr algn="just">
              <a:buFontTx/>
              <a:buNone/>
            </a:pPr>
            <a:r>
              <a:rPr lang="it-IT" sz="2000" i="1" dirty="0" smtClean="0">
                <a:latin typeface="Calibri" pitchFamily="34" charset="0"/>
              </a:rPr>
              <a:t>d</a:t>
            </a:r>
            <a:r>
              <a:rPr lang="it-IT" sz="2000" dirty="0" smtClean="0">
                <a:latin typeface="Calibri" pitchFamily="34" charset="0"/>
              </a:rPr>
              <a:t>) prevedere </a:t>
            </a:r>
            <a:r>
              <a:rPr lang="it-IT" sz="2000" b="1" dirty="0" smtClean="0">
                <a:latin typeface="Calibri" pitchFamily="34" charset="0"/>
              </a:rPr>
              <a:t>obblighi di informazione </a:t>
            </a:r>
            <a:r>
              <a:rPr lang="it-IT" sz="2000" dirty="0" smtClean="0">
                <a:latin typeface="Calibri" pitchFamily="34" charset="0"/>
              </a:rPr>
              <a:t>nei confronti dell'organismo deputato a vigilare sul funzionamento e l'osservanza dei modelli; </a:t>
            </a:r>
          </a:p>
          <a:p>
            <a:pPr>
              <a:buFontTx/>
              <a:buNone/>
            </a:pPr>
            <a:r>
              <a:rPr lang="it-IT" sz="2000" i="1" dirty="0" smtClean="0">
                <a:latin typeface="Calibri" pitchFamily="34" charset="0"/>
              </a:rPr>
              <a:t>e</a:t>
            </a:r>
            <a:r>
              <a:rPr lang="it-IT" sz="2000" dirty="0" smtClean="0">
                <a:latin typeface="Calibri" pitchFamily="34" charset="0"/>
              </a:rPr>
              <a:t>)  introdurre un </a:t>
            </a:r>
            <a:r>
              <a:rPr lang="it-IT" sz="2000" b="1" dirty="0" smtClean="0">
                <a:latin typeface="Calibri" pitchFamily="34" charset="0"/>
              </a:rPr>
              <a:t>sistema disciplinare </a:t>
            </a:r>
            <a:r>
              <a:rPr lang="it-IT" sz="2000" dirty="0" smtClean="0">
                <a:latin typeface="Calibri" pitchFamily="34" charset="0"/>
              </a:rPr>
              <a:t>idoneo a sanzionare il mancato rispetto delle misure indicate nel modello. </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6090219"/>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834531"/>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6" y="5896798"/>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96113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3768" y="116632"/>
            <a:ext cx="6202362" cy="1143000"/>
          </a:xfrm>
        </p:spPr>
        <p:txBody>
          <a:bodyPr/>
          <a:lstStyle/>
          <a:p>
            <a:pPr eaLnBrk="1" hangingPunct="1"/>
            <a:r>
              <a:rPr lang="it-IT" sz="2800" b="1" i="1" dirty="0" smtClean="0">
                <a:solidFill>
                  <a:srgbClr val="336600"/>
                </a:solidFill>
                <a:ea typeface="Calibri" pitchFamily="34" charset="0"/>
                <a:cs typeface="Calibri" pitchFamily="34" charset="0"/>
              </a:rPr>
              <a:t>Cenni alla responsabilità amministrativa</a:t>
            </a:r>
            <a:br>
              <a:rPr lang="it-IT" sz="2800" b="1" i="1" dirty="0" smtClean="0">
                <a:solidFill>
                  <a:srgbClr val="336600"/>
                </a:solidFill>
                <a:ea typeface="Calibri" pitchFamily="34" charset="0"/>
                <a:cs typeface="Calibri" pitchFamily="34" charset="0"/>
              </a:rPr>
            </a:br>
            <a:r>
              <a:rPr lang="it-IT" sz="2800" b="1" i="1" dirty="0" smtClean="0">
                <a:solidFill>
                  <a:srgbClr val="336600"/>
                </a:solidFill>
                <a:ea typeface="Calibri" pitchFamily="34" charset="0"/>
                <a:cs typeface="Calibri" pitchFamily="34" charset="0"/>
              </a:rPr>
              <a:t>delle persone giuridiche</a:t>
            </a:r>
            <a:endParaRPr lang="it-IT" sz="2800" dirty="0" smtClean="0">
              <a:solidFill>
                <a:srgbClr val="336600"/>
              </a:solidFill>
            </a:endParaRPr>
          </a:p>
        </p:txBody>
      </p:sp>
      <p:sp>
        <p:nvSpPr>
          <p:cNvPr id="7171" name="Segnaposto contenuto 4"/>
          <p:cNvSpPr>
            <a:spLocks noGrp="1"/>
          </p:cNvSpPr>
          <p:nvPr>
            <p:ph idx="1"/>
          </p:nvPr>
        </p:nvSpPr>
        <p:spPr>
          <a:xfrm>
            <a:off x="518630" y="1124744"/>
            <a:ext cx="6923088" cy="4525963"/>
          </a:xfrm>
        </p:spPr>
        <p:txBody>
          <a:bodyPr/>
          <a:lstStyle/>
          <a:p>
            <a:pPr algn="ctr">
              <a:buFontTx/>
              <a:buNone/>
            </a:pPr>
            <a:r>
              <a:rPr lang="it-IT" sz="2000" b="1" dirty="0" smtClean="0">
                <a:latin typeface="Calibri" pitchFamily="34" charset="0"/>
              </a:rPr>
              <a:t>ART. 7 </a:t>
            </a:r>
          </a:p>
          <a:p>
            <a:pPr algn="ctr">
              <a:buFontTx/>
              <a:buNone/>
            </a:pPr>
            <a:r>
              <a:rPr lang="it-IT" sz="2000" dirty="0" smtClean="0">
                <a:latin typeface="Calibri" pitchFamily="34" charset="0"/>
              </a:rPr>
              <a:t> </a:t>
            </a:r>
            <a:r>
              <a:rPr lang="it-IT" sz="2000" i="1" dirty="0" smtClean="0">
                <a:latin typeface="Calibri" pitchFamily="34" charset="0"/>
              </a:rPr>
              <a:t>Soggetti sottoposti all'altrui direzione e modelli di organizzazione dell'ente</a:t>
            </a:r>
          </a:p>
          <a:p>
            <a:pPr algn="just">
              <a:buFontTx/>
              <a:buNone/>
            </a:pPr>
            <a:r>
              <a:rPr lang="it-IT" sz="2000" dirty="0" smtClean="0">
                <a:latin typeface="Calibri" pitchFamily="34" charset="0"/>
              </a:rPr>
              <a:t>1. Nel caso previsto dall'articolo 5, comma 1, lettera </a:t>
            </a:r>
            <a:r>
              <a:rPr lang="it-IT" sz="2000" i="1" dirty="0" smtClean="0">
                <a:latin typeface="Calibri" pitchFamily="34" charset="0"/>
              </a:rPr>
              <a:t>b</a:t>
            </a:r>
            <a:r>
              <a:rPr lang="it-IT" sz="2000" dirty="0" smtClean="0">
                <a:latin typeface="Calibri" pitchFamily="34" charset="0"/>
              </a:rPr>
              <a:t>), l'ente è responsabile se la commissione del reato è stata resa possibile dall'inosservanza degli </a:t>
            </a:r>
            <a:r>
              <a:rPr lang="it-IT" sz="2000" b="1" dirty="0" smtClean="0">
                <a:latin typeface="Calibri" pitchFamily="34" charset="0"/>
              </a:rPr>
              <a:t>obblighi di direzione o vigilanza</a:t>
            </a:r>
            <a:r>
              <a:rPr lang="it-IT" sz="2000" dirty="0" smtClean="0">
                <a:latin typeface="Calibri" pitchFamily="34" charset="0"/>
              </a:rPr>
              <a:t>. </a:t>
            </a:r>
          </a:p>
          <a:p>
            <a:pPr algn="just">
              <a:buFontTx/>
              <a:buNone/>
            </a:pPr>
            <a:r>
              <a:rPr lang="it-IT" sz="2000" dirty="0" smtClean="0">
                <a:latin typeface="Calibri" pitchFamily="34" charset="0"/>
              </a:rPr>
              <a:t>2. In ogni caso, è </a:t>
            </a:r>
            <a:r>
              <a:rPr lang="it-IT" sz="2000" b="1" dirty="0" smtClean="0">
                <a:latin typeface="Calibri" pitchFamily="34" charset="0"/>
              </a:rPr>
              <a:t>esclusa l'inosservanza degli obblighi di direzione o vigilanza </a:t>
            </a:r>
            <a:r>
              <a:rPr lang="it-IT" sz="2000" dirty="0" smtClean="0">
                <a:latin typeface="Calibri" pitchFamily="34" charset="0"/>
              </a:rPr>
              <a:t>se l'ente, prima della commissione del reato, ha adottato ed efficacemente attuato un modello di organizzazione, gestione e controllo idoneo a prevenire reati della specie di quello verificatosi. </a:t>
            </a:r>
          </a:p>
          <a:p>
            <a:pPr algn="just">
              <a:buFontTx/>
              <a:buNone/>
            </a:pPr>
            <a:r>
              <a:rPr lang="it-IT" sz="2000" dirty="0" smtClean="0">
                <a:latin typeface="Calibri" pitchFamily="34" charset="0"/>
              </a:rPr>
              <a:t>3. Il modello prevede, in relazione alla natura e alla dimensione dell'organizzazione nonché al tipo di attività svolta, </a:t>
            </a:r>
            <a:r>
              <a:rPr lang="it-IT" sz="2000" b="1" dirty="0" smtClean="0">
                <a:latin typeface="Calibri" pitchFamily="34" charset="0"/>
              </a:rPr>
              <a:t>misure idonee a garantire lo svolgimento dell'attività nel </a:t>
            </a:r>
            <a:r>
              <a:rPr lang="it-IT" sz="2000" b="1" u="sng" dirty="0" smtClean="0">
                <a:latin typeface="Calibri" pitchFamily="34" charset="0"/>
              </a:rPr>
              <a:t>rispetto della legge </a:t>
            </a:r>
            <a:r>
              <a:rPr lang="it-IT" sz="2000" dirty="0" smtClean="0">
                <a:latin typeface="Calibri" pitchFamily="34" charset="0"/>
              </a:rPr>
              <a:t>e </a:t>
            </a:r>
            <a:r>
              <a:rPr lang="it-IT" sz="2000" u="sng" dirty="0" smtClean="0">
                <a:latin typeface="Calibri" pitchFamily="34" charset="0"/>
              </a:rPr>
              <a:t>a scoprire ed eliminare tempestivamente situazioni di rischio. </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5112" y="407707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15880" y="538502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37265" y="2492896"/>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6919155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4438" y="274638"/>
            <a:ext cx="6202362" cy="1143000"/>
          </a:xfrm>
        </p:spPr>
        <p:txBody>
          <a:bodyPr/>
          <a:lstStyle/>
          <a:p>
            <a:pPr eaLnBrk="1" hangingPunct="1"/>
            <a:r>
              <a:rPr lang="it-IT" sz="2800" b="1" i="1" dirty="0" smtClean="0">
                <a:solidFill>
                  <a:srgbClr val="336600"/>
                </a:solidFill>
                <a:ea typeface="Calibri" pitchFamily="34" charset="0"/>
                <a:cs typeface="Calibri" pitchFamily="34" charset="0"/>
              </a:rPr>
              <a:t>Cenni alla responsabilità amministrativa</a:t>
            </a:r>
            <a:br>
              <a:rPr lang="it-IT" sz="2800" b="1" i="1" dirty="0" smtClean="0">
                <a:solidFill>
                  <a:srgbClr val="336600"/>
                </a:solidFill>
                <a:ea typeface="Calibri" pitchFamily="34" charset="0"/>
                <a:cs typeface="Calibri" pitchFamily="34" charset="0"/>
              </a:rPr>
            </a:br>
            <a:r>
              <a:rPr lang="it-IT" sz="2800" b="1" i="1" dirty="0" smtClean="0">
                <a:solidFill>
                  <a:srgbClr val="336600"/>
                </a:solidFill>
                <a:ea typeface="Calibri" pitchFamily="34" charset="0"/>
                <a:cs typeface="Calibri" pitchFamily="34" charset="0"/>
              </a:rPr>
              <a:t>delle persone giuridiche</a:t>
            </a:r>
            <a:endParaRPr lang="it-IT" sz="2800" dirty="0" smtClean="0">
              <a:solidFill>
                <a:srgbClr val="336600"/>
              </a:solidFill>
            </a:endParaRPr>
          </a:p>
        </p:txBody>
      </p:sp>
      <p:sp>
        <p:nvSpPr>
          <p:cNvPr id="7171" name="Segnaposto contenuto 4"/>
          <p:cNvSpPr>
            <a:spLocks noGrp="1"/>
          </p:cNvSpPr>
          <p:nvPr>
            <p:ph idx="1"/>
          </p:nvPr>
        </p:nvSpPr>
        <p:spPr>
          <a:xfrm>
            <a:off x="457200" y="1600200"/>
            <a:ext cx="6923088" cy="4525963"/>
          </a:xfrm>
        </p:spPr>
        <p:txBody>
          <a:bodyPr/>
          <a:lstStyle/>
          <a:p>
            <a:pPr algn="just">
              <a:buFontTx/>
              <a:buNone/>
            </a:pPr>
            <a:r>
              <a:rPr lang="it-IT" sz="2000" dirty="0" smtClean="0">
                <a:latin typeface="Calibri" pitchFamily="34" charset="0"/>
              </a:rPr>
              <a:t>4. L'efficace attuazione del modello richiede: </a:t>
            </a:r>
          </a:p>
          <a:p>
            <a:pPr algn="just">
              <a:buFontTx/>
              <a:buNone/>
            </a:pPr>
            <a:r>
              <a:rPr lang="it-IT" sz="2000" i="1" dirty="0" smtClean="0">
                <a:latin typeface="Calibri" pitchFamily="34" charset="0"/>
              </a:rPr>
              <a:t>a</a:t>
            </a:r>
            <a:r>
              <a:rPr lang="it-IT" sz="2000" dirty="0" smtClean="0">
                <a:latin typeface="Calibri" pitchFamily="34" charset="0"/>
              </a:rPr>
              <a:t>) una </a:t>
            </a:r>
            <a:r>
              <a:rPr lang="it-IT" sz="2000" b="1" dirty="0" smtClean="0">
                <a:latin typeface="Calibri" pitchFamily="34" charset="0"/>
              </a:rPr>
              <a:t>verifica periodica </a:t>
            </a:r>
            <a:r>
              <a:rPr lang="it-IT" sz="2000" dirty="0" smtClean="0">
                <a:latin typeface="Calibri" pitchFamily="34" charset="0"/>
              </a:rPr>
              <a:t>e l'eventuale modifica dello stesso quando sono scoperte significative violazioni delle prescrizioni ovvero quando intervengono mutamenti nell'organizzazione o nell'attività; </a:t>
            </a:r>
          </a:p>
          <a:p>
            <a:pPr algn="just">
              <a:buFontTx/>
              <a:buNone/>
            </a:pPr>
            <a:r>
              <a:rPr lang="it-IT" sz="2000" i="1" dirty="0" smtClean="0">
                <a:latin typeface="Calibri" pitchFamily="34" charset="0"/>
              </a:rPr>
              <a:t>b</a:t>
            </a:r>
            <a:r>
              <a:rPr lang="it-IT" sz="2000" dirty="0" smtClean="0">
                <a:latin typeface="Calibri" pitchFamily="34" charset="0"/>
              </a:rPr>
              <a:t>) un </a:t>
            </a:r>
            <a:r>
              <a:rPr lang="it-IT" sz="2000" b="1" dirty="0" smtClean="0">
                <a:latin typeface="Calibri" pitchFamily="34" charset="0"/>
              </a:rPr>
              <a:t>sistema disciplinare </a:t>
            </a:r>
            <a:r>
              <a:rPr lang="it-IT" sz="2000" dirty="0" smtClean="0">
                <a:latin typeface="Calibri" pitchFamily="34" charset="0"/>
              </a:rPr>
              <a:t>idoneo a sanzionare il mancato rispetto delle misure indicate nel modello.</a:t>
            </a:r>
            <a:endParaRPr lang="it-IT" sz="2000" u="sng" dirty="0" smtClean="0">
              <a:latin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2028" y="548488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522920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02201" y="508224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227094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4438" y="274638"/>
            <a:ext cx="6202362" cy="1143000"/>
          </a:xfrm>
        </p:spPr>
        <p:txBody>
          <a:bodyPr/>
          <a:lstStyle/>
          <a:p>
            <a:pPr eaLnBrk="1" hangingPunct="1"/>
            <a:r>
              <a:rPr lang="it-IT" sz="2800" b="1" i="1" dirty="0" smtClean="0">
                <a:solidFill>
                  <a:srgbClr val="336600"/>
                </a:solidFill>
                <a:ea typeface="Calibri" pitchFamily="34" charset="0"/>
                <a:cs typeface="Calibri" pitchFamily="34" charset="0"/>
              </a:rPr>
              <a:t>Art. 30 del d. </a:t>
            </a:r>
            <a:r>
              <a:rPr lang="it-IT" sz="2800" b="1" i="1" dirty="0" err="1" smtClean="0">
                <a:solidFill>
                  <a:srgbClr val="336600"/>
                </a:solidFill>
                <a:ea typeface="Calibri" pitchFamily="34" charset="0"/>
                <a:cs typeface="Calibri" pitchFamily="34" charset="0"/>
              </a:rPr>
              <a:t>lgs</a:t>
            </a:r>
            <a:r>
              <a:rPr lang="it-IT" sz="2800" b="1" i="1" dirty="0" smtClean="0">
                <a:solidFill>
                  <a:srgbClr val="336600"/>
                </a:solidFill>
                <a:ea typeface="Calibri" pitchFamily="34" charset="0"/>
                <a:cs typeface="Calibri" pitchFamily="34" charset="0"/>
              </a:rPr>
              <a:t> 81/2008</a:t>
            </a:r>
            <a:endParaRPr lang="it-IT" sz="2800" dirty="0" smtClean="0">
              <a:solidFill>
                <a:srgbClr val="336600"/>
              </a:solidFill>
            </a:endParaRPr>
          </a:p>
        </p:txBody>
      </p:sp>
      <p:sp>
        <p:nvSpPr>
          <p:cNvPr id="7171" name="Segnaposto contenuto 4"/>
          <p:cNvSpPr>
            <a:spLocks noGrp="1"/>
          </p:cNvSpPr>
          <p:nvPr>
            <p:ph idx="1"/>
          </p:nvPr>
        </p:nvSpPr>
        <p:spPr>
          <a:xfrm>
            <a:off x="457200" y="1600200"/>
            <a:ext cx="6923088" cy="4525963"/>
          </a:xfrm>
        </p:spPr>
        <p:txBody>
          <a:bodyPr/>
          <a:lstStyle/>
          <a:p>
            <a:pPr marL="514350" indent="-514350" algn="just">
              <a:buNone/>
            </a:pPr>
            <a:r>
              <a:rPr lang="it-IT" sz="2000" dirty="0" smtClean="0">
                <a:latin typeface="Calibri" pitchFamily="34" charset="0"/>
              </a:rPr>
              <a:t>Il D. </a:t>
            </a:r>
            <a:r>
              <a:rPr lang="it-IT" sz="2000" dirty="0" err="1" smtClean="0">
                <a:latin typeface="Calibri" pitchFamily="34" charset="0"/>
              </a:rPr>
              <a:t>Lgs</a:t>
            </a:r>
            <a:r>
              <a:rPr lang="it-IT" sz="2000" dirty="0" smtClean="0">
                <a:latin typeface="Calibri" pitchFamily="34" charset="0"/>
              </a:rPr>
              <a:t>. 81/2008 stabilisce precisamente le caratteristiche che il modello di organizzazione e gestione deve presentare per avere efficacia esimente nel caso si verifichi un infortunio sul lavoro o una malattia professionale (art. 30).</a:t>
            </a:r>
          </a:p>
          <a:p>
            <a:pPr marL="514350" indent="-514350" algn="just">
              <a:buNone/>
            </a:pPr>
            <a:r>
              <a:rPr lang="it-IT" sz="2000" dirty="0" smtClean="0">
                <a:latin typeface="Calibri" pitchFamily="34" charset="0"/>
              </a:rPr>
              <a:t>La norma prevede che il modello debba essere adottato ed efficacemente attuato, assicurando un sistema aziendale per l’adempimento di tutti gli obblighi giuridici relativi:</a:t>
            </a:r>
          </a:p>
          <a:p>
            <a:pPr marL="514350" indent="-514350" algn="just">
              <a:buNone/>
            </a:pPr>
            <a:endParaRPr lang="it-IT" sz="2000" dirty="0" smtClean="0">
              <a:latin typeface="Calibri" pitchFamily="34" charset="0"/>
            </a:endParaRPr>
          </a:p>
          <a:p>
            <a:pPr marL="514350" indent="-514350" algn="just">
              <a:buFont typeface="Times New Roman" pitchFamily="18" charset="0"/>
              <a:buAutoNum type="alphaLcPeriod"/>
            </a:pPr>
            <a:r>
              <a:rPr lang="it-IT" sz="2200" b="1" dirty="0" smtClean="0">
                <a:latin typeface="Calibri" pitchFamily="34" charset="0"/>
              </a:rPr>
              <a:t>Al rispetto degli standard tecnico-strutturali di legge relativi a attrezzature, impianti, luoghi di lavoro, agenti chimici, fisici e biologici;</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4036"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4209"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3678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4438" y="274638"/>
            <a:ext cx="6202362" cy="1143000"/>
          </a:xfrm>
        </p:spPr>
        <p:txBody>
          <a:bodyPr/>
          <a:lstStyle/>
          <a:p>
            <a:pPr eaLnBrk="1" hangingPunct="1"/>
            <a:r>
              <a:rPr lang="it-IT" sz="2800" b="1" i="1" dirty="0" smtClean="0">
                <a:solidFill>
                  <a:srgbClr val="336600"/>
                </a:solidFill>
                <a:ea typeface="Calibri" pitchFamily="34" charset="0"/>
                <a:cs typeface="Calibri" pitchFamily="34" charset="0"/>
              </a:rPr>
              <a:t>Art. 30 del d. </a:t>
            </a:r>
            <a:r>
              <a:rPr lang="it-IT" sz="2800" b="1" i="1" dirty="0" err="1" smtClean="0">
                <a:solidFill>
                  <a:srgbClr val="336600"/>
                </a:solidFill>
                <a:ea typeface="Calibri" pitchFamily="34" charset="0"/>
                <a:cs typeface="Calibri" pitchFamily="34" charset="0"/>
              </a:rPr>
              <a:t>lgs</a:t>
            </a:r>
            <a:r>
              <a:rPr lang="it-IT" sz="2800" b="1" i="1" dirty="0" smtClean="0">
                <a:solidFill>
                  <a:srgbClr val="336600"/>
                </a:solidFill>
                <a:ea typeface="Calibri" pitchFamily="34" charset="0"/>
                <a:cs typeface="Calibri" pitchFamily="34" charset="0"/>
              </a:rPr>
              <a:t> 81/2008</a:t>
            </a:r>
            <a:endParaRPr lang="it-IT" sz="2800" dirty="0" smtClean="0">
              <a:solidFill>
                <a:srgbClr val="336600"/>
              </a:solidFill>
            </a:endParaRPr>
          </a:p>
        </p:txBody>
      </p:sp>
      <p:sp>
        <p:nvSpPr>
          <p:cNvPr id="7171" name="Segnaposto contenuto 4"/>
          <p:cNvSpPr>
            <a:spLocks noGrp="1"/>
          </p:cNvSpPr>
          <p:nvPr>
            <p:ph idx="1"/>
          </p:nvPr>
        </p:nvSpPr>
        <p:spPr>
          <a:xfrm>
            <a:off x="467544" y="1556792"/>
            <a:ext cx="6923088" cy="4525963"/>
          </a:xfrm>
        </p:spPr>
        <p:txBody>
          <a:bodyPr/>
          <a:lstStyle/>
          <a:p>
            <a:pPr marL="514350" indent="-514350" algn="just">
              <a:buFontTx/>
              <a:buAutoNum type="alphaLcPeriod" startAt="2"/>
            </a:pPr>
            <a:r>
              <a:rPr lang="it-IT" sz="2200" dirty="0" smtClean="0">
                <a:latin typeface="Calibri" pitchFamily="34" charset="0"/>
              </a:rPr>
              <a:t>Alle attività di valutazione dei rischi e di predisposizione delle misure di prevenzione e di protezione conseguenti;</a:t>
            </a:r>
          </a:p>
          <a:p>
            <a:pPr marL="514350" indent="-514350" algn="just">
              <a:buFontTx/>
              <a:buAutoNum type="alphaLcPeriod" startAt="2"/>
            </a:pPr>
            <a:r>
              <a:rPr lang="it-IT" sz="2200" dirty="0" smtClean="0">
                <a:latin typeface="Calibri" pitchFamily="34" charset="0"/>
              </a:rPr>
              <a:t>Alle attività di natura organizzativa, quali emergenze, primo soccorso, gestione degli appalti, riunioni periodiche di sicurezza , consultazione dei </a:t>
            </a:r>
            <a:r>
              <a:rPr lang="it-IT" sz="2200" dirty="0" err="1" smtClean="0">
                <a:latin typeface="Calibri" pitchFamily="34" charset="0"/>
              </a:rPr>
              <a:t>R.L.S.</a:t>
            </a:r>
            <a:r>
              <a:rPr lang="it-IT" sz="2200" dirty="0" smtClean="0">
                <a:latin typeface="Calibri" pitchFamily="34" charset="0"/>
              </a:rPr>
              <a:t>;</a:t>
            </a:r>
          </a:p>
          <a:p>
            <a:pPr marL="514350" indent="-514350" algn="just">
              <a:buFontTx/>
              <a:buAutoNum type="alphaLcPeriod" startAt="2"/>
            </a:pPr>
            <a:r>
              <a:rPr lang="it-IT" sz="2200" dirty="0" smtClean="0">
                <a:latin typeface="Calibri" pitchFamily="34" charset="0"/>
              </a:rPr>
              <a:t>Alle attività di sorveglianza sanitaria;</a:t>
            </a:r>
          </a:p>
          <a:p>
            <a:pPr marL="514350" indent="-514350" algn="just">
              <a:buFontTx/>
              <a:buAutoNum type="alphaLcPeriod" startAt="2"/>
            </a:pPr>
            <a:r>
              <a:rPr lang="it-IT" sz="2200" dirty="0" smtClean="0">
                <a:latin typeface="Calibri" pitchFamily="34" charset="0"/>
              </a:rPr>
              <a:t>Alle attività di informazione e formazione dei lavoratori;</a:t>
            </a:r>
          </a:p>
          <a:p>
            <a:pPr marL="514350" indent="-514350" algn="just">
              <a:buFontTx/>
              <a:buAutoNum type="alphaLcPeriod" startAt="2"/>
            </a:pPr>
            <a:r>
              <a:rPr lang="it-IT" sz="2200" dirty="0" smtClean="0">
                <a:latin typeface="Calibri" pitchFamily="34" charset="0"/>
              </a:rPr>
              <a:t>Alle attività di vigilanza con riferimento al rispetto delle procedure e delle istruzioni di lavoro in sicurezza da parte dei lavoratori;</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067" y="602194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3" y="576625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62240" y="561929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23787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3768" y="116632"/>
            <a:ext cx="6202362" cy="1143000"/>
          </a:xfrm>
        </p:spPr>
        <p:txBody>
          <a:bodyPr/>
          <a:lstStyle/>
          <a:p>
            <a:pPr eaLnBrk="1" hangingPunct="1"/>
            <a:r>
              <a:rPr lang="it-IT" sz="2800" b="1" i="1" dirty="0" smtClean="0">
                <a:solidFill>
                  <a:srgbClr val="336600"/>
                </a:solidFill>
                <a:ea typeface="Calibri" pitchFamily="34" charset="0"/>
                <a:cs typeface="Calibri" pitchFamily="34" charset="0"/>
              </a:rPr>
              <a:t>Art. 30 del d. </a:t>
            </a:r>
            <a:r>
              <a:rPr lang="it-IT" sz="2800" b="1" i="1" dirty="0" err="1" smtClean="0">
                <a:solidFill>
                  <a:srgbClr val="336600"/>
                </a:solidFill>
                <a:ea typeface="Calibri" pitchFamily="34" charset="0"/>
                <a:cs typeface="Calibri" pitchFamily="34" charset="0"/>
              </a:rPr>
              <a:t>lgs</a:t>
            </a:r>
            <a:r>
              <a:rPr lang="it-IT" sz="2800" b="1" i="1" dirty="0" smtClean="0">
                <a:solidFill>
                  <a:srgbClr val="336600"/>
                </a:solidFill>
                <a:ea typeface="Calibri" pitchFamily="34" charset="0"/>
                <a:cs typeface="Calibri" pitchFamily="34" charset="0"/>
              </a:rPr>
              <a:t> 81/2008</a:t>
            </a:r>
            <a:endParaRPr lang="it-IT" sz="2800" dirty="0" smtClean="0">
              <a:solidFill>
                <a:srgbClr val="336600"/>
              </a:solidFill>
            </a:endParaRPr>
          </a:p>
        </p:txBody>
      </p:sp>
      <p:sp>
        <p:nvSpPr>
          <p:cNvPr id="7171" name="Segnaposto contenuto 4"/>
          <p:cNvSpPr>
            <a:spLocks noGrp="1"/>
          </p:cNvSpPr>
          <p:nvPr>
            <p:ph idx="1"/>
          </p:nvPr>
        </p:nvSpPr>
        <p:spPr>
          <a:xfrm>
            <a:off x="528637" y="980728"/>
            <a:ext cx="6923088" cy="4525963"/>
          </a:xfrm>
        </p:spPr>
        <p:txBody>
          <a:bodyPr/>
          <a:lstStyle/>
          <a:p>
            <a:pPr marL="514350" indent="-514350" algn="just">
              <a:buFontTx/>
              <a:buAutoNum type="alphaLcPeriod" startAt="7"/>
            </a:pPr>
            <a:r>
              <a:rPr lang="it-IT" sz="2000" b="1" dirty="0" smtClean="0">
                <a:latin typeface="Calibri" pitchFamily="34" charset="0"/>
              </a:rPr>
              <a:t>Alla acquisizione di documenti e certificazioni obbligatorie di legge;</a:t>
            </a:r>
          </a:p>
          <a:p>
            <a:pPr marL="514350" indent="-514350" algn="just">
              <a:buFontTx/>
              <a:buAutoNum type="alphaLcPeriod" startAt="7"/>
            </a:pPr>
            <a:r>
              <a:rPr lang="it-IT" sz="2000" b="1" dirty="0" smtClean="0">
                <a:latin typeface="Calibri" pitchFamily="34" charset="0"/>
              </a:rPr>
              <a:t>Alle periodiche verifiche dell’applicazione e dell’efficacia delle procedure adottate.</a:t>
            </a:r>
          </a:p>
          <a:p>
            <a:pPr marL="514350" indent="-514350" algn="just">
              <a:buFontTx/>
              <a:buAutoNum type="alphaLcPeriod" startAt="7"/>
            </a:pPr>
            <a:endParaRPr lang="it-IT" sz="2000" dirty="0" smtClean="0">
              <a:latin typeface="Calibri" pitchFamily="34" charset="0"/>
            </a:endParaRPr>
          </a:p>
          <a:p>
            <a:pPr marL="514350" indent="-514350" algn="just">
              <a:buFont typeface="Wingdings" pitchFamily="2" charset="2"/>
              <a:buChar char="Ø"/>
            </a:pPr>
            <a:r>
              <a:rPr lang="it-IT" sz="2000" dirty="0" smtClean="0">
                <a:latin typeface="Calibri" pitchFamily="34" charset="0"/>
              </a:rPr>
              <a:t>Il modello deve prevedere idonei </a:t>
            </a:r>
            <a:r>
              <a:rPr lang="it-IT" sz="2000" b="1" dirty="0" smtClean="0">
                <a:latin typeface="Calibri" pitchFamily="34" charset="0"/>
              </a:rPr>
              <a:t>sistemi di registrazione </a:t>
            </a:r>
            <a:r>
              <a:rPr lang="it-IT" sz="2000" dirty="0" smtClean="0">
                <a:latin typeface="Calibri" pitchFamily="34" charset="0"/>
              </a:rPr>
              <a:t>dell’avvenuta effettuazione delle attività sopra indicate.</a:t>
            </a:r>
          </a:p>
          <a:p>
            <a:pPr marL="514350" indent="-514350" algn="just">
              <a:buFont typeface="Wingdings" pitchFamily="2" charset="2"/>
              <a:buChar char="Ø"/>
            </a:pPr>
            <a:r>
              <a:rPr lang="it-IT" sz="2000" dirty="0" smtClean="0"/>
              <a:t>Il modello deve prevedere altresì, e compatibilmente con la struttura e dimensione dell’azienda, </a:t>
            </a:r>
            <a:r>
              <a:rPr lang="it-IT" sz="2000" b="1" dirty="0" smtClean="0"/>
              <a:t>un’articolazione di funzioni </a:t>
            </a:r>
            <a:r>
              <a:rPr lang="it-IT" sz="2000" dirty="0" smtClean="0"/>
              <a:t>che assicuri le competenze tecniche ed i poteri necessari per la verifica, valutazione, la gestione ed il controllo del rischio;</a:t>
            </a:r>
          </a:p>
          <a:p>
            <a:pPr marL="514350" indent="-514350" algn="just">
              <a:buFont typeface="Wingdings" pitchFamily="2" charset="2"/>
              <a:buChar char="Ø"/>
            </a:pPr>
            <a:r>
              <a:rPr lang="it-IT" sz="2000" dirty="0" smtClean="0"/>
              <a:t>Il modello deve poi prevedere un </a:t>
            </a:r>
            <a:r>
              <a:rPr lang="it-IT" sz="2000" b="1" dirty="0" smtClean="0"/>
              <a:t>idoneo sistema disciplinare</a:t>
            </a:r>
            <a:r>
              <a:rPr lang="it-IT" sz="2000" dirty="0" smtClean="0"/>
              <a:t>;</a:t>
            </a:r>
          </a:p>
          <a:p>
            <a:pPr marL="514350" indent="-514350" algn="just">
              <a:buNone/>
            </a:pPr>
            <a:endParaRPr lang="it-IT" sz="2000" dirty="0" smtClean="0">
              <a:solidFill>
                <a:srgbClr val="C00000"/>
              </a:solidFill>
              <a:latin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068" y="577292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62241" y="537027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172567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4438" y="274638"/>
            <a:ext cx="6202362" cy="1143000"/>
          </a:xfrm>
        </p:spPr>
        <p:txBody>
          <a:bodyPr/>
          <a:lstStyle/>
          <a:p>
            <a:pPr eaLnBrk="1" hangingPunct="1"/>
            <a:r>
              <a:rPr lang="it-IT" sz="2800" b="1" i="1" dirty="0" smtClean="0">
                <a:solidFill>
                  <a:srgbClr val="336600"/>
                </a:solidFill>
                <a:ea typeface="Calibri" pitchFamily="34" charset="0"/>
                <a:cs typeface="Calibri" pitchFamily="34" charset="0"/>
              </a:rPr>
              <a:t>Art. 30 del d. </a:t>
            </a:r>
            <a:r>
              <a:rPr lang="it-IT" sz="2800" b="1" i="1" dirty="0" err="1" smtClean="0">
                <a:solidFill>
                  <a:srgbClr val="336600"/>
                </a:solidFill>
                <a:ea typeface="Calibri" pitchFamily="34" charset="0"/>
                <a:cs typeface="Calibri" pitchFamily="34" charset="0"/>
              </a:rPr>
              <a:t>lgs</a:t>
            </a:r>
            <a:r>
              <a:rPr lang="it-IT" sz="2800" b="1" i="1" dirty="0" smtClean="0">
                <a:solidFill>
                  <a:srgbClr val="336600"/>
                </a:solidFill>
                <a:ea typeface="Calibri" pitchFamily="34" charset="0"/>
                <a:cs typeface="Calibri" pitchFamily="34" charset="0"/>
              </a:rPr>
              <a:t> 81/2008</a:t>
            </a:r>
            <a:endParaRPr lang="it-IT" sz="2800" dirty="0" smtClean="0">
              <a:solidFill>
                <a:srgbClr val="336600"/>
              </a:solidFill>
            </a:endParaRPr>
          </a:p>
        </p:txBody>
      </p:sp>
      <p:sp>
        <p:nvSpPr>
          <p:cNvPr id="7171" name="Segnaposto contenuto 4"/>
          <p:cNvSpPr>
            <a:spLocks noGrp="1"/>
          </p:cNvSpPr>
          <p:nvPr>
            <p:ph idx="1"/>
          </p:nvPr>
        </p:nvSpPr>
        <p:spPr>
          <a:xfrm>
            <a:off x="457200" y="1600200"/>
            <a:ext cx="6923088" cy="4525963"/>
          </a:xfrm>
        </p:spPr>
        <p:txBody>
          <a:bodyPr/>
          <a:lstStyle/>
          <a:p>
            <a:pPr marL="514350" indent="-514350" algn="just">
              <a:buFont typeface="Wingdings" pitchFamily="2" charset="2"/>
              <a:buChar char="Ø"/>
            </a:pPr>
            <a:r>
              <a:rPr lang="it-IT" sz="2200" dirty="0" smtClean="0">
                <a:latin typeface="Calibri" pitchFamily="34" charset="0"/>
              </a:rPr>
              <a:t>Il modello deve prevedere un </a:t>
            </a:r>
            <a:r>
              <a:rPr lang="it-IT" sz="2200" b="1" dirty="0" smtClean="0">
                <a:latin typeface="Calibri" pitchFamily="34" charset="0"/>
              </a:rPr>
              <a:t>idoneo sistema di controllo </a:t>
            </a:r>
            <a:r>
              <a:rPr lang="it-IT" sz="2200" dirty="0" smtClean="0">
                <a:latin typeface="Calibri" pitchFamily="34" charset="0"/>
              </a:rPr>
              <a:t>sulla sua </a:t>
            </a:r>
            <a:r>
              <a:rPr lang="it-IT" sz="2200" b="1" dirty="0" smtClean="0">
                <a:latin typeface="Calibri" pitchFamily="34" charset="0"/>
              </a:rPr>
              <a:t>attuazione</a:t>
            </a:r>
            <a:r>
              <a:rPr lang="it-IT" sz="2200" dirty="0" smtClean="0">
                <a:latin typeface="Calibri" pitchFamily="34" charset="0"/>
              </a:rPr>
              <a:t> e sul </a:t>
            </a:r>
            <a:r>
              <a:rPr lang="it-IT" sz="2200" b="1" dirty="0" smtClean="0">
                <a:latin typeface="Calibri" pitchFamily="34" charset="0"/>
              </a:rPr>
              <a:t>mantenimento nel tempo </a:t>
            </a:r>
            <a:r>
              <a:rPr lang="it-IT" sz="2200" dirty="0" smtClean="0">
                <a:latin typeface="Calibri" pitchFamily="34" charset="0"/>
              </a:rPr>
              <a:t>delle condizioni di idoneità delle misure adottate</a:t>
            </a:r>
          </a:p>
          <a:p>
            <a:pPr marL="514350" indent="-514350" algn="just">
              <a:buNone/>
            </a:pPr>
            <a:r>
              <a:rPr lang="it-IT" sz="2200" dirty="0" smtClean="0">
                <a:latin typeface="Calibri" pitchFamily="34" charset="0"/>
              </a:rPr>
              <a:t>Il </a:t>
            </a:r>
            <a:r>
              <a:rPr lang="it-IT" sz="2200" b="1" dirty="0" smtClean="0">
                <a:latin typeface="Calibri" pitchFamily="34" charset="0"/>
              </a:rPr>
              <a:t>riesame</a:t>
            </a:r>
            <a:r>
              <a:rPr lang="it-IT" sz="2200" dirty="0" smtClean="0">
                <a:latin typeface="Calibri" pitchFamily="34" charset="0"/>
              </a:rPr>
              <a:t> e l'</a:t>
            </a:r>
            <a:r>
              <a:rPr lang="it-IT" sz="2200" b="1" dirty="0" smtClean="0">
                <a:latin typeface="Calibri" pitchFamily="34" charset="0"/>
              </a:rPr>
              <a:t>eventuale</a:t>
            </a:r>
            <a:r>
              <a:rPr lang="it-IT" sz="2200" dirty="0" smtClean="0">
                <a:latin typeface="Calibri" pitchFamily="34" charset="0"/>
              </a:rPr>
              <a:t> </a:t>
            </a:r>
            <a:r>
              <a:rPr lang="it-IT" sz="2200" b="1" dirty="0" smtClean="0">
                <a:latin typeface="Calibri" pitchFamily="34" charset="0"/>
              </a:rPr>
              <a:t>modifica</a:t>
            </a:r>
            <a:r>
              <a:rPr lang="it-IT" sz="2200" dirty="0" smtClean="0">
                <a:latin typeface="Calibri" pitchFamily="34" charset="0"/>
              </a:rPr>
              <a:t> del modello organizzativo devono essere adottati, quando siano scoperte violazioni significative delle norme relative alla prevenzione degli infortuni e all'igiene sul lavoro, ovvero in occasione di mutamenti nell'organizzazione e nell'attività in relazione al progresso scientifico e tecnologico.</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7861" y="562890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64137" y="537321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58034" y="522626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612196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3768" y="116632"/>
            <a:ext cx="6202362" cy="1143000"/>
          </a:xfrm>
        </p:spPr>
        <p:txBody>
          <a:bodyPr/>
          <a:lstStyle/>
          <a:p>
            <a:pPr eaLnBrk="1" hangingPunct="1"/>
            <a:r>
              <a:rPr lang="it-IT" sz="2800" b="1" i="1" dirty="0" smtClean="0">
                <a:solidFill>
                  <a:srgbClr val="336600"/>
                </a:solidFill>
                <a:ea typeface="Calibri" pitchFamily="34" charset="0"/>
                <a:cs typeface="Calibri" pitchFamily="34" charset="0"/>
              </a:rPr>
              <a:t>Art. 30 del d. </a:t>
            </a:r>
            <a:r>
              <a:rPr lang="it-IT" sz="2800" b="1" i="1" dirty="0" err="1" smtClean="0">
                <a:solidFill>
                  <a:srgbClr val="336600"/>
                </a:solidFill>
                <a:ea typeface="Calibri" pitchFamily="34" charset="0"/>
                <a:cs typeface="Calibri" pitchFamily="34" charset="0"/>
              </a:rPr>
              <a:t>lgs</a:t>
            </a:r>
            <a:r>
              <a:rPr lang="it-IT" sz="2800" b="1" i="1" dirty="0" smtClean="0">
                <a:solidFill>
                  <a:srgbClr val="336600"/>
                </a:solidFill>
                <a:ea typeface="Calibri" pitchFamily="34" charset="0"/>
                <a:cs typeface="Calibri" pitchFamily="34" charset="0"/>
              </a:rPr>
              <a:t> 81/2008</a:t>
            </a:r>
            <a:endParaRPr lang="it-IT" sz="2800" dirty="0" smtClean="0">
              <a:solidFill>
                <a:srgbClr val="336600"/>
              </a:solidFill>
            </a:endParaRPr>
          </a:p>
        </p:txBody>
      </p:sp>
      <p:sp>
        <p:nvSpPr>
          <p:cNvPr id="7171" name="Segnaposto contenuto 4"/>
          <p:cNvSpPr>
            <a:spLocks noGrp="1"/>
          </p:cNvSpPr>
          <p:nvPr>
            <p:ph idx="1"/>
          </p:nvPr>
        </p:nvSpPr>
        <p:spPr>
          <a:xfrm>
            <a:off x="496859" y="980728"/>
            <a:ext cx="6923088" cy="4525963"/>
          </a:xfrm>
        </p:spPr>
        <p:txBody>
          <a:bodyPr/>
          <a:lstStyle/>
          <a:p>
            <a:pPr marL="514350" indent="-514350" algn="just">
              <a:buNone/>
            </a:pPr>
            <a:r>
              <a:rPr lang="it-IT" sz="2200" dirty="0" smtClean="0">
                <a:latin typeface="Calibri" pitchFamily="34" charset="0"/>
              </a:rPr>
              <a:t>I modelli di organizzazione aziendale definiti conformemente alle linee guida UNI-INAIL del 28 settembre 2001 o al </a:t>
            </a:r>
            <a:r>
              <a:rPr lang="it-IT" sz="2200" dirty="0" err="1" smtClean="0">
                <a:latin typeface="Calibri" pitchFamily="34" charset="0"/>
              </a:rPr>
              <a:t>British</a:t>
            </a:r>
            <a:r>
              <a:rPr lang="it-IT" sz="2200" dirty="0" smtClean="0">
                <a:latin typeface="Calibri" pitchFamily="34" charset="0"/>
              </a:rPr>
              <a:t> Standard OHSAS 18001:2007 e di quelli eventualmente indicati dalla Commissione Consultiva Permanente per la salute e la sicurezza sul lavoro si presumono conformi ai requisiti previsti per legge (art. 30, </a:t>
            </a:r>
            <a:r>
              <a:rPr lang="it-IT" sz="2200" dirty="0" err="1" smtClean="0">
                <a:latin typeface="Calibri" pitchFamily="34" charset="0"/>
              </a:rPr>
              <a:t>co</a:t>
            </a:r>
            <a:r>
              <a:rPr lang="it-IT" sz="2200" dirty="0" smtClean="0">
                <a:latin typeface="Calibri" pitchFamily="34" charset="0"/>
              </a:rPr>
              <a:t>. 5).</a:t>
            </a:r>
          </a:p>
          <a:p>
            <a:pPr marL="514350" indent="-514350" algn="just">
              <a:buNone/>
            </a:pPr>
            <a:r>
              <a:rPr lang="it-IT" sz="2200" dirty="0" smtClean="0">
                <a:latin typeface="Calibri" pitchFamily="34" charset="0"/>
              </a:rPr>
              <a:t>La commissione consultiva permanente per la salute e sicurezza sul lavoro elabora procedure semplificate per la adozione e la efficace attuazione dei modelli di organizzazione e gestione della sicurezza nelle piccole e medie imprese. Tali procedure sono recepite con decreto del Ministero del lavoro, della salute e delle politiche sociali.</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634586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2484438" y="274638"/>
            <a:ext cx="6202362" cy="1143000"/>
          </a:xfrm>
        </p:spPr>
        <p:txBody>
          <a:bodyPr/>
          <a:lstStyle/>
          <a:p>
            <a:pPr eaLnBrk="1" hangingPunct="1"/>
            <a:r>
              <a:rPr lang="it-IT" sz="2800" b="1" i="1" dirty="0" smtClean="0">
                <a:solidFill>
                  <a:srgbClr val="336600"/>
                </a:solidFill>
                <a:ea typeface="Calibri" pitchFamily="34" charset="0"/>
                <a:cs typeface="Calibri" pitchFamily="34" charset="0"/>
              </a:rPr>
              <a:t>Art. 30 del d. </a:t>
            </a:r>
            <a:r>
              <a:rPr lang="it-IT" sz="2800" b="1" i="1" dirty="0" err="1" smtClean="0">
                <a:solidFill>
                  <a:srgbClr val="336600"/>
                </a:solidFill>
                <a:ea typeface="Calibri" pitchFamily="34" charset="0"/>
                <a:cs typeface="Calibri" pitchFamily="34" charset="0"/>
              </a:rPr>
              <a:t>lgs</a:t>
            </a:r>
            <a:r>
              <a:rPr lang="it-IT" sz="2800" b="1" i="1" dirty="0" smtClean="0">
                <a:solidFill>
                  <a:srgbClr val="336600"/>
                </a:solidFill>
                <a:ea typeface="Calibri" pitchFamily="34" charset="0"/>
                <a:cs typeface="Calibri" pitchFamily="34" charset="0"/>
              </a:rPr>
              <a:t> 81/2008</a:t>
            </a:r>
            <a:endParaRPr lang="it-IT" sz="2800" dirty="0" smtClean="0">
              <a:solidFill>
                <a:srgbClr val="336600"/>
              </a:solidFill>
            </a:endParaRPr>
          </a:p>
        </p:txBody>
      </p:sp>
      <p:sp>
        <p:nvSpPr>
          <p:cNvPr id="7171" name="Segnaposto contenuto 4"/>
          <p:cNvSpPr>
            <a:spLocks noGrp="1"/>
          </p:cNvSpPr>
          <p:nvPr>
            <p:ph idx="1"/>
          </p:nvPr>
        </p:nvSpPr>
        <p:spPr>
          <a:xfrm>
            <a:off x="457200" y="1600200"/>
            <a:ext cx="6923088" cy="4525963"/>
          </a:xfrm>
        </p:spPr>
        <p:txBody>
          <a:bodyPr/>
          <a:lstStyle/>
          <a:p>
            <a:pPr marL="514350" indent="-514350" algn="just">
              <a:buNone/>
            </a:pPr>
            <a:r>
              <a:rPr lang="it-IT" sz="2200" dirty="0" smtClean="0">
                <a:latin typeface="Calibri" pitchFamily="34" charset="0"/>
              </a:rPr>
              <a:t>In conclusione,</a:t>
            </a:r>
          </a:p>
          <a:p>
            <a:pPr marL="514350" indent="-514350" algn="just">
              <a:buNone/>
            </a:pPr>
            <a:endParaRPr lang="it-IT" sz="2200" dirty="0" smtClean="0">
              <a:latin typeface="Calibri" pitchFamily="34" charset="0"/>
            </a:endParaRPr>
          </a:p>
          <a:p>
            <a:pPr marL="514350" indent="-514350" algn="just">
              <a:buNone/>
            </a:pPr>
            <a:r>
              <a:rPr lang="it-IT" sz="2200" dirty="0" smtClean="0">
                <a:latin typeface="Calibri" pitchFamily="34" charset="0"/>
              </a:rPr>
              <a:t> il modello di organizzazione e gestione ha lo scopo di testimoniare in concreto l’adozione di tutta una serie di misure organizzative ed accorgimenti pratici che hanno la funzione di dimostrare </a:t>
            </a:r>
            <a:r>
              <a:rPr lang="it-IT" sz="2200" b="1" dirty="0" smtClean="0">
                <a:latin typeface="Calibri" pitchFamily="34" charset="0"/>
              </a:rPr>
              <a:t>IL MASSIMO TECNICAMENTE ED ECONOMICAMENTE ESIGIBILE </a:t>
            </a:r>
            <a:r>
              <a:rPr lang="it-IT" sz="2200" dirty="0" smtClean="0">
                <a:latin typeface="Calibri" pitchFamily="34" charset="0"/>
              </a:rPr>
              <a:t>per l’assolvimento del c.d. “debito di sicurezza” insito nel contenuto del rapporto di lavoro (cfr. art. 2087 </a:t>
            </a:r>
            <a:r>
              <a:rPr lang="it-IT" sz="2200" dirty="0" err="1" smtClean="0">
                <a:latin typeface="Calibri" pitchFamily="34" charset="0"/>
              </a:rPr>
              <a:t>c.civ.</a:t>
            </a:r>
            <a:r>
              <a:rPr lang="it-IT" sz="2200" dirty="0" smtClean="0">
                <a:latin typeface="Calibri" pitchFamily="34" charset="0"/>
              </a:rPr>
              <a:t>)</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36176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rPr>
              <a:t>Il sistema di prevenzione: misure generali di tutela</a:t>
            </a:r>
            <a:endParaRPr lang="it-IT" sz="3600" dirty="0" smtClean="0">
              <a:solidFill>
                <a:schemeClr val="accent3">
                  <a:lumMod val="50000"/>
                </a:schemeClr>
              </a:solidFill>
            </a:endParaRPr>
          </a:p>
        </p:txBody>
      </p:sp>
      <p:sp>
        <p:nvSpPr>
          <p:cNvPr id="23555" name="Segnaposto contenuto 4"/>
          <p:cNvSpPr>
            <a:spLocks noGrp="1"/>
          </p:cNvSpPr>
          <p:nvPr>
            <p:ph idx="1"/>
          </p:nvPr>
        </p:nvSpPr>
        <p:spPr>
          <a:xfrm>
            <a:off x="496859" y="1052736"/>
            <a:ext cx="6923088" cy="4713288"/>
          </a:xfrm>
        </p:spPr>
        <p:txBody>
          <a:bodyPr/>
          <a:lstStyle/>
          <a:p>
            <a:pPr marL="0" indent="0" algn="just" eaLnBrk="1" hangingPunct="1">
              <a:spcBef>
                <a:spcPct val="0"/>
              </a:spcBef>
              <a:buNone/>
            </a:pPr>
            <a:endParaRPr lang="it-IT" sz="2200" dirty="0" smtClean="0">
              <a:solidFill>
                <a:schemeClr val="tx1">
                  <a:lumMod val="95000"/>
                  <a:lumOff val="5000"/>
                </a:schemeClr>
              </a:solidFill>
              <a:ea typeface="Calibri" pitchFamily="34" charset="0"/>
              <a:cs typeface="Calibri" pitchFamily="34" charset="0"/>
            </a:endParaRPr>
          </a:p>
          <a:p>
            <a:pPr marL="0" indent="0" algn="just" eaLnBrk="1" hangingPunct="1">
              <a:spcBef>
                <a:spcPct val="0"/>
              </a:spcBef>
              <a:buNone/>
            </a:pPr>
            <a:r>
              <a:rPr lang="it-IT" sz="2200" dirty="0" smtClean="0">
                <a:solidFill>
                  <a:schemeClr val="tx1">
                    <a:lumMod val="95000"/>
                    <a:lumOff val="5000"/>
                  </a:schemeClr>
                </a:solidFill>
                <a:ea typeface="Calibri" pitchFamily="34" charset="0"/>
                <a:cs typeface="Calibri" pitchFamily="34" charset="0"/>
              </a:rPr>
              <a:t>L’ “alfabeto” della prevenzione sui luoghi di lavoro consiste nelle seguenti misure generali:</a:t>
            </a:r>
          </a:p>
          <a:p>
            <a:pPr marL="0" indent="0" algn="just" eaLnBrk="1" hangingPunct="1">
              <a:spcBef>
                <a:spcPct val="0"/>
              </a:spcBef>
              <a:buNone/>
            </a:pPr>
            <a:endParaRPr lang="it-IT" sz="2200" dirty="0" smtClean="0">
              <a:solidFill>
                <a:srgbClr val="C00000"/>
              </a:solidFill>
              <a:ea typeface="Calibri" pitchFamily="34" charset="0"/>
              <a:cs typeface="Calibri" pitchFamily="34" charset="0"/>
            </a:endParaRPr>
          </a:p>
          <a:p>
            <a:pPr algn="just">
              <a:buNone/>
            </a:pPr>
            <a:r>
              <a:rPr lang="it-IT" sz="2200" dirty="0" smtClean="0"/>
              <a:t>a)  la valutazione di tutti i rischi per la salute e sicurezza;</a:t>
            </a:r>
          </a:p>
          <a:p>
            <a:pPr algn="just">
              <a:buNone/>
            </a:pPr>
            <a:r>
              <a:rPr lang="it-IT" sz="2200" dirty="0" smtClean="0"/>
              <a:t>b)  la programmazione della prevenzione, mirata ad un complesso che integri in modo coerente nella prevenzione le condizioni tecniche produttive dell'azienda nonché l'influenza dei fattori dell'ambiente e dell'organizzazione del lavoro;</a:t>
            </a:r>
          </a:p>
          <a:p>
            <a:pPr algn="just">
              <a:buNone/>
            </a:pPr>
            <a:r>
              <a:rPr lang="it-IT" sz="2200" dirty="0" smtClean="0"/>
              <a:t>c)  l'eliminazione dei rischi e, ove ciò non sia possibile, la loro riduzione al minimo in relazione alle conoscenze acquisite in base al progresso tecnico;</a:t>
            </a:r>
          </a:p>
          <a:p>
            <a:pPr marL="0" indent="0" algn="just" eaLnBrk="1" hangingPunct="1">
              <a:lnSpc>
                <a:spcPct val="170000"/>
              </a:lnSpc>
              <a:spcBef>
                <a:spcPct val="0"/>
              </a:spcBef>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6636" y="59889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2912" y="573325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56809" y="55863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6147" name="Segnaposto contenuto 4"/>
          <p:cNvSpPr>
            <a:spLocks noGrp="1"/>
          </p:cNvSpPr>
          <p:nvPr>
            <p:ph idx="1"/>
          </p:nvPr>
        </p:nvSpPr>
        <p:spPr>
          <a:xfrm>
            <a:off x="457200" y="1268760"/>
            <a:ext cx="6923088" cy="4857403"/>
          </a:xfrm>
        </p:spPr>
        <p:txBody>
          <a:bodyPr/>
          <a:lstStyle/>
          <a:p>
            <a:pPr algn="just">
              <a:buNone/>
            </a:pPr>
            <a:r>
              <a:rPr lang="it-IT" sz="2400" dirty="0" smtClean="0">
                <a:latin typeface="Calibri" pitchFamily="34" charset="0"/>
              </a:rPr>
              <a:t>L’art. 2087 è fondamentale perché determina il </a:t>
            </a:r>
            <a:r>
              <a:rPr lang="it-IT" sz="2400" b="1" dirty="0" smtClean="0">
                <a:latin typeface="Calibri" pitchFamily="34" charset="0"/>
              </a:rPr>
              <a:t>passaggio da una prospettiva risarcitoria a una prospettiva di prevenzione</a:t>
            </a:r>
            <a:r>
              <a:rPr lang="it-IT" sz="2400" dirty="0" smtClean="0">
                <a:latin typeface="Calibri" pitchFamily="34" charset="0"/>
              </a:rPr>
              <a:t>.</a:t>
            </a:r>
          </a:p>
          <a:p>
            <a:pPr algn="just">
              <a:buNone/>
            </a:pPr>
            <a:endParaRPr lang="it-IT" sz="2600" b="1" dirty="0" smtClean="0">
              <a:latin typeface="Calibri" pitchFamily="34" charset="0"/>
            </a:endParaRPr>
          </a:p>
          <a:p>
            <a:pPr algn="just">
              <a:buNone/>
            </a:pPr>
            <a:r>
              <a:rPr lang="it-IT" sz="2600" b="1" dirty="0" smtClean="0">
                <a:latin typeface="Calibri" pitchFamily="34" charset="0"/>
              </a:rPr>
              <a:t>Art. 2050 </a:t>
            </a:r>
            <a:r>
              <a:rPr lang="it-IT" sz="2600" dirty="0" smtClean="0">
                <a:latin typeface="Calibri" pitchFamily="34" charset="0"/>
              </a:rPr>
              <a:t>– chiunque cagiona danno agli altri nello svolgimento di un’attività pericolosa, per sua natura o per la natura dei mezzi adoperati, è tenuto al risarcimento, se non prova di aver adottato tutte le misure idonee ad evitare il danno.</a:t>
            </a:r>
          </a:p>
          <a:p>
            <a:pPr algn="just">
              <a:buNone/>
            </a:pPr>
            <a:endParaRPr lang="it-IT" sz="2400" dirty="0" smtClean="0">
              <a:solidFill>
                <a:srgbClr val="800000"/>
              </a:solidFill>
              <a:latin typeface="Garamond" pitchFamily="18" charset="0"/>
            </a:endParaRPr>
          </a:p>
          <a:p>
            <a:pPr marL="0" indent="0" algn="just" eaLnBrk="1" hangingPunct="1">
              <a:lnSpc>
                <a:spcPct val="150000"/>
              </a:lnSpc>
              <a:spcBef>
                <a:spcPct val="0"/>
              </a:spcBef>
              <a:buFont typeface="Arial" charset="0"/>
              <a:buNone/>
            </a:pPr>
            <a:endParaRPr lang="it-IT" sz="2400" dirty="0" smtClean="0">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164" y="580526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0665" y="5549577"/>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38337" y="540262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3768" y="23597"/>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rPr>
              <a:t>Il sistema di prevenzione: misure generali di tutela</a:t>
            </a:r>
            <a:endParaRPr lang="it-IT" sz="3600" dirty="0" smtClean="0">
              <a:solidFill>
                <a:schemeClr val="accent3">
                  <a:lumMod val="50000"/>
                </a:schemeClr>
              </a:solidFill>
            </a:endParaRPr>
          </a:p>
        </p:txBody>
      </p:sp>
      <p:sp>
        <p:nvSpPr>
          <p:cNvPr id="23555" name="Segnaposto contenuto 4"/>
          <p:cNvSpPr>
            <a:spLocks noGrp="1"/>
          </p:cNvSpPr>
          <p:nvPr>
            <p:ph idx="1"/>
          </p:nvPr>
        </p:nvSpPr>
        <p:spPr>
          <a:xfrm>
            <a:off x="467544" y="1124744"/>
            <a:ext cx="6923088" cy="4713288"/>
          </a:xfrm>
        </p:spPr>
        <p:txBody>
          <a:bodyPr/>
          <a:lstStyle/>
          <a:p>
            <a:pPr algn="just">
              <a:buNone/>
            </a:pPr>
            <a:r>
              <a:rPr lang="it-IT" sz="2200" dirty="0" smtClean="0"/>
              <a:t>d)  il rispetto dei principi ergonomici nell'organizzazione del lavoro, nella concezione dei posti di lavoro, nella scelta delle attrezzature e nella definizione dei metodi di lavoro e produzione, in particolare al fine di ridurre gli effetti sulla salute del lavoro monotono e di quello ripetitivo;</a:t>
            </a:r>
          </a:p>
          <a:p>
            <a:pPr algn="just">
              <a:buNone/>
            </a:pPr>
            <a:r>
              <a:rPr lang="it-IT" sz="2200" dirty="0" smtClean="0"/>
              <a:t>e)  la riduzione dei rischi alla fonte;</a:t>
            </a:r>
          </a:p>
          <a:p>
            <a:pPr algn="just">
              <a:buNone/>
            </a:pPr>
            <a:r>
              <a:rPr lang="it-IT" sz="2200" dirty="0" smtClean="0"/>
              <a:t>f)  la sostituzione di ciò che è pericoloso con ciò che non lo è, o è meno pericoloso;</a:t>
            </a:r>
          </a:p>
          <a:p>
            <a:pPr algn="just">
              <a:buNone/>
            </a:pPr>
            <a:r>
              <a:rPr lang="it-IT" sz="2200" dirty="0" smtClean="0"/>
              <a:t>g)  la limitazione al minimo del numero dei lavoratori che sono, o che possono essere, esposti al rischio;</a:t>
            </a:r>
          </a:p>
          <a:p>
            <a:pPr algn="just">
              <a:buNone/>
            </a:pPr>
            <a:r>
              <a:rPr lang="it-IT" sz="2200" dirty="0" smtClean="0"/>
              <a:t>h)  l'utilizzo limitato degli agenti chimici, fisici e biologici sui luoghi di lavoro;</a:t>
            </a:r>
          </a:p>
          <a:p>
            <a:pPr marL="0" indent="0" algn="just" eaLnBrk="1" hangingPunct="1">
              <a:lnSpc>
                <a:spcPct val="170000"/>
              </a:lnSpc>
              <a:spcBef>
                <a:spcPct val="0"/>
              </a:spcBef>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4474"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0750"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44647"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3768" y="23597"/>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rPr>
              <a:t>Il sistema di prevenzione: misure generali di tutela</a:t>
            </a:r>
            <a:endParaRPr lang="it-IT" sz="3600" dirty="0" smtClean="0">
              <a:solidFill>
                <a:schemeClr val="accent3">
                  <a:lumMod val="50000"/>
                </a:schemeClr>
              </a:solidFill>
            </a:endParaRPr>
          </a:p>
        </p:txBody>
      </p:sp>
      <p:sp>
        <p:nvSpPr>
          <p:cNvPr id="23555" name="Segnaposto contenuto 4"/>
          <p:cNvSpPr>
            <a:spLocks noGrp="1"/>
          </p:cNvSpPr>
          <p:nvPr>
            <p:ph idx="1"/>
          </p:nvPr>
        </p:nvSpPr>
        <p:spPr>
          <a:xfrm>
            <a:off x="467544" y="1124744"/>
            <a:ext cx="6923088" cy="4713288"/>
          </a:xfrm>
        </p:spPr>
        <p:txBody>
          <a:bodyPr/>
          <a:lstStyle/>
          <a:p>
            <a:pPr algn="just">
              <a:buNone/>
            </a:pPr>
            <a:r>
              <a:rPr lang="it-IT" sz="2400" dirty="0" smtClean="0"/>
              <a:t>i</a:t>
            </a:r>
            <a:r>
              <a:rPr lang="it-IT" sz="2200" dirty="0" smtClean="0"/>
              <a:t>)  la priorità delle misure di protezione collettiva rispetto alle misure di protezione individuale;</a:t>
            </a:r>
          </a:p>
          <a:p>
            <a:pPr algn="just">
              <a:buNone/>
            </a:pPr>
            <a:r>
              <a:rPr lang="it-IT" sz="2200" dirty="0" smtClean="0"/>
              <a:t>l)  il controllo sanitario dei lavoratori;</a:t>
            </a:r>
          </a:p>
          <a:p>
            <a:pPr algn="just">
              <a:buNone/>
            </a:pPr>
            <a:r>
              <a:rPr lang="it-IT" sz="2200" dirty="0" smtClean="0"/>
              <a:t>m) l'allontanamento del lavoratore dall'esposizione al rischio per motivi sanitari inerenti la sua persona e l'</a:t>
            </a:r>
            <a:r>
              <a:rPr lang="it-IT" sz="2200" dirty="0" err="1" smtClean="0"/>
              <a:t>adibizione</a:t>
            </a:r>
            <a:r>
              <a:rPr lang="it-IT" sz="2200" dirty="0" smtClean="0"/>
              <a:t>, ove possibile, ad altra mansione;</a:t>
            </a:r>
          </a:p>
          <a:p>
            <a:pPr algn="just">
              <a:buNone/>
            </a:pPr>
            <a:r>
              <a:rPr lang="it-IT" sz="2200" dirty="0" smtClean="0"/>
              <a:t>n)  l'informazione e formazione adeguate per i lavoratori;</a:t>
            </a:r>
          </a:p>
          <a:p>
            <a:pPr algn="just">
              <a:buNone/>
            </a:pPr>
            <a:r>
              <a:rPr lang="it-IT" sz="2200" dirty="0" smtClean="0"/>
              <a:t>o)  l'informazione e formazione adeguate per dirigenti e i preposti;</a:t>
            </a:r>
          </a:p>
          <a:p>
            <a:pPr algn="just">
              <a:buNone/>
            </a:pPr>
            <a:r>
              <a:rPr lang="it-IT" sz="2200" dirty="0" smtClean="0"/>
              <a:t>p)  l'informazione e formazione adeguate per i rappresentanti dei lavoratori per la sicurezza;</a:t>
            </a:r>
          </a:p>
          <a:p>
            <a:pPr algn="just">
              <a:buNone/>
            </a:pPr>
            <a:r>
              <a:rPr lang="it-IT" sz="2200" dirty="0" smtClean="0"/>
              <a:t>q)  le istruzioni adeguate ai lavoratori;</a:t>
            </a:r>
          </a:p>
          <a:p>
            <a:pPr marL="0" indent="0" algn="just" eaLnBrk="1" hangingPunct="1">
              <a:lnSpc>
                <a:spcPct val="170000"/>
              </a:lnSpc>
              <a:spcBef>
                <a:spcPct val="0"/>
              </a:spcBef>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9889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73325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5863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rPr>
              <a:t>Il sistema di prevenzione: misure generali di tutela</a:t>
            </a:r>
            <a:endParaRPr lang="it-IT" sz="3600" dirty="0" smtClean="0">
              <a:solidFill>
                <a:schemeClr val="accent3">
                  <a:lumMod val="50000"/>
                </a:schemeClr>
              </a:solidFill>
            </a:endParaRPr>
          </a:p>
        </p:txBody>
      </p:sp>
      <p:sp>
        <p:nvSpPr>
          <p:cNvPr id="23555" name="Segnaposto contenuto 4"/>
          <p:cNvSpPr>
            <a:spLocks noGrp="1"/>
          </p:cNvSpPr>
          <p:nvPr>
            <p:ph idx="1"/>
          </p:nvPr>
        </p:nvSpPr>
        <p:spPr>
          <a:xfrm>
            <a:off x="457200" y="1412875"/>
            <a:ext cx="6923088" cy="4713288"/>
          </a:xfrm>
        </p:spPr>
        <p:txBody>
          <a:bodyPr/>
          <a:lstStyle/>
          <a:p>
            <a:pPr algn="just">
              <a:buNone/>
            </a:pPr>
            <a:r>
              <a:rPr lang="it-IT" sz="2400" dirty="0" smtClean="0"/>
              <a:t>r)  la partecipazione e consultazione dei lavoratori;</a:t>
            </a:r>
          </a:p>
          <a:p>
            <a:pPr algn="just">
              <a:buNone/>
            </a:pPr>
            <a:r>
              <a:rPr lang="it-IT" sz="2400" dirty="0" smtClean="0"/>
              <a:t>s)  la partecipazione e consultazione dei rappresentanti dei lavoratori per la sicurezza;</a:t>
            </a:r>
          </a:p>
          <a:p>
            <a:pPr algn="just">
              <a:buNone/>
            </a:pPr>
            <a:r>
              <a:rPr lang="it-IT" sz="2400" dirty="0" smtClean="0"/>
              <a:t>t)  la programmazione delle misure ritenute opportune per garantire il miglioramento nel tempo dei livelli di sicurezza, anche attraverso l'adozione di codici di condotta e di buone prassi;</a:t>
            </a:r>
          </a:p>
          <a:p>
            <a:pPr algn="just">
              <a:buNone/>
            </a:pPr>
            <a:r>
              <a:rPr lang="it-IT" sz="2400" dirty="0" smtClean="0"/>
              <a:t>u)  le misure di emergenza da attuare in caso di primo soccorso, di lotta antincendio, di evacuazione dei lavoratori e di pericolo grave e immediato;</a:t>
            </a:r>
          </a:p>
          <a:p>
            <a:pPr algn="just">
              <a:buNone/>
            </a:pPr>
            <a:r>
              <a:rPr lang="it-IT" sz="2400" dirty="0" smtClean="0"/>
              <a:t>v)  l'uso di segnali di avvertimento e di sicurezza;</a:t>
            </a:r>
          </a:p>
          <a:p>
            <a:pPr algn="just">
              <a:buNone/>
            </a:pPr>
            <a:endParaRPr lang="it-IT" sz="2400" dirty="0" smtClean="0"/>
          </a:p>
          <a:p>
            <a:pPr marL="0" indent="0" algn="just" eaLnBrk="1" hangingPunct="1">
              <a:lnSpc>
                <a:spcPct val="170000"/>
              </a:lnSpc>
              <a:spcBef>
                <a:spcPct val="0"/>
              </a:spcBef>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6124" y="620496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72400" y="594928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66297" y="580232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rPr>
              <a:t>Il sistema di prevenzione: misure generali di tutela</a:t>
            </a:r>
            <a:endParaRPr lang="it-IT" sz="3600" dirty="0" smtClean="0">
              <a:solidFill>
                <a:schemeClr val="accent3">
                  <a:lumMod val="50000"/>
                </a:schemeClr>
              </a:solidFill>
            </a:endParaRPr>
          </a:p>
        </p:txBody>
      </p:sp>
      <p:sp>
        <p:nvSpPr>
          <p:cNvPr id="23555" name="Segnaposto contenuto 4"/>
          <p:cNvSpPr>
            <a:spLocks noGrp="1"/>
          </p:cNvSpPr>
          <p:nvPr>
            <p:ph idx="1"/>
          </p:nvPr>
        </p:nvSpPr>
        <p:spPr>
          <a:xfrm>
            <a:off x="457200" y="1412875"/>
            <a:ext cx="6923088" cy="4713288"/>
          </a:xfrm>
        </p:spPr>
        <p:txBody>
          <a:bodyPr/>
          <a:lstStyle/>
          <a:p>
            <a:pPr algn="just">
              <a:buNone/>
            </a:pPr>
            <a:r>
              <a:rPr lang="it-IT" sz="2400" dirty="0" smtClean="0"/>
              <a:t>z)  la regolare manutenzione di ambienti, attrezzature, impianti, con particolare riguardo ai dispositivi di sicurezza in conformità alla indicazione dei fabbricanti.</a:t>
            </a:r>
          </a:p>
          <a:p>
            <a:pPr algn="just">
              <a:buNone/>
            </a:pPr>
            <a:endParaRPr lang="it-IT" sz="2400" dirty="0" smtClean="0"/>
          </a:p>
          <a:p>
            <a:pPr marL="0" indent="0" algn="just" eaLnBrk="1" hangingPunct="1">
              <a:lnSpc>
                <a:spcPct val="170000"/>
              </a:lnSpc>
              <a:spcBef>
                <a:spcPct val="0"/>
              </a:spcBef>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2484438" y="274638"/>
            <a:ext cx="6202362" cy="1143000"/>
          </a:xfrm>
        </p:spPr>
        <p:txBody>
          <a:bodyPr rtlCol="0">
            <a:normAutofit fontScale="90000"/>
          </a:bodyPr>
          <a:lstStyle/>
          <a:p>
            <a:pPr eaLnBrk="1" fontAlgn="auto" hangingPunct="1">
              <a:spcAft>
                <a:spcPts val="0"/>
              </a:spcAft>
              <a:defRPr/>
            </a:pPr>
            <a:r>
              <a:rPr lang="it-IT" sz="3600" b="1" i="1" dirty="0" smtClean="0">
                <a:solidFill>
                  <a:schemeClr val="accent3">
                    <a:lumMod val="50000"/>
                  </a:schemeClr>
                </a:solidFill>
                <a:cs typeface="Calibri" pitchFamily="34" charset="0"/>
              </a:rPr>
              <a:t>Organizzazione della prevenzione aziendale</a:t>
            </a:r>
            <a:endParaRPr lang="it-IT" sz="3600" dirty="0" smtClean="0">
              <a:solidFill>
                <a:schemeClr val="accent3">
                  <a:lumMod val="50000"/>
                </a:schemeClr>
              </a:solidFill>
            </a:endParaRPr>
          </a:p>
        </p:txBody>
      </p:sp>
      <p:sp>
        <p:nvSpPr>
          <p:cNvPr id="8" name="CasellaDiTesto 7"/>
          <p:cNvSpPr txBox="1"/>
          <p:nvPr/>
        </p:nvSpPr>
        <p:spPr>
          <a:xfrm>
            <a:off x="250825" y="1844675"/>
            <a:ext cx="2665413" cy="431800"/>
          </a:xfrm>
          <a:prstGeom prst="rect">
            <a:avLst/>
          </a:prstGeom>
          <a:noFill/>
          <a:ln w="28575">
            <a:solidFill>
              <a:schemeClr val="accent3">
                <a:lumMod val="75000"/>
              </a:schemeClr>
            </a:solidFill>
          </a:ln>
        </p:spPr>
        <p:txBody>
          <a:bodyPr anchor="ctr">
            <a:spAutoFit/>
          </a:bodyPr>
          <a:lstStyle/>
          <a:p>
            <a:pPr algn="ctr" fontAlgn="auto">
              <a:spcBef>
                <a:spcPts val="0"/>
              </a:spcBef>
              <a:spcAft>
                <a:spcPts val="0"/>
              </a:spcAft>
              <a:defRPr/>
            </a:pPr>
            <a:r>
              <a:rPr lang="it-IT" sz="2200" dirty="0">
                <a:solidFill>
                  <a:srgbClr val="C00000"/>
                </a:solidFill>
                <a:latin typeface="Calibri" pitchFamily="34" charset="0"/>
                <a:cs typeface="Calibri" pitchFamily="34" charset="0"/>
              </a:rPr>
              <a:t>DATORE </a:t>
            </a:r>
            <a:r>
              <a:rPr lang="it-IT" sz="2200" dirty="0" err="1">
                <a:solidFill>
                  <a:srgbClr val="C00000"/>
                </a:solidFill>
                <a:latin typeface="Calibri" pitchFamily="34" charset="0"/>
                <a:cs typeface="Calibri" pitchFamily="34" charset="0"/>
              </a:rPr>
              <a:t>DI</a:t>
            </a:r>
            <a:r>
              <a:rPr lang="it-IT" sz="2200" dirty="0">
                <a:solidFill>
                  <a:srgbClr val="C00000"/>
                </a:solidFill>
                <a:latin typeface="Calibri" pitchFamily="34" charset="0"/>
                <a:cs typeface="Calibri" pitchFamily="34" charset="0"/>
              </a:rPr>
              <a:t> LAVORO</a:t>
            </a:r>
          </a:p>
        </p:txBody>
      </p:sp>
      <p:sp>
        <p:nvSpPr>
          <p:cNvPr id="9" name="CasellaDiTesto 8"/>
          <p:cNvSpPr txBox="1"/>
          <p:nvPr/>
        </p:nvSpPr>
        <p:spPr>
          <a:xfrm>
            <a:off x="4427538" y="1989138"/>
            <a:ext cx="2881312" cy="430212"/>
          </a:xfrm>
          <a:prstGeom prst="rect">
            <a:avLst/>
          </a:prstGeom>
          <a:noFill/>
          <a:ln w="28575">
            <a:solidFill>
              <a:schemeClr val="accent3">
                <a:lumMod val="75000"/>
              </a:schemeClr>
            </a:solidFill>
          </a:ln>
        </p:spPr>
        <p:txBody>
          <a:bodyPr anchor="ctr">
            <a:spAutoFit/>
          </a:bodyPr>
          <a:lstStyle/>
          <a:p>
            <a:pPr algn="ctr" fontAlgn="auto">
              <a:spcBef>
                <a:spcPts val="0"/>
              </a:spcBef>
              <a:spcAft>
                <a:spcPts val="0"/>
              </a:spcAft>
              <a:defRPr/>
            </a:pPr>
            <a:r>
              <a:rPr lang="it-IT" sz="2200" dirty="0" err="1">
                <a:solidFill>
                  <a:srgbClr val="C00000"/>
                </a:solidFill>
                <a:latin typeface="Calibri" pitchFamily="34" charset="0"/>
                <a:cs typeface="Calibri" pitchFamily="34" charset="0"/>
              </a:rPr>
              <a:t>RSPP</a:t>
            </a:r>
            <a:endParaRPr lang="it-IT" sz="2200" dirty="0">
              <a:solidFill>
                <a:srgbClr val="C00000"/>
              </a:solidFill>
              <a:latin typeface="Calibri" pitchFamily="34" charset="0"/>
              <a:cs typeface="Calibri" pitchFamily="34" charset="0"/>
            </a:endParaRPr>
          </a:p>
        </p:txBody>
      </p:sp>
      <p:sp>
        <p:nvSpPr>
          <p:cNvPr id="10" name="CasellaDiTesto 9"/>
          <p:cNvSpPr txBox="1"/>
          <p:nvPr/>
        </p:nvSpPr>
        <p:spPr>
          <a:xfrm>
            <a:off x="4427538" y="2565400"/>
            <a:ext cx="2881312" cy="430213"/>
          </a:xfrm>
          <a:prstGeom prst="rect">
            <a:avLst/>
          </a:prstGeom>
          <a:noFill/>
          <a:ln w="28575">
            <a:solidFill>
              <a:schemeClr val="accent3">
                <a:lumMod val="75000"/>
              </a:schemeClr>
            </a:solidFill>
          </a:ln>
        </p:spPr>
        <p:txBody>
          <a:bodyPr anchor="ctr">
            <a:spAutoFit/>
          </a:bodyPr>
          <a:lstStyle/>
          <a:p>
            <a:pPr algn="ctr" fontAlgn="auto">
              <a:spcBef>
                <a:spcPts val="0"/>
              </a:spcBef>
              <a:spcAft>
                <a:spcPts val="0"/>
              </a:spcAft>
              <a:defRPr/>
            </a:pPr>
            <a:r>
              <a:rPr lang="it-IT" sz="2200" dirty="0">
                <a:solidFill>
                  <a:srgbClr val="C00000"/>
                </a:solidFill>
                <a:latin typeface="Calibri" pitchFamily="34" charset="0"/>
                <a:cs typeface="Calibri" pitchFamily="34" charset="0"/>
              </a:rPr>
              <a:t>MEDICO COMPETENTE</a:t>
            </a:r>
          </a:p>
        </p:txBody>
      </p:sp>
      <p:sp>
        <p:nvSpPr>
          <p:cNvPr id="12" name="CasellaDiTesto 11"/>
          <p:cNvSpPr txBox="1"/>
          <p:nvPr/>
        </p:nvSpPr>
        <p:spPr>
          <a:xfrm>
            <a:off x="2700338" y="3716338"/>
            <a:ext cx="2879725" cy="431800"/>
          </a:xfrm>
          <a:prstGeom prst="rect">
            <a:avLst/>
          </a:prstGeom>
          <a:noFill/>
          <a:ln w="28575">
            <a:solidFill>
              <a:schemeClr val="accent3">
                <a:lumMod val="75000"/>
              </a:schemeClr>
            </a:solidFill>
          </a:ln>
        </p:spPr>
        <p:txBody>
          <a:bodyPr anchor="ctr">
            <a:spAutoFit/>
          </a:bodyPr>
          <a:lstStyle/>
          <a:p>
            <a:pPr algn="ctr" fontAlgn="auto">
              <a:spcBef>
                <a:spcPts val="0"/>
              </a:spcBef>
              <a:spcAft>
                <a:spcPts val="0"/>
              </a:spcAft>
              <a:defRPr/>
            </a:pPr>
            <a:r>
              <a:rPr lang="it-IT" sz="2200" dirty="0">
                <a:solidFill>
                  <a:srgbClr val="C00000"/>
                </a:solidFill>
                <a:latin typeface="Calibri" pitchFamily="34" charset="0"/>
                <a:cs typeface="Calibri" pitchFamily="34" charset="0"/>
              </a:rPr>
              <a:t>ADDETTI EMERGENZA</a:t>
            </a:r>
          </a:p>
        </p:txBody>
      </p:sp>
      <p:sp>
        <p:nvSpPr>
          <p:cNvPr id="13" name="CasellaDiTesto 12"/>
          <p:cNvSpPr txBox="1"/>
          <p:nvPr/>
        </p:nvSpPr>
        <p:spPr>
          <a:xfrm>
            <a:off x="250825" y="3068638"/>
            <a:ext cx="2665413" cy="431800"/>
          </a:xfrm>
          <a:prstGeom prst="rect">
            <a:avLst/>
          </a:prstGeom>
          <a:noFill/>
          <a:ln w="28575">
            <a:solidFill>
              <a:schemeClr val="accent3">
                <a:lumMod val="75000"/>
              </a:schemeClr>
            </a:solidFill>
          </a:ln>
        </p:spPr>
        <p:txBody>
          <a:bodyPr anchor="ctr">
            <a:spAutoFit/>
          </a:bodyPr>
          <a:lstStyle/>
          <a:p>
            <a:pPr algn="ctr" fontAlgn="auto">
              <a:spcBef>
                <a:spcPts val="0"/>
              </a:spcBef>
              <a:spcAft>
                <a:spcPts val="0"/>
              </a:spcAft>
              <a:defRPr/>
            </a:pPr>
            <a:r>
              <a:rPr lang="it-IT" sz="2200" dirty="0">
                <a:solidFill>
                  <a:srgbClr val="C00000"/>
                </a:solidFill>
                <a:latin typeface="Calibri" pitchFamily="34" charset="0"/>
                <a:cs typeface="Calibri" pitchFamily="34" charset="0"/>
              </a:rPr>
              <a:t>DIRIGENTI</a:t>
            </a:r>
          </a:p>
        </p:txBody>
      </p:sp>
      <p:sp>
        <p:nvSpPr>
          <p:cNvPr id="14" name="CasellaDiTesto 13"/>
          <p:cNvSpPr txBox="1"/>
          <p:nvPr/>
        </p:nvSpPr>
        <p:spPr>
          <a:xfrm>
            <a:off x="250825" y="4365625"/>
            <a:ext cx="2665413" cy="430213"/>
          </a:xfrm>
          <a:prstGeom prst="rect">
            <a:avLst/>
          </a:prstGeom>
          <a:noFill/>
          <a:ln w="28575">
            <a:solidFill>
              <a:schemeClr val="accent3">
                <a:lumMod val="75000"/>
              </a:schemeClr>
            </a:solidFill>
          </a:ln>
        </p:spPr>
        <p:txBody>
          <a:bodyPr anchor="ctr">
            <a:spAutoFit/>
          </a:bodyPr>
          <a:lstStyle/>
          <a:p>
            <a:pPr algn="ctr" fontAlgn="auto">
              <a:spcBef>
                <a:spcPts val="0"/>
              </a:spcBef>
              <a:spcAft>
                <a:spcPts val="0"/>
              </a:spcAft>
              <a:defRPr/>
            </a:pPr>
            <a:r>
              <a:rPr lang="it-IT" sz="2200" dirty="0">
                <a:solidFill>
                  <a:srgbClr val="C00000"/>
                </a:solidFill>
                <a:latin typeface="Calibri" pitchFamily="34" charset="0"/>
                <a:cs typeface="Calibri" pitchFamily="34" charset="0"/>
              </a:rPr>
              <a:t>PREPOSTI</a:t>
            </a:r>
          </a:p>
        </p:txBody>
      </p:sp>
      <p:sp>
        <p:nvSpPr>
          <p:cNvPr id="15" name="CasellaDiTesto 14"/>
          <p:cNvSpPr txBox="1"/>
          <p:nvPr/>
        </p:nvSpPr>
        <p:spPr>
          <a:xfrm>
            <a:off x="250825" y="5229225"/>
            <a:ext cx="2665413" cy="430213"/>
          </a:xfrm>
          <a:prstGeom prst="rect">
            <a:avLst/>
          </a:prstGeom>
          <a:noFill/>
          <a:ln w="28575">
            <a:solidFill>
              <a:schemeClr val="accent3">
                <a:lumMod val="75000"/>
              </a:schemeClr>
            </a:solidFill>
          </a:ln>
        </p:spPr>
        <p:txBody>
          <a:bodyPr anchor="ctr">
            <a:spAutoFit/>
          </a:bodyPr>
          <a:lstStyle/>
          <a:p>
            <a:pPr algn="ctr" fontAlgn="auto">
              <a:spcBef>
                <a:spcPts val="0"/>
              </a:spcBef>
              <a:spcAft>
                <a:spcPts val="0"/>
              </a:spcAft>
              <a:defRPr/>
            </a:pPr>
            <a:r>
              <a:rPr lang="it-IT" sz="2200" dirty="0">
                <a:solidFill>
                  <a:srgbClr val="C00000"/>
                </a:solidFill>
                <a:latin typeface="Calibri" pitchFamily="34" charset="0"/>
                <a:cs typeface="Calibri" pitchFamily="34" charset="0"/>
              </a:rPr>
              <a:t>LAVORATORI</a:t>
            </a:r>
          </a:p>
        </p:txBody>
      </p:sp>
      <p:sp>
        <p:nvSpPr>
          <p:cNvPr id="16" name="CasellaDiTesto 15"/>
          <p:cNvSpPr txBox="1"/>
          <p:nvPr/>
        </p:nvSpPr>
        <p:spPr>
          <a:xfrm>
            <a:off x="4643438" y="5229225"/>
            <a:ext cx="2665412" cy="430213"/>
          </a:xfrm>
          <a:prstGeom prst="rect">
            <a:avLst/>
          </a:prstGeom>
          <a:noFill/>
          <a:ln w="28575">
            <a:solidFill>
              <a:schemeClr val="accent3">
                <a:lumMod val="75000"/>
              </a:schemeClr>
            </a:solidFill>
          </a:ln>
        </p:spPr>
        <p:txBody>
          <a:bodyPr anchor="ctr">
            <a:spAutoFit/>
          </a:bodyPr>
          <a:lstStyle/>
          <a:p>
            <a:pPr algn="ctr" fontAlgn="auto">
              <a:spcBef>
                <a:spcPts val="0"/>
              </a:spcBef>
              <a:spcAft>
                <a:spcPts val="0"/>
              </a:spcAft>
              <a:defRPr/>
            </a:pPr>
            <a:r>
              <a:rPr lang="it-IT" sz="2200" dirty="0" err="1">
                <a:solidFill>
                  <a:srgbClr val="C00000"/>
                </a:solidFill>
                <a:latin typeface="Calibri" pitchFamily="34" charset="0"/>
                <a:cs typeface="Calibri" pitchFamily="34" charset="0"/>
              </a:rPr>
              <a:t>RLS</a:t>
            </a:r>
            <a:endParaRPr lang="it-IT" sz="2200" dirty="0">
              <a:solidFill>
                <a:srgbClr val="C00000"/>
              </a:solidFill>
              <a:latin typeface="Calibri" pitchFamily="34" charset="0"/>
              <a:cs typeface="Calibri" pitchFamily="34" charset="0"/>
            </a:endParaRPr>
          </a:p>
        </p:txBody>
      </p:sp>
      <p:cxnSp>
        <p:nvCxnSpPr>
          <p:cNvPr id="18" name="Connettore 4 17"/>
          <p:cNvCxnSpPr>
            <a:endCxn id="10" idx="1"/>
          </p:cNvCxnSpPr>
          <p:nvPr/>
        </p:nvCxnSpPr>
        <p:spPr>
          <a:xfrm>
            <a:off x="2916238" y="2060575"/>
            <a:ext cx="1511300" cy="720725"/>
          </a:xfrm>
          <a:prstGeom prst="bentConnector3">
            <a:avLst>
              <a:gd name="adj1" fmla="val 50000"/>
            </a:avLst>
          </a:prstGeom>
          <a:ln w="2222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2" name="Connettore 2 21"/>
          <p:cNvCxnSpPr>
            <a:endCxn id="9" idx="1"/>
          </p:cNvCxnSpPr>
          <p:nvPr/>
        </p:nvCxnSpPr>
        <p:spPr>
          <a:xfrm flipV="1">
            <a:off x="3708400" y="2205038"/>
            <a:ext cx="719138" cy="0"/>
          </a:xfrm>
          <a:prstGeom prst="straightConnector1">
            <a:avLst/>
          </a:prstGeom>
          <a:ln w="2222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Connettore 2 26"/>
          <p:cNvCxnSpPr/>
          <p:nvPr/>
        </p:nvCxnSpPr>
        <p:spPr>
          <a:xfrm>
            <a:off x="3635375" y="2781300"/>
            <a:ext cx="0" cy="935038"/>
          </a:xfrm>
          <a:prstGeom prst="straightConnector1">
            <a:avLst/>
          </a:prstGeom>
          <a:ln w="2222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Connettore 2 35"/>
          <p:cNvCxnSpPr>
            <a:stCxn id="8" idx="2"/>
            <a:endCxn id="13" idx="0"/>
          </p:cNvCxnSpPr>
          <p:nvPr/>
        </p:nvCxnSpPr>
        <p:spPr>
          <a:xfrm>
            <a:off x="1584325" y="2276475"/>
            <a:ext cx="0" cy="792163"/>
          </a:xfrm>
          <a:prstGeom prst="straightConnector1">
            <a:avLst/>
          </a:prstGeom>
          <a:ln w="2222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Connettore 2 41"/>
          <p:cNvCxnSpPr/>
          <p:nvPr/>
        </p:nvCxnSpPr>
        <p:spPr>
          <a:xfrm>
            <a:off x="1547813" y="3500438"/>
            <a:ext cx="0" cy="793750"/>
          </a:xfrm>
          <a:prstGeom prst="straightConnector1">
            <a:avLst/>
          </a:prstGeom>
          <a:ln w="2222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7" name="Connettore 2 46"/>
          <p:cNvCxnSpPr>
            <a:endCxn id="15" idx="0"/>
          </p:cNvCxnSpPr>
          <p:nvPr/>
        </p:nvCxnSpPr>
        <p:spPr>
          <a:xfrm>
            <a:off x="1574800" y="4797425"/>
            <a:ext cx="9525" cy="431800"/>
          </a:xfrm>
          <a:prstGeom prst="straightConnector1">
            <a:avLst/>
          </a:prstGeom>
          <a:ln w="2222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1" name="Connettore 2 50"/>
          <p:cNvCxnSpPr>
            <a:endCxn id="16" idx="1"/>
          </p:cNvCxnSpPr>
          <p:nvPr/>
        </p:nvCxnSpPr>
        <p:spPr>
          <a:xfrm flipV="1">
            <a:off x="2916238" y="5445125"/>
            <a:ext cx="1727200" cy="1588"/>
          </a:xfrm>
          <a:prstGeom prst="straightConnector1">
            <a:avLst/>
          </a:prstGeom>
          <a:ln w="22225">
            <a:solidFill>
              <a:schemeClr val="accent3">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55" name="Connettore 1 54"/>
          <p:cNvCxnSpPr/>
          <p:nvPr/>
        </p:nvCxnSpPr>
        <p:spPr>
          <a:xfrm>
            <a:off x="4140200" y="1268413"/>
            <a:ext cx="0" cy="5184775"/>
          </a:xfrm>
          <a:prstGeom prst="line">
            <a:avLst/>
          </a:prstGeom>
          <a:ln w="22225">
            <a:solidFill>
              <a:schemeClr val="accent3">
                <a:lumMod val="75000"/>
              </a:schemeClr>
            </a:solidFill>
            <a:prstDash val="dashDot"/>
          </a:ln>
        </p:spPr>
        <p:style>
          <a:lnRef idx="1">
            <a:schemeClr val="accent1"/>
          </a:lnRef>
          <a:fillRef idx="0">
            <a:schemeClr val="accent1"/>
          </a:fillRef>
          <a:effectRef idx="0">
            <a:schemeClr val="accent1"/>
          </a:effectRef>
          <a:fontRef idx="minor">
            <a:schemeClr val="tx1"/>
          </a:fontRef>
        </p:style>
      </p:cxnSp>
      <p:sp>
        <p:nvSpPr>
          <p:cNvPr id="57" name="CasellaDiTesto 56"/>
          <p:cNvSpPr txBox="1"/>
          <p:nvPr/>
        </p:nvSpPr>
        <p:spPr>
          <a:xfrm>
            <a:off x="900113" y="6092825"/>
            <a:ext cx="2376487" cy="369888"/>
          </a:xfrm>
          <a:prstGeom prst="rect">
            <a:avLst/>
          </a:prstGeom>
          <a:noFill/>
        </p:spPr>
        <p:txBody>
          <a:bodyPr>
            <a:spAutoFit/>
          </a:bodyPr>
          <a:lstStyle/>
          <a:p>
            <a:pPr algn="ctr" fontAlgn="auto">
              <a:spcBef>
                <a:spcPts val="0"/>
              </a:spcBef>
              <a:spcAft>
                <a:spcPts val="0"/>
              </a:spcAft>
              <a:defRPr/>
            </a:pPr>
            <a:r>
              <a:rPr lang="it-IT" b="1" i="1" dirty="0">
                <a:solidFill>
                  <a:schemeClr val="accent3">
                    <a:lumMod val="75000"/>
                  </a:schemeClr>
                </a:solidFill>
                <a:latin typeface="+mn-lt"/>
                <a:cs typeface="+mn-cs"/>
              </a:rPr>
              <a:t>Funzioni operative</a:t>
            </a:r>
          </a:p>
        </p:txBody>
      </p:sp>
      <p:sp>
        <p:nvSpPr>
          <p:cNvPr id="58" name="CasellaDiTesto 57"/>
          <p:cNvSpPr txBox="1"/>
          <p:nvPr/>
        </p:nvSpPr>
        <p:spPr>
          <a:xfrm>
            <a:off x="4572000" y="6092825"/>
            <a:ext cx="2376488" cy="369888"/>
          </a:xfrm>
          <a:prstGeom prst="rect">
            <a:avLst/>
          </a:prstGeom>
          <a:noFill/>
        </p:spPr>
        <p:txBody>
          <a:bodyPr>
            <a:spAutoFit/>
          </a:bodyPr>
          <a:lstStyle/>
          <a:p>
            <a:pPr algn="ctr" fontAlgn="auto">
              <a:spcBef>
                <a:spcPts val="0"/>
              </a:spcBef>
              <a:spcAft>
                <a:spcPts val="0"/>
              </a:spcAft>
              <a:defRPr/>
            </a:pPr>
            <a:r>
              <a:rPr lang="it-IT" b="1" i="1" dirty="0">
                <a:solidFill>
                  <a:schemeClr val="accent3">
                    <a:lumMod val="75000"/>
                  </a:schemeClr>
                </a:solidFill>
                <a:latin typeface="+mn-lt"/>
                <a:cs typeface="+mn-cs"/>
              </a:rPr>
              <a:t>Funzioni consultative</a:t>
            </a:r>
          </a:p>
        </p:txBody>
      </p:sp>
      <p:pic>
        <p:nvPicPr>
          <p:cNvPr id="23"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38575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64038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Immagine 2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68965" y="209005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0" algn="just" eaLnBrk="1" hangingPunct="1">
              <a:spcBef>
                <a:spcPct val="0"/>
              </a:spcBef>
              <a:buFont typeface="Arial" charset="0"/>
              <a:buNone/>
            </a:pPr>
            <a:r>
              <a:rPr lang="it-IT" sz="2400" dirty="0" smtClean="0">
                <a:ea typeface="Calibri" pitchFamily="34" charset="0"/>
                <a:cs typeface="Calibri" pitchFamily="34" charset="0"/>
              </a:rPr>
              <a:t>È il soggetto titolare del rapporto di lavoro con il lavoratore o, comunque, il soggetto che, secondo il tipo e l’assetto dell’organizzazione nel cui ambito il lavoratore presta la propria attività, ha la responsabilità dell’organizzazione stessa o dell’unità produttiva in quanto esercita </a:t>
            </a:r>
            <a:r>
              <a:rPr lang="it-IT" sz="2400" b="1" dirty="0" smtClean="0">
                <a:ea typeface="Calibri" pitchFamily="34" charset="0"/>
                <a:cs typeface="Calibri" pitchFamily="34" charset="0"/>
              </a:rPr>
              <a:t>i poteri decisionali </a:t>
            </a:r>
            <a:r>
              <a:rPr lang="it-IT" sz="2400" dirty="0" smtClean="0">
                <a:ea typeface="Calibri" pitchFamily="34" charset="0"/>
                <a:cs typeface="Calibri" pitchFamily="34" charset="0"/>
              </a:rPr>
              <a:t>e</a:t>
            </a:r>
            <a:r>
              <a:rPr lang="it-IT" sz="2400" b="1" dirty="0" smtClean="0">
                <a:ea typeface="Calibri" pitchFamily="34" charset="0"/>
                <a:cs typeface="Calibri" pitchFamily="34" charset="0"/>
              </a:rPr>
              <a:t> di spesa</a:t>
            </a:r>
            <a:r>
              <a:rPr lang="it-IT" sz="2400" dirty="0" smtClean="0">
                <a:ea typeface="Calibri" pitchFamily="34" charset="0"/>
                <a:cs typeface="Calibri" pitchFamily="34" charset="0"/>
              </a:rPr>
              <a:t>.</a:t>
            </a:r>
          </a:p>
          <a:p>
            <a:pPr marL="0" indent="0" algn="just" eaLnBrk="1" hangingPunct="1">
              <a:spcBef>
                <a:spcPct val="0"/>
              </a:spcBef>
              <a:buFont typeface="Arial" charset="0"/>
              <a:buNone/>
            </a:pPr>
            <a:endParaRPr lang="it-IT" sz="2200" dirty="0" smtClean="0">
              <a:ea typeface="Calibri" pitchFamily="34" charset="0"/>
              <a:cs typeface="Calibri" pitchFamily="34" charset="0"/>
            </a:endParaRPr>
          </a:p>
          <a:p>
            <a:pPr marL="0" indent="0" algn="just" eaLnBrk="1" hangingPunct="1">
              <a:spcBef>
                <a:spcPct val="0"/>
              </a:spcBef>
              <a:buFont typeface="Arial" charset="0"/>
              <a:buNone/>
            </a:pPr>
            <a:r>
              <a:rPr lang="it-IT" sz="2200" dirty="0" smtClean="0">
                <a:ea typeface="Calibri" pitchFamily="34" charset="0"/>
                <a:cs typeface="Calibri" pitchFamily="34" charset="0"/>
              </a:rPr>
              <a:t>Vige il </a:t>
            </a:r>
            <a:r>
              <a:rPr lang="it-IT" sz="2200" b="1" dirty="0" smtClean="0">
                <a:ea typeface="Calibri" pitchFamily="34" charset="0"/>
                <a:cs typeface="Calibri" pitchFamily="34" charset="0"/>
              </a:rPr>
              <a:t>principio di effettività</a:t>
            </a:r>
            <a:r>
              <a:rPr lang="it-IT" sz="2200" dirty="0" smtClean="0">
                <a:ea typeface="Calibri" pitchFamily="34" charset="0"/>
                <a:cs typeface="Calibri" pitchFamily="34" charset="0"/>
              </a:rPr>
              <a:t>: è datore di lavoro colui che di fatto esercita i poteri relativi.</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6326"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2602"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86499"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a:t>
            </a:r>
            <a:endParaRPr lang="it-IT" sz="3600" dirty="0" smtClean="0">
              <a:solidFill>
                <a:schemeClr val="accent3">
                  <a:lumMod val="50000"/>
                </a:schemeClr>
              </a:solidFill>
            </a:endParaRPr>
          </a:p>
        </p:txBody>
      </p:sp>
      <p:sp>
        <p:nvSpPr>
          <p:cNvPr id="27651" name="Segnaposto contenuto 4"/>
          <p:cNvSpPr>
            <a:spLocks noGrp="1"/>
          </p:cNvSpPr>
          <p:nvPr>
            <p:ph idx="1"/>
          </p:nvPr>
        </p:nvSpPr>
        <p:spPr>
          <a:xfrm>
            <a:off x="528637" y="1124744"/>
            <a:ext cx="6923088" cy="4713288"/>
          </a:xfrm>
        </p:spPr>
        <p:txBody>
          <a:bodyPr/>
          <a:lstStyle/>
          <a:p>
            <a:pPr marL="0" indent="0" algn="just" eaLnBrk="1" hangingPunct="1">
              <a:lnSpc>
                <a:spcPct val="150000"/>
              </a:lnSpc>
              <a:spcBef>
                <a:spcPct val="0"/>
              </a:spcBef>
              <a:buFont typeface="Arial" charset="0"/>
              <a:buNone/>
            </a:pPr>
            <a:r>
              <a:rPr lang="it-IT" sz="2400" b="1" i="1" dirty="0" smtClean="0">
                <a:solidFill>
                  <a:schemeClr val="tx1">
                    <a:lumMod val="95000"/>
                    <a:lumOff val="5000"/>
                  </a:schemeClr>
                </a:solidFill>
                <a:ea typeface="Calibri" pitchFamily="34" charset="0"/>
                <a:cs typeface="Calibri" pitchFamily="34" charset="0"/>
              </a:rPr>
              <a:t>Obblighi:</a:t>
            </a:r>
          </a:p>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a) Nominare il medico competente;</a:t>
            </a:r>
          </a:p>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b) Designare i lavoratori incaricati di prevenzione incendi, evacuazione, salvataggio, primo soccorso e gestione delle emergenze;</a:t>
            </a:r>
          </a:p>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c) Affidare i compiti ai lavoratori tenendo conto delle capacità e delle condizioni degli stessi in rapporto alla loro salute e alla sicurezza;</a:t>
            </a: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28052"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328"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18225"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a:t>
            </a:r>
            <a:endParaRPr lang="it-IT" sz="3600" dirty="0" smtClean="0">
              <a:solidFill>
                <a:schemeClr val="accent3">
                  <a:lumMod val="50000"/>
                </a:schemeClr>
              </a:solidFill>
            </a:endParaRPr>
          </a:p>
        </p:txBody>
      </p:sp>
      <p:sp>
        <p:nvSpPr>
          <p:cNvPr id="28675"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d) Fornire ai lavoratori i necessari e idonei dispositivi di protezione individuale, sentito l’RSPP e il medico competente;</a:t>
            </a:r>
          </a:p>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e) Prendere le misure appropriate affinché soltanto i lavoratori che hanno ricevuto adeguate istruzioni e specifico addestramento accedano alle zone che li espongono ad un rischio grave e specifico;</a:t>
            </a: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9889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73325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5863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olo 3"/>
          <p:cNvSpPr>
            <a:spLocks noGrp="1"/>
          </p:cNvSpPr>
          <p:nvPr>
            <p:ph type="title"/>
          </p:nvPr>
        </p:nvSpPr>
        <p:spPr>
          <a:xfrm>
            <a:off x="2483768" y="10277"/>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a:t>
            </a:r>
            <a:endParaRPr lang="it-IT" sz="3600" dirty="0" smtClean="0">
              <a:solidFill>
                <a:schemeClr val="accent3">
                  <a:lumMod val="50000"/>
                </a:schemeClr>
              </a:solidFill>
            </a:endParaRPr>
          </a:p>
        </p:txBody>
      </p:sp>
      <p:sp>
        <p:nvSpPr>
          <p:cNvPr id="29699" name="Segnaposto contenuto 4"/>
          <p:cNvSpPr>
            <a:spLocks noGrp="1"/>
          </p:cNvSpPr>
          <p:nvPr>
            <p:ph idx="1"/>
          </p:nvPr>
        </p:nvSpPr>
        <p:spPr>
          <a:xfrm>
            <a:off x="467544" y="980728"/>
            <a:ext cx="6923088" cy="4713288"/>
          </a:xfrm>
        </p:spPr>
        <p:txBody>
          <a:bodyPr/>
          <a:lstStyle/>
          <a:p>
            <a:pPr marL="0" indent="0" algn="just" eaLnBrk="1" hangingPunct="1">
              <a:lnSpc>
                <a:spcPct val="150000"/>
              </a:lnSpc>
              <a:spcBef>
                <a:spcPct val="0"/>
              </a:spcBef>
              <a:buFont typeface="Arial" charset="0"/>
              <a:buNone/>
            </a:pPr>
            <a:r>
              <a:rPr lang="it-IT" sz="2400" dirty="0" smtClean="0">
                <a:solidFill>
                  <a:schemeClr val="tx1">
                    <a:lumMod val="95000"/>
                    <a:lumOff val="5000"/>
                  </a:schemeClr>
                </a:solidFill>
                <a:ea typeface="Calibri" pitchFamily="34" charset="0"/>
                <a:cs typeface="Calibri" pitchFamily="34" charset="0"/>
              </a:rPr>
              <a:t>f) </a:t>
            </a:r>
            <a:r>
              <a:rPr lang="it-IT" sz="2200" dirty="0" smtClean="0">
                <a:solidFill>
                  <a:schemeClr val="tx1">
                    <a:lumMod val="95000"/>
                    <a:lumOff val="5000"/>
                  </a:schemeClr>
                </a:solidFill>
                <a:ea typeface="Calibri" pitchFamily="34" charset="0"/>
                <a:cs typeface="Calibri" pitchFamily="34" charset="0"/>
              </a:rPr>
              <a:t>Richiedere l’osservanza da parte dei singoli lavoratori delle norme vigenti, nonché delle disposizioni aziendali in tema di igiene e sicurezza;</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g) Richiedere al medico competente l’osservanza degli obblighi previsti a suo carico;</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h) Adottare le misure per il controllo delle situazioni di rischio in caso di emergenza e dare istruzioni affinché i lavoratori, in caso di pericolo grave, immediato ed inevitabile, abbandonino il posto di lavoro o la zona pericolosa;</a:t>
            </a: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9889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73325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5863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a:t>
            </a:r>
            <a:endParaRPr lang="it-IT" sz="3600" dirty="0" smtClean="0">
              <a:solidFill>
                <a:schemeClr val="accent3">
                  <a:lumMod val="50000"/>
                </a:schemeClr>
              </a:solidFill>
            </a:endParaRPr>
          </a:p>
        </p:txBody>
      </p:sp>
      <p:sp>
        <p:nvSpPr>
          <p:cNvPr id="30723" name="Segnaposto contenuto 4"/>
          <p:cNvSpPr>
            <a:spLocks noGrp="1"/>
          </p:cNvSpPr>
          <p:nvPr>
            <p:ph idx="1"/>
          </p:nvPr>
        </p:nvSpPr>
        <p:spPr>
          <a:xfrm>
            <a:off x="467544" y="1191542"/>
            <a:ext cx="6923088" cy="4713288"/>
          </a:xfrm>
        </p:spPr>
        <p:txBody>
          <a:bodyPr/>
          <a:lstStyle/>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i) Informare il più presto possibile i lavoratori esposti al rischio di un pericolo grave e immediato circa il rischio stesso e le disposizioni prese o da prendere in materia di protezione;</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j) Adempiere agli obblighi di informazione, formazione e addestramento;</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k) Astenersi dal richiedere ai lavoratori di riprendere la loro attività in una situazione di lavoro in cui persiste un pericolo grave e immediato;</a:t>
            </a:r>
            <a:endParaRPr lang="it-IT" sz="2400" dirty="0" smtClean="0">
              <a:solidFill>
                <a:schemeClr val="tx1">
                  <a:lumMod val="95000"/>
                  <a:lumOff val="5000"/>
                </a:schemeClr>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0437" y="577292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6713"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0610" y="537027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3"/>
          <p:cNvSpPr>
            <a:spLocks noGrp="1"/>
          </p:cNvSpPr>
          <p:nvPr>
            <p:ph type="title"/>
          </p:nvPr>
        </p:nvSpPr>
        <p:spPr>
          <a:xfrm>
            <a:off x="1979712" y="116632"/>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Normativa di riferimento</a:t>
            </a:r>
            <a:endParaRPr lang="it-IT" sz="3600" dirty="0" smtClean="0">
              <a:solidFill>
                <a:schemeClr val="accent3">
                  <a:lumMod val="50000"/>
                </a:schemeClr>
              </a:solidFill>
            </a:endParaRPr>
          </a:p>
        </p:txBody>
      </p:sp>
      <p:sp>
        <p:nvSpPr>
          <p:cNvPr id="7171" name="Segnaposto contenuto 4"/>
          <p:cNvSpPr>
            <a:spLocks noGrp="1"/>
          </p:cNvSpPr>
          <p:nvPr>
            <p:ph idx="1"/>
          </p:nvPr>
        </p:nvSpPr>
        <p:spPr>
          <a:xfrm>
            <a:off x="539552" y="1167494"/>
            <a:ext cx="6923088" cy="4525963"/>
          </a:xfrm>
        </p:spPr>
        <p:txBody>
          <a:bodyPr/>
          <a:lstStyle/>
          <a:p>
            <a:pPr marL="358775" indent="-358775" algn="just">
              <a:buNone/>
            </a:pPr>
            <a:r>
              <a:rPr lang="it-IT" sz="2600" dirty="0" smtClean="0">
                <a:latin typeface="Calibri" pitchFamily="34" charset="0"/>
              </a:rPr>
              <a:t>L’art. 2087 è tuttora il </a:t>
            </a:r>
            <a:r>
              <a:rPr lang="it-IT" sz="2600" b="1" dirty="0" smtClean="0">
                <a:latin typeface="Calibri" pitchFamily="34" charset="0"/>
              </a:rPr>
              <a:t>fondamento della responsabilità civile</a:t>
            </a:r>
            <a:r>
              <a:rPr lang="it-IT" sz="2600" dirty="0" smtClean="0">
                <a:latin typeface="Calibri" pitchFamily="34" charset="0"/>
              </a:rPr>
              <a:t> del datore di lavoro: si tratta di una responsabilità di </a:t>
            </a:r>
            <a:r>
              <a:rPr lang="it-IT" sz="2600" b="1" dirty="0" smtClean="0">
                <a:latin typeface="Calibri" pitchFamily="34" charset="0"/>
              </a:rPr>
              <a:t>natura contrattuale</a:t>
            </a:r>
            <a:r>
              <a:rPr lang="it-IT" sz="2600" dirty="0" smtClean="0">
                <a:latin typeface="Calibri" pitchFamily="34" charset="0"/>
              </a:rPr>
              <a:t>.</a:t>
            </a:r>
          </a:p>
          <a:p>
            <a:pPr marL="358775" indent="-358775" algn="just">
              <a:buNone/>
            </a:pPr>
            <a:r>
              <a:rPr lang="it-IT" sz="2600" dirty="0" smtClean="0">
                <a:latin typeface="Calibri" pitchFamily="34" charset="0"/>
              </a:rPr>
              <a:t>Pertanto il lavoratore che intende farla valere deve dimostrare in giudizio di essere </a:t>
            </a:r>
            <a:r>
              <a:rPr lang="it-IT" sz="2600" b="1" dirty="0" smtClean="0">
                <a:latin typeface="Calibri" pitchFamily="34" charset="0"/>
              </a:rPr>
              <a:t>creditore di sicurezza</a:t>
            </a:r>
            <a:r>
              <a:rPr lang="it-IT" sz="2600" dirty="0" smtClean="0">
                <a:latin typeface="Calibri" pitchFamily="34" charset="0"/>
              </a:rPr>
              <a:t>, mentre incombe sul datore di lavoro, che è </a:t>
            </a:r>
            <a:r>
              <a:rPr lang="it-IT" sz="2600" b="1" dirty="0" smtClean="0">
                <a:latin typeface="Calibri" pitchFamily="34" charset="0"/>
              </a:rPr>
              <a:t>debitore di sicurezza</a:t>
            </a:r>
            <a:r>
              <a:rPr lang="it-IT" sz="2600" dirty="0" smtClean="0">
                <a:latin typeface="Calibri" pitchFamily="34" charset="0"/>
              </a:rPr>
              <a:t>, dimostrare di aver adempiuto il proprio obbligo: cioè di aver fatto con la dovuta diligenza quanto necessario a tutelare l’incolumità del lavoratore.</a:t>
            </a: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3875" y="609610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840413"/>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04048" y="569345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a:t>
            </a:r>
            <a:endParaRPr lang="it-IT" sz="3600" dirty="0" smtClean="0">
              <a:solidFill>
                <a:schemeClr val="accent3">
                  <a:lumMod val="50000"/>
                </a:schemeClr>
              </a:solidFill>
            </a:endParaRPr>
          </a:p>
        </p:txBody>
      </p:sp>
      <p:sp>
        <p:nvSpPr>
          <p:cNvPr id="31747"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l) Consentire ai lavoratori di verificare, mediante </a:t>
            </a:r>
            <a:r>
              <a:rPr lang="it-IT" sz="2200" dirty="0" err="1" smtClean="0">
                <a:solidFill>
                  <a:schemeClr val="tx1">
                    <a:lumMod val="95000"/>
                    <a:lumOff val="5000"/>
                  </a:schemeClr>
                </a:solidFill>
                <a:ea typeface="Calibri" pitchFamily="34" charset="0"/>
                <a:cs typeface="Calibri" pitchFamily="34" charset="0"/>
              </a:rPr>
              <a:t>Rsp</a:t>
            </a:r>
            <a:r>
              <a:rPr lang="it-IT" sz="2200" dirty="0" smtClean="0">
                <a:solidFill>
                  <a:schemeClr val="tx1">
                    <a:lumMod val="95000"/>
                    <a:lumOff val="5000"/>
                  </a:schemeClr>
                </a:solidFill>
                <a:ea typeface="Calibri" pitchFamily="34" charset="0"/>
                <a:cs typeface="Calibri" pitchFamily="34" charset="0"/>
              </a:rPr>
              <a:t>, l’applicazione delle misure di sicurezza e di protezione della salute;</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m) Consegnare tempestivamente al RLS, su richiesta di questi, copia del documento di valutazione dei rischi;</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n) Elaborare il documento di valutazione dei rischi (DUVRI) nei contratti d’opera;</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4076"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40352"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4249"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a:t>
            </a:r>
            <a:endParaRPr lang="it-IT" sz="3600" dirty="0" smtClean="0">
              <a:solidFill>
                <a:schemeClr val="accent3">
                  <a:lumMod val="50000"/>
                </a:schemeClr>
              </a:solidFill>
            </a:endParaRPr>
          </a:p>
        </p:txBody>
      </p:sp>
      <p:sp>
        <p:nvSpPr>
          <p:cNvPr id="32771"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o) Prendere appropriati provvedimenti per evitare che le misure tecniche adottate possano causare rischi per la salute della popolazione o deteriorare l’ambiente esterno, verificando periodicamente la perdurante assenza di rischio;</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p) Comunicare all’INAIL, o all’IPSEMA i dati relativi agli infortuni sul lavoro;</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q) Consultare il RLS;</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0437" y="570091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6713" y="5445224"/>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0610" y="5298269"/>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a:t>
            </a:r>
            <a:endParaRPr lang="it-IT" sz="3600" dirty="0" smtClean="0">
              <a:solidFill>
                <a:schemeClr val="accent3">
                  <a:lumMod val="50000"/>
                </a:schemeClr>
              </a:solidFill>
            </a:endParaRPr>
          </a:p>
        </p:txBody>
      </p:sp>
      <p:sp>
        <p:nvSpPr>
          <p:cNvPr id="33795" name="Segnaposto contenuto 4"/>
          <p:cNvSpPr>
            <a:spLocks noGrp="1"/>
          </p:cNvSpPr>
          <p:nvPr>
            <p:ph idx="1"/>
          </p:nvPr>
        </p:nvSpPr>
        <p:spPr>
          <a:xfrm>
            <a:off x="520320" y="1209121"/>
            <a:ext cx="6923088" cy="4713288"/>
          </a:xfrm>
        </p:spPr>
        <p:txBody>
          <a:bodyPr/>
          <a:lstStyle/>
          <a:p>
            <a:pPr marL="0" indent="0" algn="just" eaLnBrk="1" hangingPunct="1">
              <a:lnSpc>
                <a:spcPct val="150000"/>
              </a:lnSpc>
              <a:spcBef>
                <a:spcPct val="0"/>
              </a:spcBef>
              <a:buFont typeface="Arial" charset="0"/>
              <a:buNone/>
            </a:pPr>
            <a:r>
              <a:rPr lang="it-IT" sz="2200" dirty="0" smtClean="0">
                <a:ea typeface="Calibri" pitchFamily="34" charset="0"/>
                <a:cs typeface="Calibri" pitchFamily="34" charset="0"/>
              </a:rPr>
              <a:t>r) Adottare le misure necessarie ai fini della prevenzione incendi e dell’evacuazione dei luoghi di lavoro;</a:t>
            </a:r>
          </a:p>
          <a:p>
            <a:pPr marL="0" indent="0" algn="just" eaLnBrk="1" hangingPunct="1">
              <a:lnSpc>
                <a:spcPct val="150000"/>
              </a:lnSpc>
              <a:spcBef>
                <a:spcPct val="0"/>
              </a:spcBef>
              <a:buFont typeface="Arial" charset="0"/>
              <a:buNone/>
            </a:pPr>
            <a:r>
              <a:rPr lang="it-IT" sz="2200" dirty="0" smtClean="0">
                <a:ea typeface="Calibri" pitchFamily="34" charset="0"/>
                <a:cs typeface="Calibri" pitchFamily="34" charset="0"/>
              </a:rPr>
              <a:t>s) Per lo svolgimento di attività in regime di appalto e di subappalto, munire i lavoratori di apposita tessera di riconoscimento, corredata di fotografia, contenente le generalità del lavoratore e l’indicazione del datore di lavoro;</a:t>
            </a:r>
          </a:p>
          <a:p>
            <a:pPr marL="0" indent="0" algn="just" eaLnBrk="1" hangingPunct="1">
              <a:lnSpc>
                <a:spcPct val="150000"/>
              </a:lnSpc>
              <a:spcBef>
                <a:spcPct val="0"/>
              </a:spcBef>
              <a:buFont typeface="Arial" charset="0"/>
              <a:buNone/>
            </a:pPr>
            <a:r>
              <a:rPr lang="it-IT" sz="2200" dirty="0" smtClean="0">
                <a:ea typeface="Calibri" pitchFamily="34" charset="0"/>
                <a:cs typeface="Calibri" pitchFamily="34" charset="0"/>
              </a:rPr>
              <a:t>t) Nelle unità produttive con più di 15 lavoratori, convocare la riunione periodica;</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4036" y="584492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558924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474209" y="544228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a:t>
            </a:r>
            <a:endParaRPr lang="it-IT" sz="3600" dirty="0" smtClean="0">
              <a:solidFill>
                <a:schemeClr val="accent3">
                  <a:lumMod val="50000"/>
                </a:schemeClr>
              </a:solidFill>
            </a:endParaRPr>
          </a:p>
        </p:txBody>
      </p:sp>
      <p:sp>
        <p:nvSpPr>
          <p:cNvPr id="34819" name="Segnaposto contenuto 4"/>
          <p:cNvSpPr>
            <a:spLocks noGrp="1"/>
          </p:cNvSpPr>
          <p:nvPr>
            <p:ph idx="1"/>
          </p:nvPr>
        </p:nvSpPr>
        <p:spPr>
          <a:xfrm>
            <a:off x="457200" y="1412875"/>
            <a:ext cx="6923088" cy="4713288"/>
          </a:xfrm>
        </p:spPr>
        <p:txBody>
          <a:bodyPr/>
          <a:lstStyle/>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u) Aggiornare le misure di prevenzione in relazione ai mutamenti organizzativi e produttivi o in relazione al grado di evoluzione della tecnica della prevenzione e della protezione;</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v) Comunicare annualmente all’INAIL i nominativi dei RLS;</a:t>
            </a:r>
          </a:p>
          <a:p>
            <a:pPr marL="0" indent="0" algn="just" eaLnBrk="1" hangingPunct="1">
              <a:lnSpc>
                <a:spcPct val="150000"/>
              </a:lnSpc>
              <a:spcBef>
                <a:spcPct val="0"/>
              </a:spcBef>
              <a:buFont typeface="Arial" charset="0"/>
              <a:buNone/>
            </a:pPr>
            <a:r>
              <a:rPr lang="it-IT" sz="2200" dirty="0" smtClean="0">
                <a:solidFill>
                  <a:schemeClr val="tx1">
                    <a:lumMod val="95000"/>
                    <a:lumOff val="5000"/>
                  </a:schemeClr>
                </a:solidFill>
                <a:ea typeface="Calibri" pitchFamily="34" charset="0"/>
                <a:cs typeface="Calibri" pitchFamily="34" charset="0"/>
              </a:rPr>
              <a:t>w) Vigilare affinché i lavoratori per i quali vige l’obbligo di sorveglianza sanitaria non siano adibiti alla mansione lavorativa specifica senza il prescritto giudizio di idoneità.</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988944"/>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733256"/>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586301"/>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3"/>
          <p:cNvSpPr>
            <a:spLocks noGrp="1"/>
          </p:cNvSpPr>
          <p:nvPr>
            <p:ph type="title"/>
          </p:nvPr>
        </p:nvSpPr>
        <p:spPr>
          <a:xfrm>
            <a:off x="2483768" y="116632"/>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Delega di funzioni</a:t>
            </a:r>
            <a:endParaRPr lang="it-IT" sz="3600" dirty="0" smtClean="0">
              <a:solidFill>
                <a:schemeClr val="accent3">
                  <a:lumMod val="50000"/>
                </a:schemeClr>
              </a:solidFill>
            </a:endParaRPr>
          </a:p>
        </p:txBody>
      </p:sp>
      <p:sp>
        <p:nvSpPr>
          <p:cNvPr id="34819" name="Segnaposto contenuto 4"/>
          <p:cNvSpPr>
            <a:spLocks noGrp="1"/>
          </p:cNvSpPr>
          <p:nvPr>
            <p:ph idx="1"/>
          </p:nvPr>
        </p:nvSpPr>
        <p:spPr>
          <a:xfrm>
            <a:off x="467544" y="1052736"/>
            <a:ext cx="6923088" cy="4713288"/>
          </a:xfrm>
        </p:spPr>
        <p:txBody>
          <a:bodyPr/>
          <a:lstStyle/>
          <a:p>
            <a:pPr marL="0" indent="-514350" algn="just" fontAlgn="auto">
              <a:spcAft>
                <a:spcPts val="0"/>
              </a:spcAft>
              <a:buNone/>
              <a:defRPr/>
            </a:pPr>
            <a:r>
              <a:rPr lang="it-IT" sz="2300" dirty="0" smtClean="0">
                <a:latin typeface="Calibri" pitchFamily="34" charset="0"/>
              </a:rPr>
              <a:t>Alcuni compiti del Datore di lavoro possono essere delegati. </a:t>
            </a:r>
          </a:p>
          <a:p>
            <a:pPr marL="0" indent="-514350" algn="just" fontAlgn="auto">
              <a:spcAft>
                <a:spcPts val="0"/>
              </a:spcAft>
              <a:buNone/>
              <a:defRPr/>
            </a:pPr>
            <a:r>
              <a:rPr lang="it-IT" sz="2300" dirty="0" smtClean="0">
                <a:latin typeface="Calibri" pitchFamily="34" charset="0"/>
              </a:rPr>
              <a:t>La delega per essere valida deve rispettare i seguenti requisiti:</a:t>
            </a:r>
          </a:p>
          <a:p>
            <a:pPr marL="0" indent="-514350" algn="just" fontAlgn="auto">
              <a:spcAft>
                <a:spcPts val="0"/>
              </a:spcAft>
              <a:buFont typeface="Wingdings" pitchFamily="2" charset="2"/>
              <a:buChar char="v"/>
              <a:defRPr/>
            </a:pPr>
            <a:r>
              <a:rPr lang="it-IT" sz="2300" dirty="0" smtClean="0">
                <a:latin typeface="Calibri" pitchFamily="34" charset="0"/>
              </a:rPr>
              <a:t>Deve essere conferita ed accettata con atto scritto;</a:t>
            </a:r>
          </a:p>
          <a:p>
            <a:pPr marL="0" indent="-514350" algn="just" fontAlgn="auto">
              <a:spcAft>
                <a:spcPts val="0"/>
              </a:spcAft>
              <a:buFont typeface="Wingdings" pitchFamily="2" charset="2"/>
              <a:buChar char="v"/>
              <a:defRPr/>
            </a:pPr>
            <a:r>
              <a:rPr lang="it-IT" sz="2300" dirty="0" smtClean="0">
                <a:latin typeface="Calibri" pitchFamily="34" charset="0"/>
              </a:rPr>
              <a:t>Il delegato deve possedere tutti i requisiti di professionalità e l’esperienza per svolgere le funzioni delegate;</a:t>
            </a:r>
          </a:p>
          <a:p>
            <a:pPr marL="0" indent="-514350" algn="just" fontAlgn="auto">
              <a:spcAft>
                <a:spcPts val="0"/>
              </a:spcAft>
              <a:buFont typeface="Wingdings" pitchFamily="2" charset="2"/>
              <a:buChar char="v"/>
              <a:defRPr/>
            </a:pPr>
            <a:r>
              <a:rPr lang="it-IT" sz="2300" dirty="0" smtClean="0">
                <a:latin typeface="Calibri" pitchFamily="34" charset="0"/>
              </a:rPr>
              <a:t>Deve conferire tutti i poteri di organizzazione, gestione e controllo richiesti per la funzione da esercitare;</a:t>
            </a:r>
          </a:p>
          <a:p>
            <a:pPr marL="0" indent="-514350" algn="just" fontAlgn="auto">
              <a:spcAft>
                <a:spcPts val="0"/>
              </a:spcAft>
              <a:buFont typeface="Wingdings" pitchFamily="2" charset="2"/>
              <a:buChar char="v"/>
              <a:defRPr/>
            </a:pPr>
            <a:r>
              <a:rPr lang="it-IT" sz="2300" dirty="0" smtClean="0">
                <a:latin typeface="Calibri" pitchFamily="34" charset="0"/>
              </a:rPr>
              <a:t>Deve attribuire autonomia di spesa;</a:t>
            </a:r>
          </a:p>
          <a:p>
            <a:pPr marL="0" indent="-514350" algn="just" fontAlgn="auto">
              <a:spcAft>
                <a:spcPts val="0"/>
              </a:spcAft>
              <a:buFont typeface="Wingdings" pitchFamily="2" charset="2"/>
              <a:buChar char="v"/>
              <a:defRPr/>
            </a:pPr>
            <a:r>
              <a:rPr lang="it-IT" sz="2300" dirty="0" smtClean="0">
                <a:latin typeface="Calibri" pitchFamily="34" charset="0"/>
              </a:rPr>
              <a:t>Deve essere resa pubblica.</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5771"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2047"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02651" y="5684266"/>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Delega di funzioni</a:t>
            </a:r>
            <a:endParaRPr lang="it-IT" sz="3600" dirty="0" smtClean="0">
              <a:solidFill>
                <a:schemeClr val="accent3">
                  <a:lumMod val="50000"/>
                </a:schemeClr>
              </a:solidFill>
            </a:endParaRPr>
          </a:p>
        </p:txBody>
      </p:sp>
      <p:sp>
        <p:nvSpPr>
          <p:cNvPr id="34819" name="Segnaposto contenuto 4"/>
          <p:cNvSpPr>
            <a:spLocks noGrp="1"/>
          </p:cNvSpPr>
          <p:nvPr>
            <p:ph idx="1"/>
          </p:nvPr>
        </p:nvSpPr>
        <p:spPr>
          <a:xfrm>
            <a:off x="457200" y="1412875"/>
            <a:ext cx="6923088" cy="4713288"/>
          </a:xfrm>
        </p:spPr>
        <p:txBody>
          <a:bodyPr/>
          <a:lstStyle/>
          <a:p>
            <a:pPr marL="0" indent="-514350" algn="just" fontAlgn="auto">
              <a:spcAft>
                <a:spcPts val="0"/>
              </a:spcAft>
              <a:buNone/>
              <a:defRPr/>
            </a:pPr>
            <a:r>
              <a:rPr lang="it-IT" sz="2400" dirty="0" smtClean="0">
                <a:latin typeface="Calibri" pitchFamily="34" charset="0"/>
              </a:rPr>
              <a:t>Non tutti gli obblighi del Datore di lavoro sono delegabili, l’art. 17 ne indica due che risultano propri del datore di lavoro:</a:t>
            </a:r>
          </a:p>
          <a:p>
            <a:pPr marL="0" indent="-514350" algn="just" fontAlgn="auto">
              <a:spcAft>
                <a:spcPts val="0"/>
              </a:spcAft>
              <a:buNone/>
              <a:defRPr/>
            </a:pPr>
            <a:endParaRPr lang="it-IT" sz="2400" dirty="0" smtClean="0">
              <a:latin typeface="Calibri" pitchFamily="34" charset="0"/>
              <a:ea typeface="Calibri" pitchFamily="34" charset="0"/>
              <a:cs typeface="Calibri" pitchFamily="34" charset="0"/>
            </a:endParaRPr>
          </a:p>
          <a:p>
            <a:pPr marL="0" indent="-514350" algn="just" fontAlgn="auto">
              <a:spcAft>
                <a:spcPts val="0"/>
              </a:spcAft>
              <a:buFont typeface="+mj-lt"/>
              <a:buAutoNum type="arabicPeriod"/>
              <a:defRPr/>
            </a:pPr>
            <a:r>
              <a:rPr lang="it-IT" sz="2400" dirty="0" smtClean="0">
                <a:latin typeface="Calibri" pitchFamily="34" charset="0"/>
              </a:rPr>
              <a:t>La valutazione del rischio e l’elaborazione del relativo documento;</a:t>
            </a:r>
          </a:p>
          <a:p>
            <a:pPr marL="0" indent="-514350" algn="just" fontAlgn="auto">
              <a:spcAft>
                <a:spcPts val="0"/>
              </a:spcAft>
              <a:buFont typeface="+mj-lt"/>
              <a:buAutoNum type="arabicPeriod"/>
              <a:defRPr/>
            </a:pPr>
            <a:r>
              <a:rPr lang="it-IT" sz="2400" dirty="0" smtClean="0">
                <a:latin typeface="Calibri" pitchFamily="34" charset="0"/>
              </a:rPr>
              <a:t>La designazione del RSPP.</a:t>
            </a:r>
          </a:p>
          <a:p>
            <a:pPr marL="0" indent="-514350" algn="just" fontAlgn="auto">
              <a:spcAft>
                <a:spcPts val="0"/>
              </a:spcAft>
              <a:buNone/>
              <a:defRPr/>
            </a:pPr>
            <a:endParaRPr lang="it-IT" sz="2200" dirty="0" smtClean="0">
              <a:latin typeface="Calibri" pitchFamily="34" charset="0"/>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latin typeface="Calibri" pitchFamily="34" charset="0"/>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6084"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2360"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06257"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extLst>
              <p:ext uri="{D42A27DB-BD31-4B8C-83A1-F6EECF244321}">
                <p14:modId xmlns:p14="http://schemas.microsoft.com/office/powerpoint/2010/main" val="2400068424"/>
              </p:ext>
            </p:extLst>
          </p:nvPr>
        </p:nvGraphicFramePr>
        <p:xfrm>
          <a:off x="179512" y="1340769"/>
          <a:ext cx="7704013" cy="4764694"/>
        </p:xfrm>
        <a:graphic>
          <a:graphicData uri="http://schemas.openxmlformats.org/drawingml/2006/table">
            <a:tbl>
              <a:tblPr/>
              <a:tblGrid>
                <a:gridCol w="4074944"/>
                <a:gridCol w="3629069"/>
              </a:tblGrid>
              <a:tr h="62380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dirty="0" smtClean="0">
                          <a:ln>
                            <a:noFill/>
                          </a:ln>
                          <a:solidFill>
                            <a:srgbClr val="C00000"/>
                          </a:solidFill>
                          <a:effectLst/>
                          <a:latin typeface="Calibri" pitchFamily="34" charset="0"/>
                          <a:cs typeface="Arial" charset="0"/>
                        </a:rPr>
                        <a:t>Obbligo</a:t>
                      </a:r>
                      <a:r>
                        <a:rPr kumimoji="0" lang="it-IT" sz="2600" b="1" i="0" u="none" strike="noStrike" cap="none" normalizeH="0" baseline="0" dirty="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127662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Valutazione di TUTTI i rischi con la conseguente elaborazione del documento in collaborazione con l'RSPP ed il Medico competente (ove previsto).</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rowSpan="2">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dirty="0" smtClean="0">
                          <a:ln>
                            <a:noFill/>
                          </a:ln>
                          <a:solidFill>
                            <a:srgbClr val="C00000"/>
                          </a:solidFill>
                          <a:effectLst/>
                          <a:latin typeface="Calibri" pitchFamily="34" charset="0"/>
                          <a:cs typeface="Arial" charset="0"/>
                        </a:rPr>
                        <a:t>Arresto da 3 a 6 mesi o ammenda da </a:t>
                      </a:r>
                      <a:r>
                        <a:rPr kumimoji="0" lang="pt-BR" sz="1800" b="0" i="0" u="none" strike="noStrike" cap="none" normalizeH="0" baseline="0" dirty="0" smtClean="0">
                          <a:ln>
                            <a:noFill/>
                          </a:ln>
                          <a:solidFill>
                            <a:srgbClr val="C00000"/>
                          </a:solidFill>
                          <a:effectLst/>
                          <a:latin typeface="Calibri" pitchFamily="34" charset="0"/>
                          <a:cs typeface="Arial" charset="0"/>
                        </a:rPr>
                        <a:t>2˙500 a 6˙400 €</a:t>
                      </a:r>
                      <a:endParaRPr kumimoji="0" lang="it-IT" sz="1800" b="0" i="0" u="none" strike="noStrike" cap="none" normalizeH="0" baseline="0" dirty="0" smtClean="0">
                        <a:ln>
                          <a:noFill/>
                        </a:ln>
                        <a:solidFill>
                          <a:srgbClr val="C00000"/>
                        </a:solidFill>
                        <a:effectLst/>
                        <a:latin typeface="Calibri" pitchFamily="34" charset="0"/>
                        <a:cs typeface="Arial" charset="0"/>
                      </a:endParaRPr>
                    </a:p>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dirty="0" smtClean="0">
                          <a:ln>
                            <a:noFill/>
                          </a:ln>
                          <a:solidFill>
                            <a:srgbClr val="C00000"/>
                          </a:solidFill>
                          <a:effectLst/>
                          <a:latin typeface="Calibri" pitchFamily="34" charset="0"/>
                          <a:cs typeface="Arial" charset="0"/>
                        </a:rPr>
                        <a:t>L'arresto è da 4 a 8 mesi nelle aziende a rischio rilevante o con esposizione a rischi biologici (Gr. 3 o 4), ATEX, cancerogeni o mutageni, amianto, cantieri &gt; 200 u/g e con presenza di più imprese, miniere e ricovero e cura con più di 50 lavoratori.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657285">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dirty="0" smtClean="0">
                          <a:ln>
                            <a:noFill/>
                          </a:ln>
                          <a:solidFill>
                            <a:srgbClr val="C00000"/>
                          </a:solidFill>
                          <a:effectLst/>
                          <a:latin typeface="Calibri" pitchFamily="34" charset="0"/>
                          <a:cs typeface="Arial" charset="0"/>
                        </a:rPr>
                        <a:t>Nomina del Responsabile del servizio di prevenzione e protezione o mancata frequenza del corso in caso di autonomina</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vMerge="1">
                  <a:txBody>
                    <a:bodyPr/>
                    <a:lstStyle/>
                    <a:p>
                      <a:endParaRPr lang="it-IT"/>
                    </a:p>
                  </a:txBody>
                  <a:tcPr/>
                </a:tc>
              </a:tr>
              <a:tr h="1206986">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Documento mancante dei criteri di valutazione, o mancata individuazione delle mansioni che richiedono capacità, esperienza e formazione.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dirty="0" smtClean="0">
                          <a:ln>
                            <a:noFill/>
                          </a:ln>
                          <a:solidFill>
                            <a:srgbClr val="C00000"/>
                          </a:solidFill>
                          <a:effectLst/>
                          <a:latin typeface="Calibri" pitchFamily="34" charset="0"/>
                          <a:cs typeface="Arial" charset="0"/>
                        </a:rPr>
                        <a:t>Ammenda da 1˙000 a 2˙000 €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7465" y="3356992"/>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4368"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22597" y="1556792"/>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Dirigente </a:t>
            </a:r>
            <a:endParaRPr lang="it-IT" sz="3600" dirty="0" smtClean="0">
              <a:solidFill>
                <a:schemeClr val="accent3">
                  <a:lumMod val="50000"/>
                </a:schemeClr>
              </a:solidFill>
            </a:endParaRPr>
          </a:p>
        </p:txBody>
      </p:sp>
      <p:sp>
        <p:nvSpPr>
          <p:cNvPr id="36867" name="Segnaposto contenuto 4"/>
          <p:cNvSpPr>
            <a:spLocks noGrp="1"/>
          </p:cNvSpPr>
          <p:nvPr>
            <p:ph idx="1"/>
          </p:nvPr>
        </p:nvSpPr>
        <p:spPr>
          <a:xfrm>
            <a:off x="457200" y="1412875"/>
            <a:ext cx="6923088" cy="4713288"/>
          </a:xfrm>
        </p:spPr>
        <p:txBody>
          <a:bodyPr/>
          <a:lstStyle/>
          <a:p>
            <a:pPr marL="0" indent="0" algn="just" eaLnBrk="1" hangingPunct="1">
              <a:spcBef>
                <a:spcPct val="0"/>
              </a:spcBef>
              <a:buFont typeface="Arial" charset="0"/>
              <a:buNone/>
            </a:pPr>
            <a:r>
              <a:rPr lang="it-IT" sz="2400" dirty="0" smtClean="0">
                <a:ea typeface="Calibri" pitchFamily="34" charset="0"/>
                <a:cs typeface="Calibri" pitchFamily="34" charset="0"/>
              </a:rPr>
              <a:t>È la persona che, in ragione delle competenze professionali e di poteri gerarchici e funzionali adeguati alla natura dell’incarico conferitogli, </a:t>
            </a:r>
            <a:r>
              <a:rPr lang="it-IT" sz="2400" b="1" dirty="0" smtClean="0">
                <a:ea typeface="Calibri" pitchFamily="34" charset="0"/>
                <a:cs typeface="Calibri" pitchFamily="34" charset="0"/>
              </a:rPr>
              <a:t>attua le direttive </a:t>
            </a:r>
            <a:r>
              <a:rPr lang="it-IT" sz="2400" dirty="0" smtClean="0">
                <a:ea typeface="Calibri" pitchFamily="34" charset="0"/>
                <a:cs typeface="Calibri" pitchFamily="34" charset="0"/>
              </a:rPr>
              <a:t>del Datore di lavoro </a:t>
            </a:r>
            <a:r>
              <a:rPr lang="it-IT" sz="2400" b="1" dirty="0" smtClean="0">
                <a:ea typeface="Calibri" pitchFamily="34" charset="0"/>
                <a:cs typeface="Calibri" pitchFamily="34" charset="0"/>
              </a:rPr>
              <a:t>organizzando</a:t>
            </a:r>
            <a:r>
              <a:rPr lang="it-IT" sz="2400" dirty="0" smtClean="0">
                <a:ea typeface="Calibri" pitchFamily="34" charset="0"/>
                <a:cs typeface="Calibri" pitchFamily="34" charset="0"/>
              </a:rPr>
              <a:t> l’attività lavorativa e </a:t>
            </a:r>
            <a:r>
              <a:rPr lang="it-IT" sz="2400" b="1" dirty="0" smtClean="0">
                <a:ea typeface="Calibri" pitchFamily="34" charset="0"/>
                <a:cs typeface="Calibri" pitchFamily="34" charset="0"/>
              </a:rPr>
              <a:t>vigilando</a:t>
            </a:r>
            <a:r>
              <a:rPr lang="it-IT" sz="2400" dirty="0" smtClean="0">
                <a:ea typeface="Calibri" pitchFamily="34" charset="0"/>
                <a:cs typeface="Calibri" pitchFamily="34" charset="0"/>
              </a:rPr>
              <a:t> su di essa.</a:t>
            </a:r>
          </a:p>
          <a:p>
            <a:pPr marL="0" indent="0" algn="just" eaLnBrk="1" hangingPunct="1">
              <a:spcBef>
                <a:spcPct val="0"/>
              </a:spcBef>
              <a:buFont typeface="Arial" charset="0"/>
              <a:buNone/>
            </a:pPr>
            <a:r>
              <a:rPr lang="it-IT" sz="2400" dirty="0" smtClean="0">
                <a:ea typeface="Calibri" pitchFamily="34" charset="0"/>
                <a:cs typeface="Calibri" pitchFamily="34" charset="0"/>
              </a:rPr>
              <a:t>Anche in questo caso vale il </a:t>
            </a:r>
            <a:r>
              <a:rPr lang="it-IT" sz="2400" u="sng" dirty="0" smtClean="0">
                <a:ea typeface="Calibri" pitchFamily="34" charset="0"/>
                <a:cs typeface="Calibri" pitchFamily="34" charset="0"/>
              </a:rPr>
              <a:t>principio di effettività</a:t>
            </a:r>
            <a:r>
              <a:rPr lang="it-IT" sz="2400" dirty="0" smtClean="0">
                <a:ea typeface="Calibri" pitchFamily="34" charset="0"/>
                <a:cs typeface="Calibri" pitchFamily="34" charset="0"/>
              </a:rPr>
              <a:t>, secondo il quale viene qualificato Dirigente colui che svolge in concreto funzioni che gli attribuiscono una responsabilità tale.</a:t>
            </a:r>
          </a:p>
          <a:p>
            <a:pPr marL="0" indent="0" algn="just" eaLnBrk="1" hangingPunct="1">
              <a:spcBef>
                <a:spcPct val="0"/>
              </a:spcBef>
              <a:buFont typeface="Arial" charset="0"/>
              <a:buNone/>
            </a:pPr>
            <a:endParaRPr lang="it-IT" sz="2400" dirty="0" smtClean="0">
              <a:ea typeface="Calibri" pitchFamily="34" charset="0"/>
              <a:cs typeface="Calibri" pitchFamily="34" charset="0"/>
            </a:endParaRPr>
          </a:p>
          <a:p>
            <a:pPr marL="0" indent="0" algn="just" eaLnBrk="1" hangingPunct="1">
              <a:spcBef>
                <a:spcPct val="0"/>
              </a:spcBef>
              <a:buFont typeface="Arial" charset="0"/>
              <a:buNone/>
            </a:pPr>
            <a:r>
              <a:rPr lang="it-IT" sz="2400" dirty="0" smtClean="0">
                <a:ea typeface="Calibri" pitchFamily="34" charset="0"/>
                <a:cs typeface="Calibri" pitchFamily="34" charset="0"/>
              </a:rPr>
              <a:t>Ha gli stessi obblighi del Datore di lavoro.</a:t>
            </a: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50000"/>
              </a:lnSpc>
              <a:spcBef>
                <a:spcPct val="0"/>
              </a:spcBef>
              <a:buFont typeface="Arial" charset="0"/>
              <a:buNone/>
            </a:pPr>
            <a:endParaRPr lang="it-IT" sz="22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400" dirty="0" smtClean="0">
              <a:solidFill>
                <a:srgbClr val="C00000"/>
              </a:solidFill>
              <a:ea typeface="Calibri" pitchFamily="34" charset="0"/>
              <a:cs typeface="Calibri" pitchFamily="34" charset="0"/>
            </a:endParaRPr>
          </a:p>
          <a:p>
            <a:pPr marL="0" indent="0" algn="just" eaLnBrk="1" hangingPunct="1">
              <a:lnSpc>
                <a:spcPct val="170000"/>
              </a:lnSpc>
              <a:spcBef>
                <a:spcPct val="0"/>
              </a:spcBef>
              <a:buFont typeface="Arial" charset="0"/>
              <a:buNone/>
            </a:pPr>
            <a:endParaRPr lang="it-IT" sz="2200" dirty="0" smtClean="0">
              <a:solidFill>
                <a:srgbClr val="C00000"/>
              </a:solidFill>
              <a:ea typeface="Calibri" pitchFamily="34" charset="0"/>
              <a:cs typeface="Calibri" pitchFamily="34" charset="0"/>
            </a:endParaRPr>
          </a:p>
        </p:txBody>
      </p:sp>
      <p:pic>
        <p:nvPicPr>
          <p:cNvPr id="6"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0100" y="6204968"/>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376" y="5949280"/>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magin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50273" y="5802325"/>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e Dirigenti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4020186"/>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Obbligo</a:t>
                      </a:r>
                      <a:r>
                        <a:rPr kumimoji="0" lang="it-IT" sz="2600" b="1" i="0" u="none" strike="noStrike" cap="none" normalizeH="0" baseline="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7540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informazione ai volontari sui rischi specifici e le misure adottate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rowSpan="3">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Arresto da 2 a 4 mesi o ammenda da 750 a 4˙000 €</a:t>
                      </a:r>
                    </a:p>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endParaRPr kumimoji="0" lang="it-IT" sz="1800" b="0" i="0" u="none" strike="noStrike" cap="none" normalizeH="0" baseline="0" smtClean="0">
                        <a:ln>
                          <a:noFill/>
                        </a:ln>
                        <a:solidFill>
                          <a:srgbClr val="C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0795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consegna al RLS del documento di valutazione dei rischi (da consultare solo in azienda) e dati relativi agli infortuni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vMerge="1">
                  <a:txBody>
                    <a:bodyPr/>
                    <a:lstStyle/>
                    <a:p>
                      <a:endParaRPr lang="it-IT"/>
                    </a:p>
                  </a:txBody>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informazione alle ditte appaltatrici o fornitori d'opera o somministrazione di informazioni sui rischi specifici presenti e sulle misure adottate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vMerge="1">
                  <a:txBody>
                    <a:bodyPr/>
                    <a:lstStyle/>
                    <a:p>
                      <a:endParaRPr lang="it-IT"/>
                    </a:p>
                  </a:txBody>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068" y="5916936"/>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661248"/>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62241" y="5514293"/>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3"/>
          <p:cNvSpPr>
            <a:spLocks noGrp="1"/>
          </p:cNvSpPr>
          <p:nvPr>
            <p:ph type="title"/>
          </p:nvPr>
        </p:nvSpPr>
        <p:spPr>
          <a:xfrm>
            <a:off x="2484438" y="274638"/>
            <a:ext cx="6202362" cy="1143000"/>
          </a:xfrm>
        </p:spPr>
        <p:txBody>
          <a:bodyPr/>
          <a:lstStyle/>
          <a:p>
            <a:pPr eaLnBrk="1" hangingPunct="1"/>
            <a:r>
              <a:rPr lang="it-IT" sz="3600" b="1" i="1" dirty="0" smtClean="0">
                <a:solidFill>
                  <a:schemeClr val="accent3">
                    <a:lumMod val="50000"/>
                  </a:schemeClr>
                </a:solidFill>
                <a:ea typeface="Calibri" pitchFamily="34" charset="0"/>
                <a:cs typeface="Calibri" pitchFamily="34" charset="0"/>
              </a:rPr>
              <a:t>Datore di lavoro e Dirigenti </a:t>
            </a:r>
            <a:endParaRPr lang="it-IT" sz="3600" dirty="0" smtClean="0">
              <a:solidFill>
                <a:schemeClr val="accent3">
                  <a:lumMod val="50000"/>
                </a:schemeClr>
              </a:solidFill>
            </a:endParaRPr>
          </a:p>
        </p:txBody>
      </p:sp>
      <p:sp>
        <p:nvSpPr>
          <p:cNvPr id="26627" name="Segnaposto contenuto 4"/>
          <p:cNvSpPr>
            <a:spLocks noGrp="1"/>
          </p:cNvSpPr>
          <p:nvPr>
            <p:ph idx="1"/>
          </p:nvPr>
        </p:nvSpPr>
        <p:spPr>
          <a:xfrm>
            <a:off x="457200" y="1412875"/>
            <a:ext cx="6923088" cy="4713288"/>
          </a:xfrm>
        </p:spPr>
        <p:txBody>
          <a:bodyPr/>
          <a:lstStyle/>
          <a:p>
            <a:pPr marL="0" indent="-514350" algn="just" fontAlgn="auto">
              <a:lnSpc>
                <a:spcPct val="150000"/>
              </a:lnSpc>
              <a:spcAft>
                <a:spcPts val="0"/>
              </a:spcAft>
              <a:buFont typeface="Arial" charset="0"/>
              <a:buNone/>
              <a:defRPr/>
            </a:pPr>
            <a:endParaRPr lang="it-IT" sz="24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50000"/>
              </a:lnSpc>
              <a:spcBef>
                <a:spcPct val="0"/>
              </a:spcBef>
              <a:buFont typeface="Arial" charset="0"/>
              <a:buNone/>
              <a:defRPr/>
            </a:pPr>
            <a:endParaRPr lang="it-IT" sz="22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400" dirty="0" smtClean="0">
              <a:solidFill>
                <a:srgbClr val="C00000"/>
              </a:solidFill>
              <a:cs typeface="Calibri" pitchFamily="34" charset="0"/>
            </a:endParaRPr>
          </a:p>
          <a:p>
            <a:pPr marL="0" indent="0" algn="just" eaLnBrk="1" hangingPunct="1">
              <a:lnSpc>
                <a:spcPct val="170000"/>
              </a:lnSpc>
              <a:spcBef>
                <a:spcPct val="0"/>
              </a:spcBef>
              <a:buFont typeface="Arial" charset="0"/>
              <a:buNone/>
              <a:defRPr/>
            </a:pPr>
            <a:endParaRPr lang="it-IT" sz="2200" dirty="0" smtClean="0">
              <a:solidFill>
                <a:srgbClr val="C00000"/>
              </a:solidFill>
              <a:cs typeface="Calibri" pitchFamily="34" charset="0"/>
            </a:endParaRPr>
          </a:p>
        </p:txBody>
      </p:sp>
      <p:graphicFrame>
        <p:nvGraphicFramePr>
          <p:cNvPr id="6" name="Tabella 5"/>
          <p:cNvGraphicFramePr>
            <a:graphicFrameLocks noGrp="1"/>
          </p:cNvGraphicFramePr>
          <p:nvPr/>
        </p:nvGraphicFramePr>
        <p:xfrm>
          <a:off x="395288" y="1412875"/>
          <a:ext cx="7488237" cy="3573463"/>
        </p:xfrm>
        <a:graphic>
          <a:graphicData uri="http://schemas.openxmlformats.org/drawingml/2006/table">
            <a:tbl>
              <a:tblPr/>
              <a:tblGrid>
                <a:gridCol w="3960812"/>
                <a:gridCol w="3527425"/>
              </a:tblGrid>
              <a:tr h="6143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Obbligo</a:t>
                      </a:r>
                      <a:r>
                        <a:rPr kumimoji="0" lang="it-IT" sz="2600" b="1" i="0" u="none" strike="noStrike" cap="none" normalizeH="0" baseline="0" smtClean="0">
                          <a:ln>
                            <a:noFill/>
                          </a:ln>
                          <a:solidFill>
                            <a:srgbClr val="800000"/>
                          </a:solidFill>
                          <a:effectLst/>
                          <a:latin typeface="Garamond" pitchFamily="18" charset="0"/>
                          <a:cs typeface="Arial" charset="0"/>
                        </a:rPr>
                        <a:t>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2400" b="1" i="0" u="none" strike="noStrike" cap="none" normalizeH="0" baseline="0" smtClean="0">
                          <a:ln>
                            <a:noFill/>
                          </a:ln>
                          <a:solidFill>
                            <a:srgbClr val="C00000"/>
                          </a:solidFill>
                          <a:effectLst/>
                          <a:latin typeface="Calibri" pitchFamily="34" charset="0"/>
                          <a:cs typeface="Arial" charset="0"/>
                        </a:rPr>
                        <a:t>Sanzione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9BBB59"/>
                    </a:solidFill>
                  </a:tcPr>
                </a:tc>
              </a:tr>
              <a:tr h="754063">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organizzazione rapporti con i servizi pubblici di emergenza e modalità di trasporto infortunati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rowSpan="3">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Arresto da 2 a 4 mesi o ammenda da 750 a 4˙000 €</a:t>
                      </a:r>
                    </a:p>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endParaRPr kumimoji="0" lang="it-IT" sz="1800" b="0" i="0" u="none" strike="noStrike" cap="none" normalizeH="0" baseline="0" smtClean="0">
                        <a:ln>
                          <a:noFill/>
                        </a:ln>
                        <a:solidFill>
                          <a:srgbClr val="C00000"/>
                        </a:solidFill>
                        <a:effectLst/>
                        <a:latin typeface="Calibri" pitchFamily="34"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r>
              <a:tr h="10795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designazione degli addetti alla prevenzione incendi e primo soccorso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3EA"/>
                    </a:solidFill>
                  </a:tcPr>
                </a:tc>
                <a:tc vMerge="1">
                  <a:txBody>
                    <a:bodyPr/>
                    <a:lstStyle/>
                    <a:p>
                      <a:endParaRPr lang="it-IT"/>
                    </a:p>
                  </a:txBody>
                  <a:tcPr/>
                </a:tc>
              </a:tr>
              <a:tr h="965200">
                <a:tc>
                  <a:txBody>
                    <a:bodyPr/>
                    <a:lstStyle/>
                    <a:p>
                      <a:pPr marL="0" marR="0" lvl="0" indent="-457200" algn="just" defTabSz="914400" rtl="0" eaLnBrk="1" fontAlgn="base" latinLnBrk="0" hangingPunct="1">
                        <a:lnSpc>
                          <a:spcPct val="100000"/>
                        </a:lnSpc>
                        <a:spcBef>
                          <a:spcPct val="20000"/>
                        </a:spcBef>
                        <a:spcAft>
                          <a:spcPct val="0"/>
                        </a:spcAft>
                        <a:buClrTx/>
                        <a:buSzTx/>
                        <a:buFont typeface="Arial" charset="0"/>
                        <a:buNone/>
                        <a:tabLst/>
                      </a:pPr>
                      <a:r>
                        <a:rPr kumimoji="0" lang="it-IT" sz="1800" b="0" i="0" u="none" strike="noStrike" cap="none" normalizeH="0" baseline="0" smtClean="0">
                          <a:ln>
                            <a:noFill/>
                          </a:ln>
                          <a:solidFill>
                            <a:srgbClr val="C00000"/>
                          </a:solidFill>
                          <a:effectLst/>
                          <a:latin typeface="Calibri" pitchFamily="34" charset="0"/>
                          <a:cs typeface="Arial" charset="0"/>
                        </a:rPr>
                        <a:t>Mancata informazione dei lavoratori a rischio su comportamenti a rischio e sulle misure di prevenzione adottate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E7D1"/>
                    </a:solidFill>
                  </a:tcPr>
                </a:tc>
                <a:tc vMerge="1">
                  <a:txBody>
                    <a:bodyPr/>
                    <a:lstStyle/>
                    <a:p>
                      <a:endParaRPr lang="it-IT"/>
                    </a:p>
                  </a:txBody>
                  <a:tcPr/>
                </a:tc>
              </a:tr>
            </a:tbl>
          </a:graphicData>
        </a:graphic>
      </p:graphicFrame>
      <p:pic>
        <p:nvPicPr>
          <p:cNvPr id="7" name="Picture 2" descr="logo_fro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2068" y="5772920"/>
            <a:ext cx="153987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Logo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5517232"/>
            <a:ext cx="1081088" cy="101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magin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62241" y="5370277"/>
            <a:ext cx="75247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2204</TotalTime>
  <Words>11232</Words>
  <Application>Microsoft Office PowerPoint</Application>
  <PresentationFormat>Presentazione su schermo (4:3)</PresentationFormat>
  <Paragraphs>1147</Paragraphs>
  <Slides>173</Slides>
  <Notes>0</Notes>
  <HiddenSlides>0</HiddenSlides>
  <MMClips>0</MMClips>
  <ScaleCrop>false</ScaleCrop>
  <HeadingPairs>
    <vt:vector size="4" baseType="variant">
      <vt:variant>
        <vt:lpstr>Tema</vt:lpstr>
      </vt:variant>
      <vt:variant>
        <vt:i4>1</vt:i4>
      </vt:variant>
      <vt:variant>
        <vt:lpstr>Titoli diapositive</vt:lpstr>
      </vt:variant>
      <vt:variant>
        <vt:i4>173</vt:i4>
      </vt:variant>
    </vt:vector>
  </HeadingPairs>
  <TitlesOfParts>
    <vt:vector size="174" baseType="lpstr">
      <vt:lpstr>Tema di Office</vt:lpstr>
      <vt:lpstr>CORSO DI FORMAZIONE PER DATORI DI LAVORO che intendono svolgere direttamente  i compiti di prevenzione e protezione  dai rischi</vt:lpstr>
      <vt:lpstr>I contenuti del modulo (unità didattica 1)</vt:lpstr>
      <vt:lpstr>Normativa di riferimento</vt:lpstr>
      <vt:lpstr>Normativa di riferimento</vt:lpstr>
      <vt:lpstr>Normativa di riferimento</vt:lpstr>
      <vt:lpstr>Normativa di riferimento</vt:lpstr>
      <vt:lpstr>Normativa di riferimento</vt:lpstr>
      <vt:lpstr>Normativa di riferimento</vt:lpstr>
      <vt:lpstr>Normativa di riferimento</vt:lpstr>
      <vt:lpstr>Normativa di riferimento</vt:lpstr>
      <vt:lpstr>Normativa di riferimento</vt:lpstr>
      <vt:lpstr>Normativa di riferimento</vt:lpstr>
      <vt:lpstr>Normativa di riferimento </vt:lpstr>
      <vt:lpstr>Normativa di riferimento</vt:lpstr>
      <vt:lpstr>Normativa di riferimento</vt:lpstr>
      <vt:lpstr>Normativa di riferimento</vt:lpstr>
      <vt:lpstr>Normativa di riferimento</vt:lpstr>
      <vt:lpstr>Normativa di riferimento</vt:lpstr>
      <vt:lpstr>Normativa di riferimento</vt:lpstr>
      <vt:lpstr>Normativa di riferimento</vt:lpstr>
      <vt:lpstr>Normativa di riferimento</vt:lpstr>
      <vt:lpstr>Normativa di riferimento</vt:lpstr>
      <vt:lpstr>Normativa di riferimento</vt:lpstr>
      <vt:lpstr>Normativa di riferimento </vt:lpstr>
      <vt:lpstr>Normativa di riferimento</vt:lpstr>
      <vt:lpstr>Normativa di riferimento</vt:lpstr>
      <vt:lpstr>Normativa di riferimento</vt:lpstr>
      <vt:lpstr>Normativa di riferimento </vt:lpstr>
      <vt:lpstr>Normativa di riferimento</vt:lpstr>
      <vt:lpstr>Normativa di riferimento</vt:lpstr>
      <vt:lpstr>Normativa di riferimento</vt:lpstr>
      <vt:lpstr>Normativa di riferimento</vt:lpstr>
      <vt:lpstr>Normativa di riferimento</vt:lpstr>
      <vt:lpstr>Normativa di riferimento</vt:lpstr>
      <vt:lpstr>Semplificazione  per le piccole imprese</vt:lpstr>
      <vt:lpstr>La responsabilità penale</vt:lpstr>
      <vt:lpstr>La responsabilità penale</vt:lpstr>
      <vt:lpstr>La responsabilità penale</vt:lpstr>
      <vt:lpstr>La responsabilità civile</vt:lpstr>
      <vt:lpstr>La responsabilità civile</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La tutela assicurativa</vt:lpstr>
      <vt:lpstr>Cenni alla responsabilità amministrativa delle persone giuridiche</vt:lpstr>
      <vt:lpstr>Cenni alla responsabilità amministrativa delle persone giuridiche</vt:lpstr>
      <vt:lpstr>Cenni alla responsabilità amministrativa delle persone giuridiche</vt:lpstr>
      <vt:lpstr>Cenni alla responsabilità amministrativa delle persone giuridiche</vt:lpstr>
      <vt:lpstr>Cenni alla responsabilità amministrativa delle persone giuridiche</vt:lpstr>
      <vt:lpstr>Cenni alla responsabilità amministrativa delle persone giuridiche</vt:lpstr>
      <vt:lpstr>Cenni alla responsabilità amministrativa delle persone giuridiche</vt:lpstr>
      <vt:lpstr>Cenni alla responsabilità amministrativa delle persone giuridiche</vt:lpstr>
      <vt:lpstr>Cenni alla responsabilità amministrativa delle persone giuridiche</vt:lpstr>
      <vt:lpstr>Cenni alla responsabilità amministrativa delle persone giuridiche</vt:lpstr>
      <vt:lpstr>Cenni alla responsabilità amministrativa delle persone giuridiche</vt:lpstr>
      <vt:lpstr>Art. 30 del d. lgs 81/2008</vt:lpstr>
      <vt:lpstr>Art. 30 del d. lgs 81/2008</vt:lpstr>
      <vt:lpstr>Art. 30 del d. lgs 81/2008</vt:lpstr>
      <vt:lpstr>Art. 30 del d. lgs 81/2008</vt:lpstr>
      <vt:lpstr>Art. 30 del d. lgs 81/2008</vt:lpstr>
      <vt:lpstr>Art. 30 del d. lgs 81/2008</vt:lpstr>
      <vt:lpstr>Il sistema di prevenzione: misure generali di tutela</vt:lpstr>
      <vt:lpstr>Il sistema di prevenzione: misure generali di tutela</vt:lpstr>
      <vt:lpstr>Il sistema di prevenzione: misure generali di tutela</vt:lpstr>
      <vt:lpstr>Il sistema di prevenzione: misure generali di tutela</vt:lpstr>
      <vt:lpstr>Il sistema di prevenzione: misure generali di tutela</vt:lpstr>
      <vt:lpstr>Organizzazione della prevenzione aziendale</vt:lpstr>
      <vt:lpstr>Datore di lavoro</vt:lpstr>
      <vt:lpstr>Datore di lavoro</vt:lpstr>
      <vt:lpstr>Datore di lavoro</vt:lpstr>
      <vt:lpstr>Datore di lavoro</vt:lpstr>
      <vt:lpstr>Datore di lavoro</vt:lpstr>
      <vt:lpstr>Datore di lavoro</vt:lpstr>
      <vt:lpstr>Datore di lavoro</vt:lpstr>
      <vt:lpstr>Datore di lavoro</vt:lpstr>
      <vt:lpstr>Datore di lavoro</vt:lpstr>
      <vt:lpstr>Delega di funzioni</vt:lpstr>
      <vt:lpstr>Delega di funzioni</vt:lpstr>
      <vt:lpstr>Datore di lavoro </vt:lpstr>
      <vt:lpstr>Dirigente </vt:lpstr>
      <vt:lpstr>Datore di lavoro e Dirigenti </vt:lpstr>
      <vt:lpstr>Datore di lavoro e Dirigenti </vt:lpstr>
      <vt:lpstr>Datore di lavoro e Dirigenti </vt:lpstr>
      <vt:lpstr>Datore di lavoro e Dirigenti </vt:lpstr>
      <vt:lpstr>Datore di lavoro e Dirigenti </vt:lpstr>
      <vt:lpstr>Datore di lavoro e Dirigenti </vt:lpstr>
      <vt:lpstr>Datore di lavoro e Dirigenti </vt:lpstr>
      <vt:lpstr>Datore di lavoro e Dirigenti </vt:lpstr>
      <vt:lpstr>Datore di lavoro e Dirigenti </vt:lpstr>
      <vt:lpstr>Preposto </vt:lpstr>
      <vt:lpstr>Preposto </vt:lpstr>
      <vt:lpstr>Preposto </vt:lpstr>
      <vt:lpstr>Preposto </vt:lpstr>
      <vt:lpstr>Preposto </vt:lpstr>
      <vt:lpstr>Preposto </vt:lpstr>
      <vt:lpstr>Preposto </vt:lpstr>
      <vt:lpstr>Responsabile del servizio di prevenzione e protezione (RSPP) </vt:lpstr>
      <vt:lpstr>Responsabile del servizio di prevenzione e protezione (RSPP) </vt:lpstr>
      <vt:lpstr>Responsabile del servizio di prevenzione e protezione (RSPP) </vt:lpstr>
      <vt:lpstr>Responsabile del servizio di prevenzione e protezione (RSPP) </vt:lpstr>
      <vt:lpstr>Responsabile del servizio di prevenzione e protezione (RSPP) </vt:lpstr>
      <vt:lpstr>Responsabile del servizio di prevenzione e protezione (RSPP) </vt:lpstr>
      <vt:lpstr>Addetto del servizio di prevenzione e protezione (ASPP) </vt:lpstr>
      <vt:lpstr>Rappresentante dei lavoratori per la sicurezza (RLS)</vt:lpstr>
      <vt:lpstr>Rappresentante dei lavoratori per la sicurezza (RLS)</vt:lpstr>
      <vt:lpstr>Rappresentante dei lavoratori per la sicurezza (RLS)</vt:lpstr>
      <vt:lpstr>Rappresentante dei lavoratori per la sicurezza (RLS)</vt:lpstr>
      <vt:lpstr>Rappresentante dei lavoratori per la sicurezza (RLS)</vt:lpstr>
      <vt:lpstr>Rappresentante dei lavoratori per la sicurezza (RLS)</vt:lpstr>
      <vt:lpstr>Rappresentante dei lavoratori per la sicurezza (RLS)</vt:lpstr>
      <vt:lpstr>Rappresentante dei lavoratori per la sicurezza (RLS)</vt:lpstr>
      <vt:lpstr>Rappresentante dei lavoratori per la sicurezza (RLS)</vt:lpstr>
      <vt:lpstr>Rappresentante dei lavoratori per la sicurezza (RLS)</vt:lpstr>
      <vt:lpstr>Medico Competente</vt:lpstr>
      <vt:lpstr>Medico Competente</vt:lpstr>
      <vt:lpstr>Medico Competente</vt:lpstr>
      <vt:lpstr>Lavoratore </vt:lpstr>
      <vt:lpstr>Lavoratore </vt:lpstr>
      <vt:lpstr>Lavoratore </vt:lpstr>
      <vt:lpstr>Lavoratore </vt:lpstr>
      <vt:lpstr>Lavoratore </vt:lpstr>
      <vt:lpstr>Lavoratore </vt:lpstr>
      <vt:lpstr>Lavoratore </vt:lpstr>
      <vt:lpstr>Lavoratore </vt:lpstr>
      <vt:lpstr>Lavoratore </vt:lpstr>
      <vt:lpstr>Lavoratore </vt:lpstr>
      <vt:lpstr>Lavoratore </vt:lpstr>
      <vt:lpstr>Lavoratore </vt:lpstr>
      <vt:lpstr>Lavoratore </vt:lpstr>
      <vt:lpstr>Il sistema istituzionale</vt:lpstr>
      <vt:lpstr>Il sistema istituzionale</vt:lpstr>
      <vt:lpstr>Il sistema istituzionale</vt:lpstr>
      <vt:lpstr>Il sistema istituzionale</vt:lpstr>
      <vt:lpstr>Il sistema istituzionale</vt:lpstr>
      <vt:lpstr>Il sistema istituzionale</vt:lpstr>
      <vt:lpstr>Il sistema istituzionale</vt:lpstr>
      <vt:lpstr>Il sistema istituzionale</vt:lpstr>
      <vt:lpstr>Il sistema istituzionale</vt:lpstr>
      <vt:lpstr>Il sistema istituzionale</vt:lpstr>
      <vt:lpstr>Il sistema istituzionale</vt:lpstr>
      <vt:lpstr>Sospensione dall’attività imprenditoriale</vt:lpstr>
      <vt:lpstr>Sospensione dall’attività imprenditoriale</vt:lpstr>
      <vt:lpstr>Sospensione dall’attività imprenditoriale</vt:lpstr>
      <vt:lpstr>Sospensione dall’attività imprenditoriale</vt:lpstr>
      <vt:lpstr>Sospensione dall’attività imprenditoriale</vt:lpstr>
      <vt:lpstr>Sospensione dall’attività imprenditoriale</vt:lpstr>
      <vt:lpstr>Sospensione dall’attività imprenditoriale</vt:lpstr>
      <vt:lpstr>Sospensione dall’attività imprenditoriale</vt:lpstr>
      <vt:lpstr>Sospensione dall’attività imprenditoriale</vt:lpstr>
      <vt:lpstr>Il sistema di qualificazione delle imprese (e dei lavoratori autonomi)</vt:lpstr>
      <vt:lpstr>Il sistema di qualificazione delle imprese (e dei lavoratori autonomi)</vt:lpstr>
      <vt:lpstr>Il sistema di qualificazione delle imprese (e dei lavoratori autonomi)</vt:lpstr>
      <vt:lpstr>Il sistema di qualificazione delle imprese (e dei lavoratori autonomi)</vt:lpstr>
      <vt:lpstr>Il sistema di qualificazione delle imprese (e dei lavoratori autonomi)</vt:lpstr>
      <vt:lpstr>Il sistema di qualificazione delle imprese (e dei lavoratori autonomi)</vt:lpstr>
      <vt:lpstr>CORSO DI FORMAZIONE  PER DATORI DI LAVORO che intendono svolgere direttamente  i compiti di prevenzione e protezione  dai rischi</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FORMAZIONE PER LAVORATORI modulo di formazione generale</dc:title>
  <dc:creator>Alice</dc:creator>
  <cp:lastModifiedBy>alberto poto</cp:lastModifiedBy>
  <cp:revision>260</cp:revision>
  <dcterms:created xsi:type="dcterms:W3CDTF">2012-04-07T10:26:48Z</dcterms:created>
  <dcterms:modified xsi:type="dcterms:W3CDTF">2014-01-21T11:40:26Z</dcterms:modified>
</cp:coreProperties>
</file>