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62" r:id="rId5"/>
    <p:sldId id="263" r:id="rId6"/>
  </p:sldIdLst>
  <p:sldSz cx="6858000" cy="9144000" type="screen4x3"/>
  <p:notesSz cx="7099300" cy="10234613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60"/>
  </p:normalViewPr>
  <p:slideViewPr>
    <p:cSldViewPr>
      <p:cViewPr varScale="1">
        <p:scale>
          <a:sx n="80" d="100"/>
          <a:sy n="80" d="100"/>
        </p:scale>
        <p:origin x="301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C5F2C5-4032-4CE9-A3E7-64D82F14F5BA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ca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ca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50AE11-8F67-4578-BDA8-3EC5A82FC8BD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097036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ca-ES"/>
          </a:p>
        </p:txBody>
      </p:sp>
      <p:sp>
        <p:nvSpPr>
          <p:cNvPr id="81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93" indent="-29615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605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8447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289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6131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79974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53816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7658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D51389E-4EDD-4F5B-ABD2-3B35FED90FBF}" type="slidenum">
              <a:rPr lang="ca-ES" altLang="ca-ES">
                <a:latin typeface="Calibri" panose="020F0502020204030204" pitchFamily="34" charset="0"/>
              </a:rPr>
              <a:pPr/>
              <a:t>2</a:t>
            </a:fld>
            <a:endParaRPr lang="ca-ES" altLang="ca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72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ca-ES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93" indent="-29615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605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8447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289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6131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79974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53816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7658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AA71DD-49A2-48A4-99F1-8722425C517C}" type="slidenum">
              <a:rPr lang="ca-ES" altLang="ca-ES">
                <a:latin typeface="Calibri" panose="020F0502020204030204" pitchFamily="34" charset="0"/>
              </a:rPr>
              <a:pPr/>
              <a:t>3</a:t>
            </a:fld>
            <a:endParaRPr lang="ca-ES" altLang="ca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2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ca-ES"/>
          </a:p>
        </p:txBody>
      </p:sp>
      <p:sp>
        <p:nvSpPr>
          <p:cNvPr id="102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93" indent="-29615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605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8447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289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6131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79974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53816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7658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EA88D3C-A7FC-4377-9DA4-244D06C194A9}" type="slidenum">
              <a:rPr lang="ca-ES" altLang="ca-ES">
                <a:latin typeface="Calibri" panose="020F0502020204030204" pitchFamily="34" charset="0"/>
              </a:rPr>
              <a:pPr/>
              <a:t>4</a:t>
            </a:fld>
            <a:endParaRPr lang="ca-ES" altLang="ca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67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ca-ES"/>
          </a:p>
        </p:txBody>
      </p:sp>
      <p:sp>
        <p:nvSpPr>
          <p:cNvPr id="112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93" indent="-29615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605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8447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289" indent="-2369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6131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79974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53816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7658" indent="-2369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9E444E-D2DD-4CD4-B5F0-9375F82B5D2D}" type="slidenum">
              <a:rPr lang="ca-ES" altLang="ca-ES">
                <a:latin typeface="Calibri" panose="020F0502020204030204" pitchFamily="34" charset="0"/>
              </a:rPr>
              <a:pPr/>
              <a:t>5</a:t>
            </a:fld>
            <a:endParaRPr lang="ca-ES" altLang="ca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2B4F4-0820-43BF-B8A2-22AAE94E5640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5ADB6-2A0A-41E4-8DED-03EEE4280834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0280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E70D1-0554-44F0-AF02-BCCC952FC77C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73351-35A4-4500-B4B6-A96FA364ABA7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80530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78F67-4710-4931-A176-1C3E884E6BBE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FA824-8CD8-4B14-8531-780537154E8A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7515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DDA38-6874-46DF-B208-F1E7B97E78CD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FBE9B-BDCF-4194-BF8F-B4BD7DE8A9E1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82946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8559B-A73A-4FE4-BEA1-F86DB878153C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51479-D851-45D9-B345-59EF1E9C0F8D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23686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B8B0D-CCB3-4E75-9A7B-B6C839DC161A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03E39-9680-4964-AE46-5D6CF780C241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09723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1238-6295-46A2-88A4-7CCDAD42FA77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A2318-7980-4F92-97D9-25A9A1AD7D6C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56540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9D779-4807-4519-BAAD-48CDF58EBB0A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09929-4A62-41C7-8119-5FECA8949EEA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76252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FD8A6-77B7-4C7E-A1CB-127C31AC5568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8CA14-370F-47CF-A6E0-8BEA01BA7242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11340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FC25-A94F-4B83-91F3-843AB945878D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4F8AD-9836-483C-9C71-9258E84D13CA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99534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86579-F08D-4D5E-B190-39AD23337194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C3011-A4F7-4B27-8AFE-C14887C5AD3C}" type="slidenum">
              <a:rPr lang="ca-ES" altLang="ca-ES"/>
              <a:pPr/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96526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/>
              <a:t>Haga clic para modificar el estilo de título del patrón</a:t>
            </a:r>
            <a:endParaRPr lang="ca-ES" altLang="ca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/>
              <a:t>Haga clic para modificar el estilo de texto del patrón</a:t>
            </a:r>
          </a:p>
          <a:p>
            <a:pPr lvl="1"/>
            <a:r>
              <a:rPr lang="es-ES" altLang="ca-ES"/>
              <a:t>Segundo nivel</a:t>
            </a:r>
          </a:p>
          <a:p>
            <a:pPr lvl="2"/>
            <a:r>
              <a:rPr lang="es-ES" altLang="ca-ES"/>
              <a:t>Tercer nivel</a:t>
            </a:r>
          </a:p>
          <a:p>
            <a:pPr lvl="3"/>
            <a:r>
              <a:rPr lang="es-ES" altLang="ca-ES"/>
              <a:t>Cuarto nivel</a:t>
            </a:r>
          </a:p>
          <a:p>
            <a:pPr lvl="4"/>
            <a:r>
              <a:rPr lang="es-ES" altLang="ca-ES"/>
              <a:t>Quinto nivel</a:t>
            </a:r>
            <a:endParaRPr lang="ca-ES" alt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EB4671-5AD7-43F2-99E7-FFD4F0A85010}" type="datetimeFigureOut">
              <a:rPr lang="ca-ES"/>
              <a:pPr>
                <a:defRPr/>
              </a:pPr>
              <a:t>20/02/2020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4F16B33-551F-4DB4-B26F-A59D8B24DEF4}" type="slidenum">
              <a:rPr lang="ca-ES" altLang="ca-ES"/>
              <a:pPr/>
              <a:t>‹Nº›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girona.cat/turisme/img/foto_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513"/>
            <a:ext cx="6858000" cy="26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0" y="2411413"/>
            <a:ext cx="5373688" cy="2808287"/>
          </a:xfrm>
          <a:prstGeom prst="rect">
            <a:avLst/>
          </a:prstGeom>
          <a:solidFill>
            <a:srgbClr val="860417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a-E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ca-ES" sz="24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a-ES" sz="2800" dirty="0">
              <a:solidFill>
                <a:prstClr val="white"/>
              </a:solidFill>
              <a:latin typeface="Arial Black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3200" dirty="0">
                <a:solidFill>
                  <a:prstClr val="white"/>
                </a:solidFill>
                <a:latin typeface="Arial Black" pitchFamily="34" charset="0"/>
              </a:rPr>
              <a:t>ASSISES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3200" dirty="0">
                <a:solidFill>
                  <a:prstClr val="white"/>
                </a:solidFill>
                <a:latin typeface="Arial Black" pitchFamily="34" charset="0"/>
              </a:rPr>
              <a:t>DE LA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3200" dirty="0">
                <a:solidFill>
                  <a:prstClr val="white"/>
                </a:solidFill>
                <a:latin typeface="Arial Black" pitchFamily="34" charset="0"/>
              </a:rPr>
              <a:t>MÉDITERRANÉE</a:t>
            </a:r>
          </a:p>
          <a:p>
            <a:pPr algn="ctr" eaLnBrk="1" hangingPunct="1">
              <a:defRPr/>
            </a:pPr>
            <a:endParaRPr lang="es-ES_tradnl" sz="2400" b="1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r>
              <a:rPr lang="es-ES_tradnl" sz="2400" b="1" dirty="0">
                <a:solidFill>
                  <a:schemeClr val="bg1"/>
                </a:solidFill>
                <a:latin typeface="Cambria" pitchFamily="18" charset="0"/>
              </a:rPr>
              <a:t>GIRONA, 26 -28 </a:t>
            </a:r>
            <a:r>
              <a:rPr lang="es-ES_tradnl" sz="2400" b="1" dirty="0" err="1">
                <a:solidFill>
                  <a:schemeClr val="bg1"/>
                </a:solidFill>
                <a:latin typeface="Cambria" pitchFamily="18" charset="0"/>
              </a:rPr>
              <a:t>Mars</a:t>
            </a:r>
            <a:r>
              <a:rPr lang="es-ES_tradnl" sz="2400" b="1" dirty="0">
                <a:solidFill>
                  <a:schemeClr val="bg1"/>
                </a:solidFill>
                <a:latin typeface="Cambria" pitchFamily="18" charset="0"/>
              </a:rPr>
              <a:t> 2020</a:t>
            </a:r>
            <a:endParaRPr lang="es-ES_tradnl" sz="2400" dirty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ca-ES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a-ES" sz="2400" dirty="0"/>
              <a:t> 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a-ES" sz="36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692150" y="6948488"/>
            <a:ext cx="5400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charset="0"/>
              </a:rPr>
              <a:t>Programme</a:t>
            </a:r>
            <a:endParaRPr lang="es-ES_tradnl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2053" name="8 CuadroTexto"/>
          <p:cNvSpPr txBox="1">
            <a:spLocks noChangeArrowheads="1"/>
          </p:cNvSpPr>
          <p:nvPr/>
        </p:nvSpPr>
        <p:spPr bwMode="auto">
          <a:xfrm>
            <a:off x="692150" y="5435600"/>
            <a:ext cx="54006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a-ES" altLang="ca-ES" sz="2400" b="1">
                <a:solidFill>
                  <a:srgbClr val="860417"/>
                </a:solidFill>
                <a:latin typeface="Cambria" panose="02040503050406030204" pitchFamily="18" charset="0"/>
              </a:rPr>
              <a:t>LES PERSONNES VULNERABLES DEVANT LA JUSTICE EN MEDITERRANEE: LE ROLE DES BARREAUX</a:t>
            </a:r>
            <a:endParaRPr lang="ca-ES" altLang="ca-ES" sz="2400">
              <a:solidFill>
                <a:srgbClr val="860417"/>
              </a:solidFill>
              <a:latin typeface="Cambria" panose="02040503050406030204" pitchFamily="18" charset="0"/>
            </a:endParaRPr>
          </a:p>
        </p:txBody>
      </p:sp>
      <p:pic>
        <p:nvPicPr>
          <p:cNvPr id="2054" name="Picture 5" descr="C:\Users\nbagaria\AppData\Local\Microsoft\Windows\Temporary Internet Files\Content.Outlook\OUHWXF59\Logo Federaci estrelles gro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7489825"/>
            <a:ext cx="1547812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logotip ICAG 2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7489825"/>
            <a:ext cx="145097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1" descr="cica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7489825"/>
            <a:ext cx="15128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260350" y="2051050"/>
            <a:ext cx="237648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1" dirty="0" err="1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Jeudi</a:t>
            </a:r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 26 Mars</a:t>
            </a:r>
          </a:p>
        </p:txBody>
      </p:sp>
      <p:sp>
        <p:nvSpPr>
          <p:cNvPr id="3075" name="11 CuadroTexto"/>
          <p:cNvSpPr txBox="1">
            <a:spLocks noChangeArrowheads="1"/>
          </p:cNvSpPr>
          <p:nvPr/>
        </p:nvSpPr>
        <p:spPr bwMode="auto">
          <a:xfrm>
            <a:off x="360363" y="2484438"/>
            <a:ext cx="865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>
                <a:latin typeface="Calibri" panose="020F0502020204030204" pitchFamily="34" charset="0"/>
              </a:rPr>
              <a:t>19.00h</a:t>
            </a:r>
          </a:p>
        </p:txBody>
      </p:sp>
      <p:sp>
        <p:nvSpPr>
          <p:cNvPr id="3076" name="12 CuadroTexto"/>
          <p:cNvSpPr txBox="1">
            <a:spLocks noChangeArrowheads="1"/>
          </p:cNvSpPr>
          <p:nvPr/>
        </p:nvSpPr>
        <p:spPr bwMode="auto">
          <a:xfrm>
            <a:off x="1268413" y="2493963"/>
            <a:ext cx="504031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BE" altLang="ca-ES" sz="1600">
                <a:latin typeface="Calibri" panose="020F0502020204030204" pitchFamily="34" charset="0"/>
              </a:rPr>
              <a:t>Réception de bienvenue.</a:t>
            </a:r>
          </a:p>
          <a:p>
            <a:pPr eaLnBrk="1" hangingPunct="1"/>
            <a:r>
              <a:rPr lang="es-ES_tradnl" altLang="ca-ES" sz="1400" i="1">
                <a:latin typeface="Calibri" panose="020F0502020204030204" pitchFamily="34" charset="0"/>
              </a:rPr>
              <a:t>Lieu à confirmer. </a:t>
            </a:r>
          </a:p>
        </p:txBody>
      </p:sp>
      <p:sp>
        <p:nvSpPr>
          <p:cNvPr id="3077" name="16 CuadroTexto"/>
          <p:cNvSpPr txBox="1">
            <a:spLocks noChangeArrowheads="1"/>
          </p:cNvSpPr>
          <p:nvPr/>
        </p:nvSpPr>
        <p:spPr bwMode="auto">
          <a:xfrm>
            <a:off x="388938" y="3348038"/>
            <a:ext cx="6064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1200" i="1"/>
              <a:t>Il·lustre Col·legi de l’Advocacia de Girona, plaça Jaume Vicens Vives 4</a:t>
            </a:r>
            <a:r>
              <a:rPr lang="es-ES_tradnl" altLang="ca-ES" sz="2000"/>
              <a:t> </a:t>
            </a:r>
          </a:p>
        </p:txBody>
      </p:sp>
      <p:sp>
        <p:nvSpPr>
          <p:cNvPr id="3078" name="17 CuadroTexto"/>
          <p:cNvSpPr txBox="1">
            <a:spLocks noChangeArrowheads="1"/>
          </p:cNvSpPr>
          <p:nvPr/>
        </p:nvSpPr>
        <p:spPr bwMode="auto">
          <a:xfrm>
            <a:off x="330200" y="3824288"/>
            <a:ext cx="865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>
                <a:latin typeface="Calibri" panose="020F0502020204030204" pitchFamily="34" charset="0"/>
              </a:rPr>
              <a:t>9.30h</a:t>
            </a:r>
          </a:p>
        </p:txBody>
      </p:sp>
      <p:sp>
        <p:nvSpPr>
          <p:cNvPr id="4105" name="18 CuadroTexto"/>
          <p:cNvSpPr txBox="1">
            <a:spLocks noChangeArrowheads="1"/>
          </p:cNvSpPr>
          <p:nvPr/>
        </p:nvSpPr>
        <p:spPr bwMode="auto">
          <a:xfrm>
            <a:off x="1268413" y="3824288"/>
            <a:ext cx="48974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ES_tradnl" altLang="ca-ES" sz="1600" dirty="0" err="1">
                <a:latin typeface="Calibri" pitchFamily="34" charset="0"/>
                <a:cs typeface="Arial" charset="0"/>
              </a:rPr>
              <a:t>Paroles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 de </a:t>
            </a:r>
            <a:r>
              <a:rPr lang="es-ES_tradnl" altLang="ca-ES" sz="1600" dirty="0" err="1">
                <a:latin typeface="Calibri" pitchFamily="34" charset="0"/>
                <a:cs typeface="Arial" charset="0"/>
              </a:rPr>
              <a:t>bienvenue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.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b="1" dirty="0">
                <a:latin typeface="Calibri" pitchFamily="34" charset="0"/>
                <a:cs typeface="Arial" charset="0"/>
              </a:rPr>
              <a:t>Sílvia GIMENEZ-SALINAS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, 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Présidente de la FBE</a:t>
            </a:r>
            <a:endParaRPr lang="es-ES_tradnl" altLang="ca-ES" sz="1600" dirty="0">
              <a:latin typeface="Calibri" pitchFamily="34" charset="0"/>
              <a:cs typeface="Arial" charset="0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>
                <a:latin typeface="Calibri" pitchFamily="34" charset="0"/>
                <a:cs typeface="Arial" charset="0"/>
              </a:rPr>
              <a:t>Carles </a:t>
            </a:r>
            <a:r>
              <a:rPr lang="es-ES_tradnl" altLang="ca-ES" sz="1600" b="1" dirty="0" err="1">
                <a:latin typeface="Calibri" pitchFamily="34" charset="0"/>
                <a:cs typeface="Arial" charset="0"/>
              </a:rPr>
              <a:t>McCRAGH</a:t>
            </a:r>
            <a:r>
              <a:rPr lang="es-ES_tradnl" altLang="ca-ES" sz="1600" b="1" dirty="0">
                <a:latin typeface="Calibri" pitchFamily="34" charset="0"/>
                <a:cs typeface="Arial" charset="0"/>
              </a:rPr>
              <a:t>, 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Président de la Commission Méditerranéenne de la FBE et Bâtonnier de l’</a:t>
            </a:r>
            <a:r>
              <a:rPr lang="fr-BE" altLang="ca-ES" sz="1600" dirty="0" err="1">
                <a:latin typeface="Calibri" pitchFamily="34" charset="0"/>
                <a:cs typeface="Arial" charset="0"/>
              </a:rPr>
              <a:t>Ilustre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 </a:t>
            </a:r>
            <a:r>
              <a:rPr lang="fr-BE" altLang="ca-ES" sz="1600" dirty="0" err="1">
                <a:latin typeface="Calibri" pitchFamily="34" charset="0"/>
                <a:cs typeface="Arial" charset="0"/>
              </a:rPr>
              <a:t>Col·legi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 d´</a:t>
            </a:r>
            <a:r>
              <a:rPr lang="fr-BE" altLang="ca-ES" sz="1600" dirty="0" err="1">
                <a:latin typeface="Calibri" pitchFamily="34" charset="0"/>
                <a:cs typeface="Arial" charset="0"/>
              </a:rPr>
              <a:t>Advocats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 de </a:t>
            </a:r>
            <a:r>
              <a:rPr lang="fr-BE" altLang="ca-ES" sz="1600" dirty="0" err="1">
                <a:latin typeface="Calibri" pitchFamily="34" charset="0"/>
                <a:cs typeface="Arial" charset="0"/>
              </a:rPr>
              <a:t>Girona</a:t>
            </a:r>
            <a:endParaRPr lang="es-ES_tradnl" altLang="ca-ES" sz="1600" dirty="0">
              <a:latin typeface="Calibri" pitchFamily="34" charset="0"/>
              <a:cs typeface="Arial" charset="0"/>
            </a:endParaRPr>
          </a:p>
        </p:txBody>
      </p:sp>
      <p:sp>
        <p:nvSpPr>
          <p:cNvPr id="3080" name="19 CuadroTexto"/>
          <p:cNvSpPr txBox="1">
            <a:spLocks noChangeArrowheads="1"/>
          </p:cNvSpPr>
          <p:nvPr/>
        </p:nvSpPr>
        <p:spPr bwMode="auto">
          <a:xfrm>
            <a:off x="330200" y="5219700"/>
            <a:ext cx="865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>
                <a:latin typeface="Calibri" panose="020F0502020204030204" pitchFamily="34" charset="0"/>
              </a:rPr>
              <a:t>10.00h</a:t>
            </a:r>
          </a:p>
        </p:txBody>
      </p:sp>
      <p:sp>
        <p:nvSpPr>
          <p:cNvPr id="3081" name="20 CuadroTexto"/>
          <p:cNvSpPr txBox="1">
            <a:spLocks noChangeArrowheads="1"/>
          </p:cNvSpPr>
          <p:nvPr/>
        </p:nvSpPr>
        <p:spPr bwMode="auto">
          <a:xfrm>
            <a:off x="1268413" y="5219700"/>
            <a:ext cx="48974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BE" altLang="ca-ES" sz="1600" u="sng" dirty="0">
                <a:solidFill>
                  <a:srgbClr val="000000"/>
                </a:solidFill>
                <a:latin typeface="Calibri" panose="020F0502020204030204" pitchFamily="34" charset="0"/>
              </a:rPr>
              <a:t>Première séance de travail</a:t>
            </a:r>
            <a:r>
              <a:rPr lang="fr-BE" altLang="ca-ES" sz="16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fr-FR" altLang="ca-ES" sz="1600" dirty="0">
                <a:solidFill>
                  <a:srgbClr val="000000"/>
                </a:solidFill>
                <a:latin typeface="Calibri" panose="020F0502020204030204" pitchFamily="34" charset="0"/>
              </a:rPr>
              <a:t>Les plus vulnérables: les mineurs. Le mineur devant la justice. Victimes et agresseurs. Violences familiales. Traite d'enfants. </a:t>
            </a:r>
            <a:endParaRPr lang="fr-BE" altLang="ca-E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8" name="21 CuadroTexto"/>
          <p:cNvSpPr txBox="1">
            <a:spLocks noChangeArrowheads="1"/>
          </p:cNvSpPr>
          <p:nvPr/>
        </p:nvSpPr>
        <p:spPr bwMode="auto">
          <a:xfrm>
            <a:off x="1700213" y="6069013"/>
            <a:ext cx="44291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ES_tradnl" altLang="ca-ES" sz="1600" b="1" i="1" dirty="0" err="1">
                <a:latin typeface="Calibri" pitchFamily="34" charset="0"/>
                <a:cs typeface="Arial" charset="0"/>
              </a:rPr>
              <a:t>Rapporteurs</a:t>
            </a:r>
            <a:r>
              <a:rPr lang="es-ES_tradnl" altLang="ca-ES" sz="1600" b="1" i="1" dirty="0"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: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 err="1">
                <a:latin typeface="Calibri" pitchFamily="34" charset="0"/>
                <a:cs typeface="Arial" charset="0"/>
              </a:rPr>
              <a:t>Michele</a:t>
            </a:r>
            <a:r>
              <a:rPr lang="es-ES_tradnl" altLang="ca-ES" sz="1600" b="1" dirty="0">
                <a:latin typeface="Calibri" pitchFamily="34" charset="0"/>
                <a:cs typeface="Arial" charset="0"/>
              </a:rPr>
              <a:t> LUCHERINI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, 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Ancien président de la FBE</a:t>
            </a:r>
            <a:endParaRPr lang="es-ES_tradnl" altLang="ca-ES" sz="1600" dirty="0">
              <a:latin typeface="Calibri" pitchFamily="34" charset="0"/>
              <a:cs typeface="Arial" charset="0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>
                <a:solidFill>
                  <a:prstClr val="black"/>
                </a:solidFill>
                <a:latin typeface="Calibri"/>
              </a:rPr>
              <a:t>D</a:t>
            </a:r>
            <a:r>
              <a:rPr lang="es-ES_tradnl" altLang="ca-ES" sz="1600" b="1" dirty="0">
                <a:latin typeface="Calibri" pitchFamily="34" charset="0"/>
                <a:cs typeface="Arial" charset="0"/>
              </a:rPr>
              <a:t>ominique ATTIAS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, 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Vice-présidente de la FBE</a:t>
            </a:r>
            <a:endParaRPr lang="es-ES_tradnl" altLang="ca-ES" sz="1600" dirty="0">
              <a:latin typeface="Calibri" pitchFamily="34" charset="0"/>
              <a:cs typeface="Arial" charset="0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>
                <a:latin typeface="Calibri" pitchFamily="34" charset="0"/>
                <a:cs typeface="Arial" charset="0"/>
              </a:rPr>
              <a:t>Omar ABOUZZOUHOUR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, </a:t>
            </a:r>
            <a:r>
              <a:rPr lang="es-ES_tradnl" altLang="ca-ES" sz="1600" dirty="0" err="1">
                <a:latin typeface="Calibri" pitchFamily="34" charset="0"/>
                <a:cs typeface="Arial" charset="0"/>
              </a:rPr>
              <a:t>Ancien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 Bâtonnier de </a:t>
            </a:r>
            <a:r>
              <a:rPr lang="es-ES_tradnl" altLang="ca-ES" sz="1600" dirty="0" err="1">
                <a:latin typeface="Calibri" pitchFamily="34" charset="0"/>
                <a:cs typeface="Arial" charset="0"/>
              </a:rPr>
              <a:t>l´Ordre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 des Avocats de Marrakech</a:t>
            </a:r>
          </a:p>
          <a:p>
            <a:pPr marL="285750" indent="-285750" algn="just" eaLnBrk="1" hangingPunct="1">
              <a:defRPr/>
            </a:pPr>
            <a:endParaRPr lang="es-ES_tradnl" altLang="ca-ES" sz="1600" dirty="0">
              <a:latin typeface="Calibri" pitchFamily="34" charset="0"/>
              <a:cs typeface="Arial" charset="0"/>
            </a:endParaRPr>
          </a:p>
          <a:p>
            <a:pPr marL="285750" indent="-285750" algn="just" eaLnBrk="1" hangingPunct="1">
              <a:defRPr/>
            </a:pPr>
            <a:r>
              <a:rPr lang="es-ES_tradnl" altLang="ca-ES" sz="1600" b="1" dirty="0" err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Modérateur</a:t>
            </a:r>
            <a:r>
              <a:rPr lang="es-ES_tradnl" altLang="ca-E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b="1" dirty="0">
                <a:latin typeface="Calibri" pitchFamily="34" charset="0"/>
                <a:cs typeface="Arial" charset="0"/>
              </a:rPr>
              <a:t>: </a:t>
            </a:r>
            <a:endParaRPr lang="es-ES_tradnl" altLang="ca-ES" sz="1600" dirty="0">
              <a:latin typeface="Calibri" pitchFamily="34" charset="0"/>
              <a:cs typeface="Arial" charset="0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" altLang="ca-ES" sz="1600" b="1" dirty="0">
                <a:latin typeface="Calibri" pitchFamily="34" charset="0"/>
                <a:cs typeface="Arial" charset="0"/>
              </a:rPr>
              <a:t>Silvia GIMENEZ-SALINAS, </a:t>
            </a:r>
            <a:r>
              <a:rPr lang="fr-BE" altLang="ca-ES" sz="1600" dirty="0">
                <a:latin typeface="Calibri" pitchFamily="34" charset="0"/>
                <a:cs typeface="Arial" charset="0"/>
              </a:rPr>
              <a:t>Présidente de la FBE</a:t>
            </a:r>
            <a:endParaRPr lang="es-ES" altLang="ca-ES" sz="1600" b="1" dirty="0">
              <a:latin typeface="Calibri" pitchFamily="34" charset="0"/>
              <a:cs typeface="Arial" charset="0"/>
            </a:endParaRPr>
          </a:p>
        </p:txBody>
      </p:sp>
      <p:sp>
        <p:nvSpPr>
          <p:cNvPr id="3083" name="23 CuadroTexto"/>
          <p:cNvSpPr txBox="1">
            <a:spLocks noChangeArrowheads="1"/>
          </p:cNvSpPr>
          <p:nvPr/>
        </p:nvSpPr>
        <p:spPr bwMode="auto">
          <a:xfrm>
            <a:off x="330200" y="8235950"/>
            <a:ext cx="865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>
                <a:latin typeface="Calibri" panose="020F0502020204030204" pitchFamily="34" charset="0"/>
              </a:rPr>
              <a:t>11.00h</a:t>
            </a:r>
          </a:p>
        </p:txBody>
      </p:sp>
      <p:sp>
        <p:nvSpPr>
          <p:cNvPr id="3084" name="24 CuadroTexto"/>
          <p:cNvSpPr txBox="1">
            <a:spLocks noChangeArrowheads="1"/>
          </p:cNvSpPr>
          <p:nvPr/>
        </p:nvSpPr>
        <p:spPr bwMode="auto">
          <a:xfrm>
            <a:off x="1268413" y="8251825"/>
            <a:ext cx="31686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1600">
                <a:latin typeface="Calibri" panose="020F0502020204030204" pitchFamily="34" charset="0"/>
              </a:rPr>
              <a:t>Pause-café</a:t>
            </a:r>
          </a:p>
        </p:txBody>
      </p:sp>
      <p:sp>
        <p:nvSpPr>
          <p:cNvPr id="3085" name="21 CuadroTexto"/>
          <p:cNvSpPr txBox="1">
            <a:spLocks noChangeArrowheads="1"/>
          </p:cNvSpPr>
          <p:nvPr/>
        </p:nvSpPr>
        <p:spPr bwMode="auto">
          <a:xfrm>
            <a:off x="260350" y="3132138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 dirty="0" err="1">
                <a:solidFill>
                  <a:srgbClr val="953735"/>
                </a:solidFill>
                <a:latin typeface="Calibri" panose="020F0502020204030204" pitchFamily="34" charset="0"/>
              </a:rPr>
              <a:t>Vendredi</a:t>
            </a:r>
            <a:r>
              <a:rPr lang="es-ES_tradnl" altLang="ca-ES" b="1" dirty="0">
                <a:solidFill>
                  <a:srgbClr val="953735"/>
                </a:solidFill>
                <a:latin typeface="Calibri" panose="020F0502020204030204" pitchFamily="34" charset="0"/>
              </a:rPr>
              <a:t>  27 Mars</a:t>
            </a:r>
          </a:p>
        </p:txBody>
      </p:sp>
      <p:grpSp>
        <p:nvGrpSpPr>
          <p:cNvPr id="3086" name="16 Grupo"/>
          <p:cNvGrpSpPr>
            <a:grpSpLocks/>
          </p:cNvGrpSpPr>
          <p:nvPr/>
        </p:nvGrpSpPr>
        <p:grpSpPr bwMode="auto">
          <a:xfrm>
            <a:off x="0" y="-36513"/>
            <a:ext cx="6858000" cy="2120901"/>
            <a:chOff x="0" y="-36513"/>
            <a:chExt cx="6858000" cy="2120950"/>
          </a:xfrm>
        </p:grpSpPr>
        <p:pic>
          <p:nvPicPr>
            <p:cNvPr id="24" name="Picture 2" descr="https://www.girona.cat/turisme/img/foto_cases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b="29968"/>
            <a:stretch>
              <a:fillRect/>
            </a:stretch>
          </p:blipFill>
          <p:spPr bwMode="auto">
            <a:xfrm>
              <a:off x="0" y="-36513"/>
              <a:ext cx="6858000" cy="187220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sx="31000" sy="31000" algn="ctr" rotWithShape="0">
                <a:srgbClr val="000000"/>
              </a:outerShdw>
            </a:effectLst>
          </p:spPr>
        </p:pic>
        <p:pic>
          <p:nvPicPr>
            <p:cNvPr id="3088" name="Picture 5" descr="C:\Users\nbagaria\AppData\Local\Microsoft\Windows\Temporary Internet Files\Content.Outlook\OUHWXF59\Logo Federaci estrelles groc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6885" y="987785"/>
              <a:ext cx="1080467" cy="108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17" descr="logotip ICAG 201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960" y="971600"/>
              <a:ext cx="1096962" cy="1112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18" descr="cicac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2922" y="1004937"/>
              <a:ext cx="1046163" cy="1046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0 CuadroTexto"/>
          <p:cNvSpPr txBox="1">
            <a:spLocks noChangeArrowheads="1"/>
          </p:cNvSpPr>
          <p:nvPr/>
        </p:nvSpPr>
        <p:spPr bwMode="auto">
          <a:xfrm>
            <a:off x="260350" y="2051050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 dirty="0" err="1">
                <a:solidFill>
                  <a:srgbClr val="953735"/>
                </a:solidFill>
                <a:latin typeface="Calibri" panose="020F0502020204030204" pitchFamily="34" charset="0"/>
              </a:rPr>
              <a:t>Vendredi</a:t>
            </a:r>
            <a:r>
              <a:rPr lang="es-ES_tradnl" altLang="ca-ES" b="1" dirty="0">
                <a:solidFill>
                  <a:srgbClr val="953735"/>
                </a:solidFill>
                <a:latin typeface="Calibri" panose="020F0502020204030204" pitchFamily="34" charset="0"/>
              </a:rPr>
              <a:t> 27 Mars</a:t>
            </a:r>
          </a:p>
        </p:txBody>
      </p:sp>
      <p:sp>
        <p:nvSpPr>
          <p:cNvPr id="4099" name="11 CuadroTexto"/>
          <p:cNvSpPr txBox="1">
            <a:spLocks noChangeArrowheads="1"/>
          </p:cNvSpPr>
          <p:nvPr/>
        </p:nvSpPr>
        <p:spPr bwMode="auto">
          <a:xfrm>
            <a:off x="360363" y="2484438"/>
            <a:ext cx="865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>
                <a:latin typeface="Calibri" panose="020F0502020204030204" pitchFamily="34" charset="0"/>
              </a:rPr>
              <a:t>11.30h</a:t>
            </a:r>
          </a:p>
        </p:txBody>
      </p:sp>
      <p:sp>
        <p:nvSpPr>
          <p:cNvPr id="4100" name="12 CuadroTexto"/>
          <p:cNvSpPr txBox="1">
            <a:spLocks noChangeArrowheads="1"/>
          </p:cNvSpPr>
          <p:nvPr/>
        </p:nvSpPr>
        <p:spPr bwMode="auto">
          <a:xfrm>
            <a:off x="1268413" y="2493963"/>
            <a:ext cx="5040312" cy="1491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Aft>
                <a:spcPts val="1000"/>
              </a:spcAft>
            </a:pPr>
            <a:r>
              <a:rPr lang="es-ES" altLang="ca-ES" sz="1600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Deuxième</a:t>
            </a:r>
            <a:r>
              <a:rPr lang="es-ES" altLang="ca-ES" sz="16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altLang="ca-ES" sz="16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séance de travail</a:t>
            </a:r>
            <a:r>
              <a:rPr lang="es-ES" altLang="ca-ES" sz="16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femmes vulnérables à l’égard des hommes et à une société machiste. Violences de genre. Traite des femmes. Traitement des violences sexuelles et des viols. Les obstacles à l'accès des femmes à une justice décente et égalitaire</a:t>
            </a:r>
            <a:r>
              <a:rPr lang="es-ES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a-ES" altLang="ca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21 CuadroTexto"/>
          <p:cNvSpPr txBox="1">
            <a:spLocks noChangeArrowheads="1"/>
          </p:cNvSpPr>
          <p:nvPr/>
        </p:nvSpPr>
        <p:spPr bwMode="auto">
          <a:xfrm>
            <a:off x="1700213" y="3995738"/>
            <a:ext cx="44291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_tradnl" altLang="ca-ES" sz="1600" b="1" i="1" dirty="0" err="1">
                <a:latin typeface="Calibri" pitchFamily="34" charset="0"/>
                <a:cs typeface="Arial" charset="0"/>
              </a:rPr>
              <a:t>Rapporteurs</a:t>
            </a:r>
            <a:r>
              <a:rPr lang="es-ES_tradnl" altLang="ca-ES" sz="1600" b="1" i="1" dirty="0"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dirty="0">
                <a:latin typeface="+mj-lt"/>
              </a:rPr>
              <a:t>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b="1" dirty="0">
                <a:latin typeface="+mj-lt"/>
              </a:rPr>
              <a:t>Mª Eugènia GAY, </a:t>
            </a:r>
            <a:r>
              <a:rPr lang="es-ES_tradnl" altLang="ca-ES" sz="1600" dirty="0" err="1">
                <a:latin typeface="+mj-lt"/>
              </a:rPr>
              <a:t>Bâtonnier</a:t>
            </a:r>
            <a:r>
              <a:rPr lang="es-ES_tradnl" altLang="ca-ES" sz="1600" dirty="0">
                <a:latin typeface="+mj-lt"/>
              </a:rPr>
              <a:t> de </a:t>
            </a:r>
            <a:r>
              <a:rPr lang="es-ES_tradnl" altLang="ca-ES" sz="1600" dirty="0" err="1">
                <a:latin typeface="+mj-lt"/>
              </a:rPr>
              <a:t>l’Il·lustre</a:t>
            </a:r>
            <a:r>
              <a:rPr lang="es-ES_tradnl" altLang="ca-ES" sz="1600" dirty="0">
                <a:latin typeface="+mj-lt"/>
              </a:rPr>
              <a:t> </a:t>
            </a:r>
            <a:r>
              <a:rPr lang="es-ES_tradnl" altLang="ca-ES" sz="1600" dirty="0" err="1">
                <a:latin typeface="+mj-lt"/>
              </a:rPr>
              <a:t>Col·legi</a:t>
            </a:r>
            <a:r>
              <a:rPr lang="es-ES_tradnl" altLang="ca-ES" sz="1600" dirty="0">
                <a:latin typeface="+mj-lt"/>
              </a:rPr>
              <a:t> de </a:t>
            </a:r>
            <a:r>
              <a:rPr lang="es-ES_tradnl" altLang="ca-ES" sz="1600" dirty="0" err="1">
                <a:latin typeface="+mj-lt"/>
              </a:rPr>
              <a:t>l´Advocacia</a:t>
            </a:r>
            <a:r>
              <a:rPr lang="es-ES_tradnl" altLang="ca-ES" sz="1600" dirty="0">
                <a:latin typeface="+mj-lt"/>
              </a:rPr>
              <a:t> de Barcelona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b="1" dirty="0" err="1">
                <a:latin typeface="+mj-lt"/>
              </a:rPr>
              <a:t>Hamdi</a:t>
            </a:r>
            <a:r>
              <a:rPr lang="es-ES_tradnl" altLang="ca-ES" sz="1600" b="1" dirty="0">
                <a:latin typeface="+mj-lt"/>
              </a:rPr>
              <a:t> GHOULAMI, </a:t>
            </a:r>
            <a:r>
              <a:rPr lang="fr-FR" altLang="ca-ES" sz="1600" dirty="0">
                <a:latin typeface="+mj-lt"/>
              </a:rPr>
              <a:t>Avocat au Barreau de Marrakech</a:t>
            </a:r>
            <a:endParaRPr lang="es-ES_tradnl" altLang="ca-ES" sz="1600" dirty="0">
              <a:latin typeface="+mj-lt"/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b="1" dirty="0">
                <a:latin typeface="+mj-lt"/>
              </a:rPr>
              <a:t>Radhia JERBI</a:t>
            </a:r>
            <a:r>
              <a:rPr lang="es-ES_tradnl" altLang="ca-ES" sz="1600" dirty="0">
                <a:latin typeface="+mj-lt"/>
              </a:rPr>
              <a:t>, </a:t>
            </a:r>
            <a:r>
              <a:rPr lang="fr-FR" altLang="ca-ES" sz="1600" dirty="0">
                <a:latin typeface="+mj-lt"/>
              </a:rPr>
              <a:t>Présidente de l´Union Nationale de la Femme Tunisienne</a:t>
            </a:r>
            <a:endParaRPr lang="es-ES_tradnl" altLang="ca-ES" sz="1600" dirty="0">
              <a:latin typeface="+mj-lt"/>
            </a:endParaRPr>
          </a:p>
          <a:p>
            <a:pPr marL="285750" indent="-285750" eaLnBrk="1" hangingPunct="1">
              <a:defRPr/>
            </a:pPr>
            <a:endParaRPr lang="es-ES_tradnl" altLang="ca-ES" sz="1600" dirty="0">
              <a:solidFill>
                <a:prstClr val="black"/>
              </a:solidFill>
              <a:latin typeface="Calibri"/>
            </a:endParaRPr>
          </a:p>
          <a:p>
            <a:pPr eaLnBrk="1" hangingPunct="1">
              <a:defRPr/>
            </a:pPr>
            <a:r>
              <a:rPr lang="es-ES_tradnl" altLang="ca-ES" sz="1600" b="1" dirty="0" err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Modérateur</a:t>
            </a:r>
            <a:r>
              <a:rPr lang="es-ES_tradnl" altLang="ca-E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dirty="0" smtClean="0">
                <a:solidFill>
                  <a:prstClr val="black"/>
                </a:solidFill>
                <a:latin typeface="Calibri"/>
              </a:rPr>
              <a:t>: </a:t>
            </a:r>
            <a:r>
              <a:rPr lang="fr-FR" altLang="ca-ES" sz="1600" i="1" dirty="0" smtClean="0">
                <a:solidFill>
                  <a:prstClr val="black"/>
                </a:solidFill>
                <a:latin typeface="Calibri"/>
              </a:rPr>
              <a:t>À </a:t>
            </a:r>
            <a:r>
              <a:rPr lang="fr-FR" altLang="ca-ES" sz="1600" i="1" dirty="0">
                <a:solidFill>
                  <a:prstClr val="black"/>
                </a:solidFill>
                <a:latin typeface="Calibri"/>
              </a:rPr>
              <a:t>confirmer</a:t>
            </a:r>
            <a:endParaRPr lang="es-ES_tradnl" altLang="ca-ES" sz="1600" i="1" dirty="0">
              <a:latin typeface="Arial" charset="0"/>
            </a:endParaRPr>
          </a:p>
        </p:txBody>
      </p:sp>
      <p:sp>
        <p:nvSpPr>
          <p:cNvPr id="4102" name="17 CuadroTexto"/>
          <p:cNvSpPr txBox="1">
            <a:spLocks noChangeArrowheads="1"/>
          </p:cNvSpPr>
          <p:nvPr/>
        </p:nvSpPr>
        <p:spPr bwMode="auto">
          <a:xfrm>
            <a:off x="360363" y="6938963"/>
            <a:ext cx="865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>
                <a:latin typeface="Calibri" panose="020F0502020204030204" pitchFamily="34" charset="0"/>
              </a:rPr>
              <a:t>13.30h</a:t>
            </a:r>
          </a:p>
        </p:txBody>
      </p:sp>
      <p:sp>
        <p:nvSpPr>
          <p:cNvPr id="4103" name="18 CuadroTexto"/>
          <p:cNvSpPr txBox="1">
            <a:spLocks noChangeArrowheads="1"/>
          </p:cNvSpPr>
          <p:nvPr/>
        </p:nvSpPr>
        <p:spPr bwMode="auto">
          <a:xfrm>
            <a:off x="1268413" y="6938963"/>
            <a:ext cx="48974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1600" dirty="0" err="1">
                <a:latin typeface="Calibri" panose="020F0502020204030204" pitchFamily="34" charset="0"/>
              </a:rPr>
              <a:t>Déjeuner</a:t>
            </a:r>
            <a:r>
              <a:rPr lang="es-ES_tradnl" altLang="ca-ES" sz="1600" dirty="0">
                <a:latin typeface="Calibri" panose="020F0502020204030204" pitchFamily="34" charset="0"/>
              </a:rPr>
              <a:t> de </a:t>
            </a:r>
            <a:r>
              <a:rPr lang="es-ES_tradnl" altLang="ca-ES" sz="1600" dirty="0" err="1">
                <a:latin typeface="Calibri" panose="020F0502020204030204" pitchFamily="34" charset="0"/>
              </a:rPr>
              <a:t>travail</a:t>
            </a:r>
            <a:r>
              <a:rPr lang="es-ES_tradnl" altLang="ca-ES" sz="1600" dirty="0">
                <a:latin typeface="Calibri" panose="020F0502020204030204" pitchFamily="34" charset="0"/>
              </a:rPr>
              <a:t>.</a:t>
            </a:r>
            <a:endParaRPr lang="es-ES_tradnl" altLang="ca-ES" sz="1600" i="1" dirty="0">
              <a:latin typeface="Calibri" panose="020F0502020204030204" pitchFamily="34" charset="0"/>
            </a:endParaRPr>
          </a:p>
        </p:txBody>
      </p:sp>
      <p:sp>
        <p:nvSpPr>
          <p:cNvPr id="4104" name="19 CuadroTexto"/>
          <p:cNvSpPr txBox="1">
            <a:spLocks noChangeArrowheads="1"/>
          </p:cNvSpPr>
          <p:nvPr/>
        </p:nvSpPr>
        <p:spPr bwMode="auto">
          <a:xfrm>
            <a:off x="360363" y="74072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>
                <a:latin typeface="Calibri" panose="020F0502020204030204" pitchFamily="34" charset="0"/>
              </a:rPr>
              <a:t>15.00h</a:t>
            </a:r>
          </a:p>
        </p:txBody>
      </p:sp>
      <p:sp>
        <p:nvSpPr>
          <p:cNvPr id="4105" name="20 CuadroTexto"/>
          <p:cNvSpPr txBox="1">
            <a:spLocks noChangeArrowheads="1"/>
          </p:cNvSpPr>
          <p:nvPr/>
        </p:nvSpPr>
        <p:spPr bwMode="auto">
          <a:xfrm>
            <a:off x="1268413" y="7407275"/>
            <a:ext cx="4878387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Aft>
                <a:spcPts val="1000"/>
              </a:spcAft>
            </a:pPr>
            <a:r>
              <a:rPr lang="es-ES" altLang="ca-ES" sz="1600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Troisième</a:t>
            </a:r>
            <a:r>
              <a:rPr lang="es-ES" altLang="ca-ES" sz="16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altLang="ca-ES" sz="16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séance de travail</a:t>
            </a:r>
            <a:r>
              <a:rPr lang="es-ES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personnes âgées face à la justice. L'humanisation en raison de la vieillesse. Existe-t-il un traitement spécifique pour les personnes âgées dans la justice de la Méditerranée? Expériences dans différents pays</a:t>
            </a:r>
            <a:r>
              <a:rPr lang="es-ES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a-ES" altLang="ca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106" name="16 Grupo"/>
          <p:cNvGrpSpPr>
            <a:grpSpLocks/>
          </p:cNvGrpSpPr>
          <p:nvPr/>
        </p:nvGrpSpPr>
        <p:grpSpPr bwMode="auto">
          <a:xfrm>
            <a:off x="0" y="-36513"/>
            <a:ext cx="6858000" cy="2120901"/>
            <a:chOff x="0" y="-36513"/>
            <a:chExt cx="6858000" cy="2120950"/>
          </a:xfrm>
        </p:grpSpPr>
        <p:pic>
          <p:nvPicPr>
            <p:cNvPr id="29" name="Picture 2" descr="https://www.girona.cat/turisme/img/foto_cases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b="29968"/>
            <a:stretch>
              <a:fillRect/>
            </a:stretch>
          </p:blipFill>
          <p:spPr bwMode="auto">
            <a:xfrm>
              <a:off x="0" y="-36513"/>
              <a:ext cx="6858000" cy="187220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sx="31000" sy="31000" algn="ctr" rotWithShape="0">
                <a:srgbClr val="000000"/>
              </a:outerShdw>
            </a:effectLst>
          </p:spPr>
        </p:pic>
        <p:pic>
          <p:nvPicPr>
            <p:cNvPr id="4108" name="Picture 5" descr="C:\Users\nbagaria\AppData\Local\Microsoft\Windows\Temporary Internet Files\Content.Outlook\OUHWXF59\Logo Federaci estrelles groc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6885" y="987785"/>
              <a:ext cx="1080467" cy="108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17" descr="logotip ICAG 201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960" y="971600"/>
              <a:ext cx="1096962" cy="1112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Picture 18" descr="cicac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2922" y="1004937"/>
              <a:ext cx="1046163" cy="1046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0 CuadroTexto"/>
          <p:cNvSpPr txBox="1">
            <a:spLocks noChangeArrowheads="1"/>
          </p:cNvSpPr>
          <p:nvPr/>
        </p:nvSpPr>
        <p:spPr bwMode="auto">
          <a:xfrm>
            <a:off x="260350" y="2051050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 dirty="0" err="1">
                <a:solidFill>
                  <a:srgbClr val="953735"/>
                </a:solidFill>
                <a:latin typeface="Calibri" panose="020F0502020204030204" pitchFamily="34" charset="0"/>
              </a:rPr>
              <a:t>Vendredi</a:t>
            </a:r>
            <a:r>
              <a:rPr lang="es-ES_tradnl" altLang="ca-ES" b="1" dirty="0">
                <a:solidFill>
                  <a:srgbClr val="953735"/>
                </a:solidFill>
                <a:latin typeface="Calibri" panose="020F0502020204030204" pitchFamily="34" charset="0"/>
              </a:rPr>
              <a:t> 27 Mars</a:t>
            </a:r>
          </a:p>
        </p:txBody>
      </p:sp>
      <p:sp>
        <p:nvSpPr>
          <p:cNvPr id="15" name="21 CuadroTexto"/>
          <p:cNvSpPr txBox="1">
            <a:spLocks noChangeArrowheads="1"/>
          </p:cNvSpPr>
          <p:nvPr/>
        </p:nvSpPr>
        <p:spPr bwMode="auto">
          <a:xfrm>
            <a:off x="1852613" y="2389188"/>
            <a:ext cx="44291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BE" altLang="ca-ES" sz="1600" b="1" i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Rapporteurs</a:t>
            </a:r>
            <a:r>
              <a:rPr lang="es-ES_tradnl" altLang="ca-ES" sz="1600" dirty="0">
                <a:latin typeface="+mj-lt"/>
              </a:rPr>
              <a:t>: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 err="1">
                <a:latin typeface="+mj-lt"/>
              </a:rPr>
              <a:t>Marti</a:t>
            </a:r>
            <a:r>
              <a:rPr lang="es-ES_tradnl" altLang="ca-ES" sz="1600" b="1" dirty="0">
                <a:latin typeface="+mj-lt"/>
              </a:rPr>
              <a:t> ALEÑAR, </a:t>
            </a:r>
            <a:r>
              <a:rPr lang="fr-BE" altLang="ca-ES" sz="1600" dirty="0">
                <a:solidFill>
                  <a:prstClr val="black"/>
                </a:solidFill>
                <a:latin typeface="Calibri"/>
              </a:rPr>
              <a:t>Bâtonnier </a:t>
            </a:r>
            <a:r>
              <a:rPr lang="fr-BE" altLang="ca-ES" sz="1600" dirty="0" err="1">
                <a:solidFill>
                  <a:prstClr val="black"/>
                </a:solidFill>
                <a:latin typeface="Calibri"/>
              </a:rPr>
              <a:t>del</a:t>
            </a:r>
            <a:r>
              <a:rPr lang="fr-BE" altLang="ca-ES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r-BE" altLang="ca-ES" sz="1600" dirty="0" err="1">
                <a:solidFill>
                  <a:prstClr val="black"/>
                </a:solidFill>
                <a:latin typeface="Calibri"/>
              </a:rPr>
              <a:t>Ilustre</a:t>
            </a:r>
            <a:r>
              <a:rPr lang="fr-BE" altLang="ca-ES" sz="1600" dirty="0">
                <a:solidFill>
                  <a:prstClr val="black"/>
                </a:solidFill>
                <a:latin typeface="Calibri"/>
              </a:rPr>
              <a:t> Colegio de </a:t>
            </a:r>
            <a:r>
              <a:rPr lang="fr-BE" altLang="ca-ES" sz="1600" dirty="0" err="1">
                <a:solidFill>
                  <a:prstClr val="black"/>
                </a:solidFill>
                <a:latin typeface="Calibri"/>
              </a:rPr>
              <a:t>Abogados</a:t>
            </a:r>
            <a:r>
              <a:rPr lang="fr-BE" altLang="ca-ES" sz="1600" dirty="0">
                <a:solidFill>
                  <a:prstClr val="black"/>
                </a:solidFill>
                <a:latin typeface="Calibri"/>
              </a:rPr>
              <a:t> de </a:t>
            </a:r>
            <a:r>
              <a:rPr lang="fr-BE" altLang="ca-ES" sz="1600" dirty="0" err="1">
                <a:solidFill>
                  <a:prstClr val="black"/>
                </a:solidFill>
                <a:latin typeface="Calibri"/>
              </a:rPr>
              <a:t>Baleares</a:t>
            </a:r>
            <a:endParaRPr lang="es-ES_tradnl" altLang="ca-ES" sz="1600" dirty="0">
              <a:latin typeface="+mj-lt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>
                <a:latin typeface="+mj-lt"/>
              </a:rPr>
              <a:t>Mohamed IMZIL</a:t>
            </a:r>
            <a:r>
              <a:rPr lang="es-ES_tradnl" altLang="ca-ES" sz="1600" dirty="0">
                <a:latin typeface="+mj-lt"/>
              </a:rPr>
              <a:t>, </a:t>
            </a:r>
            <a:r>
              <a:rPr lang="fr-BE" altLang="ca-ES" sz="1600" dirty="0">
                <a:solidFill>
                  <a:prstClr val="black"/>
                </a:solidFill>
                <a:latin typeface="Calibri"/>
              </a:rPr>
              <a:t>Ancien Membre du Conseil du Barreau de Casablanca</a:t>
            </a:r>
            <a:endParaRPr lang="es-ES_tradnl" altLang="ca-ES" sz="1600" dirty="0">
              <a:latin typeface="+mj-lt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 err="1">
                <a:latin typeface="+mj-lt"/>
              </a:rPr>
              <a:t>Christiano</a:t>
            </a:r>
            <a:r>
              <a:rPr lang="es-ES_tradnl" altLang="ca-ES" sz="1600" b="1" dirty="0">
                <a:latin typeface="+mj-lt"/>
              </a:rPr>
              <a:t> DINARDO, </a:t>
            </a:r>
            <a:r>
              <a:rPr lang="es-ES_tradnl" altLang="ca-ES" sz="1600" dirty="0">
                <a:solidFill>
                  <a:prstClr val="black"/>
                </a:solidFill>
                <a:latin typeface="Calibri"/>
              </a:rPr>
              <a:t>Avocat, Ordine </a:t>
            </a:r>
            <a:r>
              <a:rPr lang="es-ES_tradnl" altLang="ca-ES" sz="1600" dirty="0" err="1">
                <a:solidFill>
                  <a:prstClr val="black"/>
                </a:solidFill>
                <a:latin typeface="Calibri"/>
              </a:rPr>
              <a:t>Avvocati</a:t>
            </a:r>
            <a:r>
              <a:rPr lang="es-ES_tradnl" altLang="ca-ES" sz="1600" dirty="0">
                <a:solidFill>
                  <a:prstClr val="black"/>
                </a:solidFill>
                <a:latin typeface="Calibri"/>
              </a:rPr>
              <a:t> di </a:t>
            </a:r>
            <a:r>
              <a:rPr lang="es-ES_tradnl" altLang="ca-ES" sz="1600" dirty="0" err="1">
                <a:solidFill>
                  <a:prstClr val="black"/>
                </a:solidFill>
                <a:latin typeface="Calibri"/>
              </a:rPr>
              <a:t>Bologna</a:t>
            </a:r>
            <a:endParaRPr lang="es-ES_tradnl" altLang="ca-ES" sz="1600" dirty="0">
              <a:latin typeface="+mj-lt"/>
            </a:endParaRPr>
          </a:p>
          <a:p>
            <a:pPr marL="285750" indent="-285750" algn="just" eaLnBrk="1" hangingPunct="1">
              <a:defRPr/>
            </a:pPr>
            <a:endParaRPr lang="es-ES_tradnl" altLang="ca-ES" sz="1600" dirty="0">
              <a:solidFill>
                <a:prstClr val="black"/>
              </a:solidFill>
              <a:latin typeface="Calibri"/>
            </a:endParaRPr>
          </a:p>
          <a:p>
            <a:pPr algn="just" eaLnBrk="1" hangingPunct="1">
              <a:defRPr/>
            </a:pPr>
            <a:r>
              <a:rPr lang="es-ES_tradnl" altLang="ca-ES" sz="1600" b="1" dirty="0" err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Modérateur</a:t>
            </a:r>
            <a:r>
              <a:rPr lang="es-ES_tradnl" altLang="ca-E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dirty="0">
                <a:solidFill>
                  <a:prstClr val="black"/>
                </a:solidFill>
                <a:latin typeface="Calibri"/>
              </a:rPr>
              <a:t>: </a:t>
            </a:r>
            <a:endParaRPr lang="es-ES_tradnl" altLang="ca-ES" sz="1600" dirty="0">
              <a:latin typeface="+mj-lt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es-ES_tradnl" altLang="ca-ES" sz="1600" b="1" dirty="0">
                <a:solidFill>
                  <a:prstClr val="black"/>
                </a:solidFill>
                <a:latin typeface="Calibri"/>
              </a:rPr>
              <a:t>Montse GÓMEZ, </a:t>
            </a:r>
            <a:r>
              <a:rPr lang="fr-FR" sz="1600" dirty="0">
                <a:solidFill>
                  <a:prstClr val="black"/>
                </a:solidFill>
                <a:latin typeface="Calibri"/>
              </a:rPr>
              <a:t>Avocate, </a:t>
            </a:r>
            <a:r>
              <a:rPr lang="fr-FR" sz="1600" dirty="0" err="1">
                <a:solidFill>
                  <a:prstClr val="black"/>
                </a:solidFill>
                <a:latin typeface="Calibri"/>
              </a:rPr>
              <a:t>Ilustre</a:t>
            </a:r>
            <a:r>
              <a:rPr lang="fr-FR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r-FR" sz="1600" dirty="0" err="1">
                <a:solidFill>
                  <a:prstClr val="black"/>
                </a:solidFill>
                <a:latin typeface="Calibri"/>
              </a:rPr>
              <a:t>Colegio</a:t>
            </a:r>
            <a:r>
              <a:rPr lang="fr-FR" sz="1600" dirty="0">
                <a:solidFill>
                  <a:prstClr val="black"/>
                </a:solidFill>
                <a:latin typeface="Calibri"/>
              </a:rPr>
              <a:t> de Abogados de Murcia, coordinatrice du projet de relations internationales. </a:t>
            </a:r>
            <a:endParaRPr lang="es-ES_tradnl" altLang="ca-ES" sz="1600" i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5124" name="19 CuadroTexto"/>
          <p:cNvSpPr txBox="1">
            <a:spLocks noChangeArrowheads="1"/>
          </p:cNvSpPr>
          <p:nvPr/>
        </p:nvSpPr>
        <p:spPr bwMode="auto">
          <a:xfrm>
            <a:off x="512763" y="5443538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a-ES" altLang="ca-ES" b="1">
                <a:latin typeface="Calibri" panose="020F0502020204030204" pitchFamily="34" charset="0"/>
              </a:rPr>
              <a:t>16.00h</a:t>
            </a:r>
          </a:p>
        </p:txBody>
      </p:sp>
      <p:sp>
        <p:nvSpPr>
          <p:cNvPr id="5125" name="20 CuadroTexto"/>
          <p:cNvSpPr txBox="1">
            <a:spLocks noChangeArrowheads="1"/>
          </p:cNvSpPr>
          <p:nvPr/>
        </p:nvSpPr>
        <p:spPr bwMode="auto">
          <a:xfrm>
            <a:off x="1420813" y="5443538"/>
            <a:ext cx="48783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s-ES" altLang="ca-ES" sz="1600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Quatrième</a:t>
            </a:r>
            <a:r>
              <a:rPr lang="es-ES" altLang="ca-ES" sz="16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altLang="ca-ES" sz="16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séance de travail</a:t>
            </a:r>
            <a:r>
              <a:rPr lang="es-ES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personnes handicapées physiques et mentales devant la justice. L’accessibilité. La compréhension. Le langage.</a:t>
            </a:r>
            <a:endParaRPr lang="ca-ES" altLang="ca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21 CuadroTexto"/>
          <p:cNvSpPr txBox="1">
            <a:spLocks noChangeArrowheads="1"/>
          </p:cNvSpPr>
          <p:nvPr/>
        </p:nvSpPr>
        <p:spPr bwMode="auto">
          <a:xfrm>
            <a:off x="1852613" y="6235700"/>
            <a:ext cx="44291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BE" altLang="ca-ES" sz="1600" b="1" i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Rapporteurs</a:t>
            </a:r>
            <a:r>
              <a:rPr lang="es-ES_tradnl" altLang="ca-ES" sz="1600" dirty="0">
                <a:latin typeface="+mj-lt"/>
              </a:rPr>
              <a:t>: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ca-ES" altLang="ca-ES" sz="1600" b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Philippe</a:t>
            </a:r>
            <a:r>
              <a:rPr lang="ca-ES" altLang="ca-E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AYRAL</a:t>
            </a:r>
            <a:r>
              <a:rPr lang="ca-ES" altLang="ca-E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altLang="ca-ES" sz="1600" dirty="0">
                <a:latin typeface="Calibri" pitchFamily="34" charset="0"/>
                <a:cs typeface="Arial" charset="0"/>
              </a:rPr>
              <a:t>Bâtonnier du Barreau des </a:t>
            </a:r>
            <a:r>
              <a:rPr lang="fr-FR" altLang="ca-ES" sz="1600" dirty="0" err="1">
                <a:latin typeface="Calibri" pitchFamily="34" charset="0"/>
                <a:cs typeface="Arial" charset="0"/>
              </a:rPr>
              <a:t>Pyrenées</a:t>
            </a:r>
            <a:r>
              <a:rPr lang="fr-FR" altLang="ca-ES" sz="1600" dirty="0">
                <a:latin typeface="Calibri" pitchFamily="34" charset="0"/>
                <a:cs typeface="Arial" charset="0"/>
              </a:rPr>
              <a:t> Orientales</a:t>
            </a:r>
            <a:endParaRPr lang="ca-ES" altLang="ca-ES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ca-ES" altLang="ca-E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Marta ALSINA</a:t>
            </a:r>
            <a:r>
              <a:rPr lang="ca-ES" altLang="ca-E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ca-ES" altLang="ca-ES" sz="16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Vice</a:t>
            </a:r>
            <a:r>
              <a:rPr lang="ca-ES" altLang="ca-E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Bâtonnier du Col·legi Advocats de Girona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ca-ES" altLang="ca-ES" sz="16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Rapporteur</a:t>
            </a:r>
            <a:r>
              <a:rPr lang="ca-ES" altLang="ca-E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de la </a:t>
            </a:r>
            <a:r>
              <a:rPr lang="ca-ES" altLang="ca-ES" sz="16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Turquie</a:t>
            </a:r>
            <a:r>
              <a:rPr lang="ca-ES" altLang="ca-E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ca-ES" altLang="ca-ES" sz="16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Maroc</a:t>
            </a:r>
            <a:endParaRPr lang="ca-ES" altLang="ca-ES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 eaLnBrk="1" hangingPunct="1">
              <a:defRPr/>
            </a:pPr>
            <a:endParaRPr lang="es-ES_tradnl" altLang="ca-ES" sz="1600" dirty="0">
              <a:solidFill>
                <a:prstClr val="black"/>
              </a:solidFill>
              <a:latin typeface="Calibri"/>
            </a:endParaRPr>
          </a:p>
          <a:p>
            <a:pPr algn="just" eaLnBrk="1" hangingPunct="1">
              <a:defRPr/>
            </a:pPr>
            <a:r>
              <a:rPr lang="es-ES_tradnl" altLang="ca-ES" sz="1600" b="1" dirty="0" err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Modérateur</a:t>
            </a:r>
            <a:r>
              <a:rPr lang="es-ES_tradnl" altLang="ca-E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dirty="0">
                <a:solidFill>
                  <a:prstClr val="black"/>
                </a:solidFill>
                <a:latin typeface="Calibri"/>
              </a:rPr>
              <a:t>: </a:t>
            </a:r>
            <a:endParaRPr lang="es-ES_tradnl" altLang="ca-ES" sz="1600" dirty="0">
              <a:latin typeface="+mj-lt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ca-ES" altLang="ca-E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Antonio GARCIA SABATER</a:t>
            </a:r>
            <a:r>
              <a:rPr lang="ca-ES" altLang="ca-E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altLang="ca-ES" sz="1600" dirty="0">
                <a:latin typeface="Calibri" pitchFamily="34" charset="0"/>
                <a:cs typeface="Arial" charset="0"/>
              </a:rPr>
              <a:t>Président Section des personnes handicapées de l´</a:t>
            </a:r>
            <a:r>
              <a:rPr lang="ca-ES" altLang="ca-ES" sz="1600" dirty="0" err="1">
                <a:latin typeface="Calibri" pitchFamily="34" charset="0"/>
                <a:cs typeface="Arial" charset="0"/>
              </a:rPr>
              <a:t>Ilustre</a:t>
            </a:r>
            <a:r>
              <a:rPr lang="ca-ES" altLang="ca-ES" sz="1600" dirty="0">
                <a:latin typeface="Calibri" pitchFamily="34" charset="0"/>
                <a:cs typeface="Arial" charset="0"/>
              </a:rPr>
              <a:t> Colegio de Abogados de Valencia.</a:t>
            </a:r>
            <a:endParaRPr lang="es-ES_tradnl" altLang="ca-ES" sz="1600" i="1" dirty="0">
              <a:solidFill>
                <a:prstClr val="black"/>
              </a:solidFill>
              <a:latin typeface="+mj-lt"/>
            </a:endParaRPr>
          </a:p>
        </p:txBody>
      </p:sp>
      <p:grpSp>
        <p:nvGrpSpPr>
          <p:cNvPr id="5127" name="16 Grupo"/>
          <p:cNvGrpSpPr>
            <a:grpSpLocks/>
          </p:cNvGrpSpPr>
          <p:nvPr/>
        </p:nvGrpSpPr>
        <p:grpSpPr bwMode="auto">
          <a:xfrm>
            <a:off x="0" y="-36513"/>
            <a:ext cx="6858000" cy="2120901"/>
            <a:chOff x="0" y="-36513"/>
            <a:chExt cx="6858000" cy="2120950"/>
          </a:xfrm>
        </p:grpSpPr>
        <p:pic>
          <p:nvPicPr>
            <p:cNvPr id="29" name="Picture 2" descr="https://www.girona.cat/turisme/img/foto_cases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b="29968"/>
            <a:stretch>
              <a:fillRect/>
            </a:stretch>
          </p:blipFill>
          <p:spPr bwMode="auto">
            <a:xfrm>
              <a:off x="0" y="-36513"/>
              <a:ext cx="6858000" cy="187220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sx="31000" sy="31000" algn="ctr" rotWithShape="0">
                <a:srgbClr val="000000"/>
              </a:outerShdw>
            </a:effectLst>
          </p:spPr>
        </p:pic>
        <p:pic>
          <p:nvPicPr>
            <p:cNvPr id="5129" name="Picture 5" descr="C:\Users\nbagaria\AppData\Local\Microsoft\Windows\Temporary Internet Files\Content.Outlook\OUHWXF59\Logo Federaci estrelles groc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6885" y="987785"/>
              <a:ext cx="1080467" cy="108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17" descr="logotip ICAG 201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960" y="971600"/>
              <a:ext cx="1096962" cy="1112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1" name="Picture 18" descr="cicac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2922" y="1004937"/>
              <a:ext cx="1046163" cy="1046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0 CuadroTexto"/>
          <p:cNvSpPr txBox="1">
            <a:spLocks noChangeArrowheads="1"/>
          </p:cNvSpPr>
          <p:nvPr/>
        </p:nvSpPr>
        <p:spPr bwMode="auto">
          <a:xfrm>
            <a:off x="260350" y="2051050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 dirty="0" err="1">
                <a:solidFill>
                  <a:srgbClr val="953735"/>
                </a:solidFill>
                <a:latin typeface="Calibri" panose="020F0502020204030204" pitchFamily="34" charset="0"/>
              </a:rPr>
              <a:t>Vendredi</a:t>
            </a:r>
            <a:r>
              <a:rPr lang="es-ES_tradnl" altLang="ca-ES" b="1" dirty="0">
                <a:solidFill>
                  <a:srgbClr val="953735"/>
                </a:solidFill>
                <a:latin typeface="Calibri" panose="020F0502020204030204" pitchFamily="34" charset="0"/>
              </a:rPr>
              <a:t> 27 Mars</a:t>
            </a:r>
          </a:p>
        </p:txBody>
      </p:sp>
      <p:grpSp>
        <p:nvGrpSpPr>
          <p:cNvPr id="6147" name="16 Grupo"/>
          <p:cNvGrpSpPr>
            <a:grpSpLocks/>
          </p:cNvGrpSpPr>
          <p:nvPr/>
        </p:nvGrpSpPr>
        <p:grpSpPr bwMode="auto">
          <a:xfrm>
            <a:off x="0" y="-36513"/>
            <a:ext cx="6858000" cy="2120901"/>
            <a:chOff x="0" y="-36513"/>
            <a:chExt cx="6858000" cy="2120950"/>
          </a:xfrm>
        </p:grpSpPr>
        <p:pic>
          <p:nvPicPr>
            <p:cNvPr id="29" name="Picture 2" descr="https://www.girona.cat/turisme/img/foto_cases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b="29968"/>
            <a:stretch>
              <a:fillRect/>
            </a:stretch>
          </p:blipFill>
          <p:spPr bwMode="auto">
            <a:xfrm>
              <a:off x="0" y="-36513"/>
              <a:ext cx="6858000" cy="187220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sx="31000" sy="31000" algn="ctr" rotWithShape="0">
                <a:srgbClr val="000000"/>
              </a:outerShdw>
            </a:effectLst>
          </p:spPr>
        </p:pic>
        <p:pic>
          <p:nvPicPr>
            <p:cNvPr id="6161" name="Picture 5" descr="C:\Users\nbagaria\AppData\Local\Microsoft\Windows\Temporary Internet Files\Content.Outlook\OUHWXF59\Logo Federaci estrelles groc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6885" y="987785"/>
              <a:ext cx="1080467" cy="108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2" name="Picture 17" descr="logotip ICAG 201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960" y="971600"/>
              <a:ext cx="1096962" cy="1112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3" name="Picture 18" descr="cicac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2922" y="1004937"/>
              <a:ext cx="1046163" cy="1046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8" name="11 CuadroTexto"/>
          <p:cNvSpPr txBox="1">
            <a:spLocks noChangeArrowheads="1"/>
          </p:cNvSpPr>
          <p:nvPr/>
        </p:nvSpPr>
        <p:spPr bwMode="auto">
          <a:xfrm>
            <a:off x="360363" y="2465388"/>
            <a:ext cx="865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a-ES" altLang="ca-ES" b="1">
                <a:latin typeface="Calibri" panose="020F0502020204030204" pitchFamily="34" charset="0"/>
              </a:rPr>
              <a:t>20.30h</a:t>
            </a:r>
          </a:p>
        </p:txBody>
      </p:sp>
      <p:sp>
        <p:nvSpPr>
          <p:cNvPr id="6149" name="12 CuadroTexto"/>
          <p:cNvSpPr txBox="1">
            <a:spLocks noChangeArrowheads="1"/>
          </p:cNvSpPr>
          <p:nvPr/>
        </p:nvSpPr>
        <p:spPr bwMode="auto">
          <a:xfrm>
            <a:off x="1268413" y="2474913"/>
            <a:ext cx="5040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BE" altLang="ca-ES" sz="1600">
                <a:latin typeface="Calibri" panose="020F0502020204030204" pitchFamily="34" charset="0"/>
              </a:rPr>
              <a:t>Dîner de gala </a:t>
            </a:r>
          </a:p>
          <a:p>
            <a:pPr algn="just" eaLnBrk="1" hangingPunct="1"/>
            <a:r>
              <a:rPr lang="ca-ES" altLang="ca-ES" sz="1600" i="1">
                <a:latin typeface="Calibri" panose="020F0502020204030204" pitchFamily="34" charset="0"/>
              </a:rPr>
              <a:t>Mas Marroch (Pla del Marroc núm. 6, Vilablareix</a:t>
            </a:r>
            <a:r>
              <a:rPr lang="ca-ES" altLang="ca-ES" sz="160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6150" name="13 CuadroTexto"/>
          <p:cNvSpPr txBox="1">
            <a:spLocks noChangeArrowheads="1"/>
          </p:cNvSpPr>
          <p:nvPr/>
        </p:nvSpPr>
        <p:spPr bwMode="auto">
          <a:xfrm>
            <a:off x="260350" y="3276600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a-ES" altLang="ca-ES" b="1" dirty="0" err="1">
                <a:solidFill>
                  <a:srgbClr val="953735"/>
                </a:solidFill>
                <a:latin typeface="Calibri" panose="020F0502020204030204" pitchFamily="34" charset="0"/>
              </a:rPr>
              <a:t>Samedi</a:t>
            </a:r>
            <a:r>
              <a:rPr lang="ca-ES" altLang="ca-ES" b="1" dirty="0">
                <a:solidFill>
                  <a:srgbClr val="953735"/>
                </a:solidFill>
                <a:latin typeface="Calibri" panose="020F0502020204030204" pitchFamily="34" charset="0"/>
              </a:rPr>
              <a:t> 28 Mars</a:t>
            </a:r>
          </a:p>
        </p:txBody>
      </p:sp>
      <p:sp>
        <p:nvSpPr>
          <p:cNvPr id="6151" name="11 CuadroTexto"/>
          <p:cNvSpPr txBox="1">
            <a:spLocks noChangeArrowheads="1"/>
          </p:cNvSpPr>
          <p:nvPr/>
        </p:nvSpPr>
        <p:spPr bwMode="auto">
          <a:xfrm>
            <a:off x="360363" y="3673475"/>
            <a:ext cx="865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b="1" dirty="0">
                <a:latin typeface="Calibri" panose="020F0502020204030204" pitchFamily="34" charset="0"/>
              </a:rPr>
              <a:t>10.00h</a:t>
            </a:r>
          </a:p>
        </p:txBody>
      </p:sp>
      <p:sp>
        <p:nvSpPr>
          <p:cNvPr id="6152" name="12 CuadroTexto"/>
          <p:cNvSpPr txBox="1">
            <a:spLocks noChangeArrowheads="1"/>
          </p:cNvSpPr>
          <p:nvPr/>
        </p:nvSpPr>
        <p:spPr bwMode="auto">
          <a:xfrm>
            <a:off x="1268413" y="3683000"/>
            <a:ext cx="5040312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BE" altLang="ca-ES" sz="16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Cinquième </a:t>
            </a:r>
            <a:r>
              <a:rPr lang="fr-BE" altLang="ca-ES" sz="16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séance de travail</a:t>
            </a:r>
            <a:r>
              <a:rPr lang="es-ES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altLang="ca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personnes vulnérables au regard des crimes de haine en raison de l’orientation sexuelle. Le traitement et la prévention des crimes de haine dans la justice méditerranéenne. </a:t>
            </a:r>
            <a:endParaRPr lang="ca-ES" altLang="ca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21 CuadroTexto"/>
          <p:cNvSpPr txBox="1">
            <a:spLocks noChangeArrowheads="1"/>
          </p:cNvSpPr>
          <p:nvPr/>
        </p:nvSpPr>
        <p:spPr bwMode="auto">
          <a:xfrm>
            <a:off x="1700213" y="4859338"/>
            <a:ext cx="442912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BE" altLang="ca-ES" sz="1600" b="1" i="1" dirty="0">
                <a:latin typeface="Calibri" pitchFamily="34" charset="0"/>
                <a:cs typeface="Arial" charset="0"/>
              </a:rPr>
              <a:t>Rapporteurs </a:t>
            </a:r>
            <a:r>
              <a:rPr lang="es-ES_tradnl" altLang="ca-ES" sz="1600" dirty="0">
                <a:latin typeface="+mj-lt"/>
              </a:rPr>
              <a:t>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b="1" dirty="0" err="1">
                <a:latin typeface="Calibri" pitchFamily="34" charset="0"/>
                <a:cs typeface="Arial" charset="0"/>
              </a:rPr>
              <a:t>Tugce</a:t>
            </a:r>
            <a:r>
              <a:rPr lang="es-ES_tradnl" altLang="ca-ES" sz="1600" b="1" dirty="0"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b="1" dirty="0" err="1">
                <a:latin typeface="Calibri" pitchFamily="34" charset="0"/>
                <a:cs typeface="Arial" charset="0"/>
              </a:rPr>
              <a:t>Duygu</a:t>
            </a:r>
            <a:r>
              <a:rPr lang="es-ES_tradnl" altLang="ca-ES" sz="1600" b="1" dirty="0">
                <a:latin typeface="Calibri" pitchFamily="34" charset="0"/>
                <a:cs typeface="Arial" charset="0"/>
              </a:rPr>
              <a:t> KÖKSAL, </a:t>
            </a:r>
            <a:r>
              <a:rPr lang="fr-FR" altLang="ca-ES" sz="1600" dirty="0">
                <a:latin typeface="Calibri" pitchFamily="34" charset="0"/>
                <a:cs typeface="Arial" charset="0"/>
              </a:rPr>
              <a:t>Président du Centre pour les droits de l'homme, 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Istanbul Bar Association 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b="1" dirty="0">
                <a:latin typeface="Calibri" pitchFamily="34" charset="0"/>
                <a:cs typeface="Arial" charset="0"/>
              </a:rPr>
              <a:t>Christian LESTOURNELLE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, </a:t>
            </a:r>
            <a:r>
              <a:rPr lang="es-ES_tradnl" altLang="ca-ES" sz="1600" dirty="0" err="1">
                <a:latin typeface="Calibri" pitchFamily="34" charset="0"/>
                <a:cs typeface="Arial" charset="0"/>
              </a:rPr>
              <a:t>Ancien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 Bâtonnier de </a:t>
            </a:r>
            <a:r>
              <a:rPr lang="es-ES_tradnl" altLang="ca-ES" sz="1600" dirty="0" err="1">
                <a:latin typeface="Calibri" pitchFamily="34" charset="0"/>
                <a:cs typeface="Arial" charset="0"/>
              </a:rPr>
              <a:t>l´Ordre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 des Avocats de Marseille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dirty="0" err="1">
                <a:latin typeface="Calibri" pitchFamily="34" charset="0"/>
                <a:cs typeface="Arial" charset="0"/>
              </a:rPr>
              <a:t>Rapporteur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>
                <a:latin typeface="Calibri" pitchFamily="34" charset="0"/>
                <a:cs typeface="Arial" charset="0"/>
              </a:rPr>
              <a:t>d’Italie 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à </a:t>
            </a:r>
            <a:r>
              <a:rPr lang="es-ES_tradnl" altLang="ca-ES" sz="1600" dirty="0" err="1">
                <a:latin typeface="Calibri" pitchFamily="34" charset="0"/>
                <a:cs typeface="Arial" charset="0"/>
              </a:rPr>
              <a:t>confirmer</a:t>
            </a:r>
            <a:endParaRPr lang="es-ES_tradnl" altLang="ca-ES" sz="1600" dirty="0">
              <a:latin typeface="Calibri" pitchFamily="34" charset="0"/>
              <a:cs typeface="Arial" charset="0"/>
            </a:endParaRPr>
          </a:p>
          <a:p>
            <a:pPr marL="285750" indent="-285750" eaLnBrk="1" hangingPunct="1">
              <a:defRPr/>
            </a:pPr>
            <a:endParaRPr lang="es-ES_tradnl" altLang="ca-ES" sz="1600" dirty="0">
              <a:solidFill>
                <a:prstClr val="black"/>
              </a:solidFill>
              <a:latin typeface="Calibri"/>
            </a:endParaRPr>
          </a:p>
          <a:p>
            <a:pPr eaLnBrk="1" hangingPunct="1">
              <a:defRPr/>
            </a:pPr>
            <a:r>
              <a:rPr lang="es-ES_tradnl" altLang="ca-ES" sz="1600" b="1" dirty="0" err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Modérateur</a:t>
            </a:r>
            <a:r>
              <a:rPr lang="es-ES_tradnl" altLang="ca-ES" sz="16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es-ES_tradnl" altLang="ca-ES" sz="1600" dirty="0">
                <a:solidFill>
                  <a:prstClr val="black"/>
                </a:solidFill>
                <a:latin typeface="Calibri"/>
              </a:rPr>
              <a:t>: </a:t>
            </a:r>
            <a:endParaRPr lang="es-ES_tradnl" altLang="ca-ES" sz="1600" dirty="0">
              <a:latin typeface="+mj-lt"/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es-ES_tradnl" altLang="ca-ES" sz="1600" b="1" dirty="0">
                <a:latin typeface="Calibri" pitchFamily="34" charset="0"/>
                <a:cs typeface="Arial" charset="0"/>
              </a:rPr>
              <a:t>Blas Jesús IMBRODA, </a:t>
            </a:r>
            <a:r>
              <a:rPr lang="es-ES_tradnl" altLang="ca-ES" sz="1600" dirty="0">
                <a:latin typeface="Calibri" pitchFamily="34" charset="0"/>
                <a:cs typeface="Arial" charset="0"/>
              </a:rPr>
              <a:t>Bâtonnier du Ilustre Colegio de Abogados de Melilla</a:t>
            </a:r>
            <a:endParaRPr lang="es-ES_tradnl" altLang="ca-ES" sz="1600" dirty="0">
              <a:latin typeface="Arial" charset="0"/>
            </a:endParaRPr>
          </a:p>
        </p:txBody>
      </p:sp>
      <p:sp>
        <p:nvSpPr>
          <p:cNvPr id="6154" name="17 CuadroTexto"/>
          <p:cNvSpPr txBox="1">
            <a:spLocks noChangeArrowheads="1"/>
          </p:cNvSpPr>
          <p:nvPr/>
        </p:nvSpPr>
        <p:spPr bwMode="auto">
          <a:xfrm>
            <a:off x="360363" y="7367588"/>
            <a:ext cx="865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a-ES" altLang="ca-ES" b="1">
                <a:latin typeface="Calibri" panose="020F0502020204030204" pitchFamily="34" charset="0"/>
              </a:rPr>
              <a:t>12.00h</a:t>
            </a:r>
          </a:p>
        </p:txBody>
      </p:sp>
      <p:sp>
        <p:nvSpPr>
          <p:cNvPr id="6155" name="17 CuadroTexto"/>
          <p:cNvSpPr txBox="1">
            <a:spLocks noChangeArrowheads="1"/>
          </p:cNvSpPr>
          <p:nvPr/>
        </p:nvSpPr>
        <p:spPr bwMode="auto">
          <a:xfrm>
            <a:off x="1268413" y="7377113"/>
            <a:ext cx="1495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BE" altLang="ca-ES" sz="1600" dirty="0">
                <a:latin typeface="Calibri" panose="020F0502020204030204" pitchFamily="34" charset="0"/>
              </a:rPr>
              <a:t>Débat</a:t>
            </a:r>
            <a:endParaRPr lang="ca-ES" altLang="ca-ES" sz="1600" dirty="0">
              <a:latin typeface="Calibri" panose="020F0502020204030204" pitchFamily="34" charset="0"/>
            </a:endParaRPr>
          </a:p>
        </p:txBody>
      </p:sp>
      <p:sp>
        <p:nvSpPr>
          <p:cNvPr id="6156" name="17 CuadroTexto"/>
          <p:cNvSpPr txBox="1">
            <a:spLocks noChangeArrowheads="1"/>
          </p:cNvSpPr>
          <p:nvPr/>
        </p:nvSpPr>
        <p:spPr bwMode="auto">
          <a:xfrm>
            <a:off x="360363" y="7767638"/>
            <a:ext cx="865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a-ES" altLang="ca-ES" b="1">
                <a:latin typeface="Calibri" panose="020F0502020204030204" pitchFamily="34" charset="0"/>
              </a:rPr>
              <a:t>12.30h</a:t>
            </a:r>
          </a:p>
        </p:txBody>
      </p:sp>
      <p:sp>
        <p:nvSpPr>
          <p:cNvPr id="6157" name="17 CuadroTexto"/>
          <p:cNvSpPr txBox="1">
            <a:spLocks noChangeArrowheads="1"/>
          </p:cNvSpPr>
          <p:nvPr/>
        </p:nvSpPr>
        <p:spPr bwMode="auto">
          <a:xfrm>
            <a:off x="1268413" y="7772400"/>
            <a:ext cx="1495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BE" altLang="ca-ES" sz="1600">
                <a:latin typeface="Calibri" panose="020F0502020204030204" pitchFamily="34" charset="0"/>
              </a:rPr>
              <a:t>Conclusions</a:t>
            </a:r>
            <a:endParaRPr lang="ca-ES" altLang="ca-ES" sz="1600" dirty="0">
              <a:latin typeface="Calibri" panose="020F0502020204030204" pitchFamily="34" charset="0"/>
            </a:endParaRPr>
          </a:p>
        </p:txBody>
      </p:sp>
      <p:sp>
        <p:nvSpPr>
          <p:cNvPr id="6158" name="17 CuadroTexto"/>
          <p:cNvSpPr txBox="1">
            <a:spLocks noChangeArrowheads="1"/>
          </p:cNvSpPr>
          <p:nvPr/>
        </p:nvSpPr>
        <p:spPr bwMode="auto">
          <a:xfrm>
            <a:off x="360363" y="8169275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a-ES" altLang="ca-ES" b="1">
                <a:latin typeface="Calibri" panose="020F0502020204030204" pitchFamily="34" charset="0"/>
              </a:rPr>
              <a:t>13.30h</a:t>
            </a:r>
          </a:p>
        </p:txBody>
      </p:sp>
      <p:sp>
        <p:nvSpPr>
          <p:cNvPr id="6159" name="17 CuadroTexto"/>
          <p:cNvSpPr txBox="1">
            <a:spLocks noChangeArrowheads="1"/>
          </p:cNvSpPr>
          <p:nvPr/>
        </p:nvSpPr>
        <p:spPr bwMode="auto">
          <a:xfrm>
            <a:off x="1268413" y="8169275"/>
            <a:ext cx="4968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a-ES" altLang="ca-ES" sz="1600">
                <a:latin typeface="Calibri" panose="020F0502020204030204" pitchFamily="34" charset="0"/>
              </a:rPr>
              <a:t>Cocktail de clôture</a:t>
            </a:r>
          </a:p>
          <a:p>
            <a:pPr eaLnBrk="1" hangingPunct="1"/>
            <a:r>
              <a:rPr lang="ca-ES" altLang="ca-ES" sz="1600" i="1">
                <a:latin typeface="Calibri" panose="020F0502020204030204" pitchFamily="34" charset="0"/>
              </a:rPr>
              <a:t>Hotel Nord 1901, c/ Nord 7-9, 17001 Girona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Presentación en pantalla (4:3)</PresentationFormat>
  <Paragraphs>88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Cambria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nbagaria</dc:creator>
  <cp:lastModifiedBy>Marta Cuadrada</cp:lastModifiedBy>
  <cp:revision>71</cp:revision>
  <cp:lastPrinted>2020-02-20T15:05:36Z</cp:lastPrinted>
  <dcterms:created xsi:type="dcterms:W3CDTF">2019-11-26T08:32:20Z</dcterms:created>
  <dcterms:modified xsi:type="dcterms:W3CDTF">2020-02-20T15:50:48Z</dcterms:modified>
</cp:coreProperties>
</file>