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3815" r:id="rId2"/>
  </p:sldMasterIdLst>
  <p:notesMasterIdLst>
    <p:notesMasterId r:id="rId23"/>
  </p:notesMasterIdLst>
  <p:sldIdLst>
    <p:sldId id="256" r:id="rId3"/>
    <p:sldId id="264" r:id="rId4"/>
    <p:sldId id="2146847124" r:id="rId5"/>
    <p:sldId id="2146847089" r:id="rId6"/>
    <p:sldId id="270" r:id="rId7"/>
    <p:sldId id="2146847123" r:id="rId8"/>
    <p:sldId id="2146847121" r:id="rId9"/>
    <p:sldId id="2146847120" r:id="rId10"/>
    <p:sldId id="263" r:id="rId11"/>
    <p:sldId id="268" r:id="rId12"/>
    <p:sldId id="2146847116" r:id="rId13"/>
    <p:sldId id="277" r:id="rId14"/>
    <p:sldId id="276" r:id="rId15"/>
    <p:sldId id="2146847130" r:id="rId16"/>
    <p:sldId id="2146847132" r:id="rId17"/>
    <p:sldId id="2146847133" r:id="rId18"/>
    <p:sldId id="2146847134" r:id="rId19"/>
    <p:sldId id="2146847135" r:id="rId20"/>
    <p:sldId id="2146847136" r:id="rId21"/>
    <p:sldId id="2146847131"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86429"/>
  </p:normalViewPr>
  <p:slideViewPr>
    <p:cSldViewPr snapToGrid="0" snapToObjects="1">
      <p:cViewPr varScale="1">
        <p:scale>
          <a:sx n="85" d="100"/>
          <a:sy n="85" d="100"/>
        </p:scale>
        <p:origin x="762" y="30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label 0</c:f>
              <c:strCache>
                <c:ptCount val="1"/>
                <c:pt idx="0">
                  <c:v>Aggiunte</c:v>
                </c:pt>
              </c:strCache>
            </c:strRef>
          </c:tx>
          <c:spPr>
            <a:solidFill>
              <a:srgbClr val="C0504D"/>
            </a:solidFill>
            <a:ln w="0">
              <a:noFill/>
            </a:ln>
          </c:spPr>
          <c:invertIfNegative val="0"/>
          <c:dLbls>
            <c:spPr>
              <a:noFill/>
              <a:ln>
                <a:noFill/>
              </a:ln>
              <a:effectLst/>
            </c:spPr>
            <c:txPr>
              <a:bodyPr wrap="none"/>
              <a:lstStyle/>
              <a:p>
                <a:pPr>
                  <a:defRPr sz="1000" b="0" strike="noStrike" spc="-1">
                    <a:solidFill>
                      <a:srgbClr val="000000"/>
                    </a:solidFill>
                    <a:latin typeface="Arial"/>
                    <a:ea typeface="DejaVu Sans"/>
                  </a:defRPr>
                </a:pPr>
                <a:endParaRPr lang="it-IT"/>
              </a:p>
            </c:txPr>
            <c:dLblPos val="outEnd"/>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7"/>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strCache>
            </c:strRef>
          </c:cat>
          <c:val>
            <c:numRef>
              <c:f>0</c:f>
              <c:numCache>
                <c:formatCode>General</c:formatCode>
                <c:ptCount val="17"/>
                <c:pt idx="0">
                  <c:v>1</c:v>
                </c:pt>
                <c:pt idx="1">
                  <c:v>1</c:v>
                </c:pt>
                <c:pt idx="2">
                  <c:v>2</c:v>
                </c:pt>
                <c:pt idx="4">
                  <c:v>2</c:v>
                </c:pt>
                <c:pt idx="5">
                  <c:v>3</c:v>
                </c:pt>
                <c:pt idx="6">
                  <c:v>2</c:v>
                </c:pt>
                <c:pt idx="7">
                  <c:v>1</c:v>
                </c:pt>
                <c:pt idx="8">
                  <c:v>3</c:v>
                </c:pt>
                <c:pt idx="9">
                  <c:v>1</c:v>
                </c:pt>
                <c:pt idx="10">
                  <c:v>1</c:v>
                </c:pt>
                <c:pt idx="11">
                  <c:v>2</c:v>
                </c:pt>
                <c:pt idx="13">
                  <c:v>2</c:v>
                </c:pt>
                <c:pt idx="14">
                  <c:v>2</c:v>
                </c:pt>
                <c:pt idx="15">
                  <c:v>3</c:v>
                </c:pt>
                <c:pt idx="16">
                  <c:v>5</c:v>
                </c:pt>
              </c:numCache>
            </c:numRef>
          </c:val>
          <c:extLst>
            <c:ext xmlns:c16="http://schemas.microsoft.com/office/drawing/2014/chart" uri="{C3380CC4-5D6E-409C-BE32-E72D297353CC}">
              <c16:uniqueId val="{00000000-4ACA-46D2-B2F8-8256ECE39297}"/>
            </c:ext>
          </c:extLst>
        </c:ser>
        <c:dLbls>
          <c:showLegendKey val="0"/>
          <c:showVal val="0"/>
          <c:showCatName val="0"/>
          <c:showSerName val="0"/>
          <c:showPercent val="0"/>
          <c:showBubbleSize val="0"/>
        </c:dLbls>
        <c:gapWidth val="20"/>
        <c:axId val="14924427"/>
        <c:axId val="38673807"/>
      </c:barChart>
      <c:lineChart>
        <c:grouping val="standard"/>
        <c:varyColors val="0"/>
        <c:ser>
          <c:idx val="1"/>
          <c:order val="1"/>
          <c:tx>
            <c:strRef>
              <c:f>label 1</c:f>
              <c:strCache>
                <c:ptCount val="1"/>
                <c:pt idx="0">
                  <c:v>Totale</c:v>
                </c:pt>
              </c:strCache>
            </c:strRef>
          </c:tx>
          <c:spPr>
            <a:ln w="76320">
              <a:solidFill>
                <a:srgbClr val="A44200"/>
              </a:solidFill>
              <a:round/>
            </a:ln>
          </c:spPr>
          <c:marker>
            <c:symbol val="none"/>
          </c:marker>
          <c:dLbls>
            <c:spPr>
              <a:noFill/>
              <a:ln>
                <a:noFill/>
              </a:ln>
              <a:effectLst/>
            </c:spPr>
            <c:txPr>
              <a:bodyPr wrap="none"/>
              <a:lstStyle/>
              <a:p>
                <a:pPr>
                  <a:defRPr sz="1000" b="0" strike="noStrike" spc="-1">
                    <a:solidFill>
                      <a:srgbClr val="000000"/>
                    </a:solidFill>
                    <a:latin typeface="Arial"/>
                    <a:ea typeface="DejaVu Sans"/>
                  </a:defRPr>
                </a:pPr>
                <a:endParaRPr lang="it-IT"/>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7"/>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strCache>
            </c:strRef>
          </c:cat>
          <c:val>
            <c:numRef>
              <c:f>1</c:f>
              <c:numCache>
                <c:formatCode>General</c:formatCode>
                <c:ptCount val="17"/>
                <c:pt idx="0">
                  <c:v>1</c:v>
                </c:pt>
                <c:pt idx="1">
                  <c:v>2</c:v>
                </c:pt>
                <c:pt idx="2">
                  <c:v>4</c:v>
                </c:pt>
                <c:pt idx="3">
                  <c:v>4</c:v>
                </c:pt>
                <c:pt idx="4">
                  <c:v>6</c:v>
                </c:pt>
                <c:pt idx="5">
                  <c:v>9</c:v>
                </c:pt>
                <c:pt idx="6">
                  <c:v>11</c:v>
                </c:pt>
                <c:pt idx="7">
                  <c:v>12</c:v>
                </c:pt>
                <c:pt idx="8">
                  <c:v>15</c:v>
                </c:pt>
                <c:pt idx="9">
                  <c:v>16</c:v>
                </c:pt>
                <c:pt idx="10">
                  <c:v>17</c:v>
                </c:pt>
                <c:pt idx="11">
                  <c:v>19</c:v>
                </c:pt>
                <c:pt idx="12">
                  <c:v>19</c:v>
                </c:pt>
                <c:pt idx="13">
                  <c:v>21</c:v>
                </c:pt>
                <c:pt idx="14">
                  <c:v>23</c:v>
                </c:pt>
                <c:pt idx="15">
                  <c:v>26</c:v>
                </c:pt>
                <c:pt idx="16">
                  <c:v>31</c:v>
                </c:pt>
              </c:numCache>
            </c:numRef>
          </c:val>
          <c:smooth val="0"/>
          <c:extLst>
            <c:ext xmlns:c16="http://schemas.microsoft.com/office/drawing/2014/chart" uri="{C3380CC4-5D6E-409C-BE32-E72D297353CC}">
              <c16:uniqueId val="{00000001-4ACA-46D2-B2F8-8256ECE39297}"/>
            </c:ext>
          </c:extLst>
        </c:ser>
        <c:dLbls>
          <c:showLegendKey val="0"/>
          <c:showVal val="0"/>
          <c:showCatName val="0"/>
          <c:showSerName val="0"/>
          <c:showPercent val="0"/>
          <c:showBubbleSize val="0"/>
        </c:dLbls>
        <c:hiLowLines>
          <c:spPr>
            <a:ln w="0">
              <a:noFill/>
            </a:ln>
          </c:spPr>
        </c:hiLowLines>
        <c:marker val="1"/>
        <c:smooth val="0"/>
        <c:axId val="44927917"/>
        <c:axId val="25858648"/>
      </c:lineChart>
      <c:catAx>
        <c:axId val="14924427"/>
        <c:scaling>
          <c:orientation val="minMax"/>
        </c:scaling>
        <c:delete val="1"/>
        <c:axPos val="b"/>
        <c:numFmt formatCode="General" sourceLinked="1"/>
        <c:majorTickMark val="out"/>
        <c:minorTickMark val="none"/>
        <c:tickLblPos val="nextTo"/>
        <c:crossAx val="38673807"/>
        <c:crosses val="autoZero"/>
        <c:auto val="1"/>
        <c:lblAlgn val="ctr"/>
        <c:lblOffset val="100"/>
        <c:noMultiLvlLbl val="0"/>
      </c:catAx>
      <c:valAx>
        <c:axId val="38673807"/>
        <c:scaling>
          <c:orientation val="minMax"/>
        </c:scaling>
        <c:delete val="0"/>
        <c:axPos val="r"/>
        <c:numFmt formatCode="General" sourceLinked="0"/>
        <c:majorTickMark val="out"/>
        <c:minorTickMark val="none"/>
        <c:tickLblPos val="nextTo"/>
        <c:spPr>
          <a:ln w="9360">
            <a:noFill/>
          </a:ln>
        </c:spPr>
        <c:txPr>
          <a:bodyPr/>
          <a:lstStyle/>
          <a:p>
            <a:pPr>
              <a:defRPr sz="900" b="0" strike="noStrike" spc="-1">
                <a:solidFill>
                  <a:srgbClr val="595959"/>
                </a:solidFill>
                <a:latin typeface="Century Gothic"/>
                <a:ea typeface="DejaVu Sans"/>
              </a:defRPr>
            </a:pPr>
            <a:endParaRPr lang="it-IT"/>
          </a:p>
        </c:txPr>
        <c:crossAx val="14924427"/>
        <c:crosses val="max"/>
        <c:crossBetween val="between"/>
      </c:valAx>
      <c:catAx>
        <c:axId val="44927917"/>
        <c:scaling>
          <c:orientation val="minMax"/>
        </c:scaling>
        <c:delete val="0"/>
        <c:axPos val="b"/>
        <c:numFmt formatCode="dd/mm/yyyy" sourceLinked="0"/>
        <c:majorTickMark val="none"/>
        <c:minorTickMark val="none"/>
        <c:tickLblPos val="nextTo"/>
        <c:spPr>
          <a:ln w="9360">
            <a:solidFill>
              <a:srgbClr val="D9D9D9"/>
            </a:solidFill>
            <a:round/>
          </a:ln>
        </c:spPr>
        <c:txPr>
          <a:bodyPr/>
          <a:lstStyle/>
          <a:p>
            <a:pPr>
              <a:defRPr sz="900" b="0" strike="noStrike" spc="-1">
                <a:solidFill>
                  <a:srgbClr val="595959"/>
                </a:solidFill>
                <a:latin typeface="Century Gothic"/>
                <a:ea typeface="DejaVu Sans"/>
              </a:defRPr>
            </a:pPr>
            <a:endParaRPr lang="it-IT"/>
          </a:p>
        </c:txPr>
        <c:crossAx val="25858648"/>
        <c:crosses val="autoZero"/>
        <c:auto val="1"/>
        <c:lblAlgn val="ctr"/>
        <c:lblOffset val="100"/>
        <c:noMultiLvlLbl val="0"/>
      </c:catAx>
      <c:valAx>
        <c:axId val="25858648"/>
        <c:scaling>
          <c:orientation val="minMax"/>
        </c:scaling>
        <c:delete val="0"/>
        <c:axPos val="l"/>
        <c:numFmt formatCode="General" sourceLinked="0"/>
        <c:majorTickMark val="none"/>
        <c:minorTickMark val="none"/>
        <c:tickLblPos val="nextTo"/>
        <c:spPr>
          <a:ln w="9360">
            <a:noFill/>
          </a:ln>
        </c:spPr>
        <c:txPr>
          <a:bodyPr/>
          <a:lstStyle/>
          <a:p>
            <a:pPr>
              <a:defRPr sz="900" b="0" strike="noStrike" spc="-1">
                <a:solidFill>
                  <a:srgbClr val="595959"/>
                </a:solidFill>
                <a:latin typeface="Century Gothic"/>
                <a:ea typeface="DejaVu Sans"/>
              </a:defRPr>
            </a:pPr>
            <a:endParaRPr lang="it-IT"/>
          </a:p>
        </c:txPr>
        <c:crossAx val="44927917"/>
        <c:crosses val="autoZero"/>
        <c:crossBetween val="between"/>
      </c:valAx>
      <c:spPr>
        <a:noFill/>
        <a:ln w="0">
          <a:noFill/>
        </a:ln>
      </c:spPr>
    </c:plotArea>
    <c:legend>
      <c:legendPos val="b"/>
      <c:overlay val="0"/>
      <c:spPr>
        <a:noFill/>
        <a:ln w="0">
          <a:noFill/>
        </a:ln>
      </c:spPr>
      <c:txPr>
        <a:bodyPr/>
        <a:lstStyle/>
        <a:p>
          <a:pPr>
            <a:defRPr sz="900" b="0" strike="noStrike" spc="-1">
              <a:solidFill>
                <a:srgbClr val="595959"/>
              </a:solidFill>
              <a:latin typeface="Century Gothic"/>
              <a:ea typeface="DejaVu Sans"/>
            </a:defRPr>
          </a:pPr>
          <a:endParaRPr lang="it-IT"/>
        </a:p>
      </c:txPr>
    </c:legend>
    <c:plotVisOnly val="1"/>
    <c:dispBlanksAs val="gap"/>
    <c:showDLblsOverMax val="1"/>
  </c:chart>
  <c:spPr>
    <a:solidFill>
      <a:srgbClr val="E6B9B8"/>
    </a:solidFill>
    <a:ln w="28440">
      <a:solidFill>
        <a:srgbClr val="984807"/>
      </a:solidFill>
      <a:round/>
    </a:ln>
  </c:spPr>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66EFB-E84B-4973-8C89-D86CE5E949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AAD2F7C-888C-4345-A6AD-84D22A06611D}">
      <dgm:prSet/>
      <dgm:spPr/>
      <dgm:t>
        <a:bodyPr/>
        <a:lstStyle/>
        <a:p>
          <a:r>
            <a:rPr lang="it-IT" b="1" i="0" baseline="0" dirty="0"/>
            <a:t>1. Il reato è</a:t>
          </a:r>
          <a:r>
            <a:rPr lang="it-IT" b="0" i="0" baseline="0" dirty="0"/>
            <a:t> commesso da soggetti </a:t>
          </a:r>
          <a:r>
            <a:rPr lang="it-IT" b="1" i="0" baseline="0" dirty="0"/>
            <a:t>apicali o subordinati</a:t>
          </a:r>
          <a:r>
            <a:rPr lang="it-IT" b="0" i="0" baseline="0" dirty="0"/>
            <a:t>.</a:t>
          </a:r>
          <a:endParaRPr lang="en-US" dirty="0"/>
        </a:p>
      </dgm:t>
    </dgm:pt>
    <dgm:pt modelId="{311E6094-483C-4F80-8CD3-081AB8865442}" type="parTrans" cxnId="{C80FF840-DC12-4E41-BCD4-107CD0387517}">
      <dgm:prSet/>
      <dgm:spPr/>
      <dgm:t>
        <a:bodyPr/>
        <a:lstStyle/>
        <a:p>
          <a:endParaRPr lang="en-US"/>
        </a:p>
      </dgm:t>
    </dgm:pt>
    <dgm:pt modelId="{88503116-AE4D-45E6-926F-3CAD84144320}" type="sibTrans" cxnId="{C80FF840-DC12-4E41-BCD4-107CD0387517}">
      <dgm:prSet/>
      <dgm:spPr/>
      <dgm:t>
        <a:bodyPr/>
        <a:lstStyle/>
        <a:p>
          <a:endParaRPr lang="en-US"/>
        </a:p>
      </dgm:t>
    </dgm:pt>
    <dgm:pt modelId="{D4A5E8CE-6B63-4345-AB1B-1397F2BC102A}">
      <dgm:prSet/>
      <dgm:spPr/>
      <dgm:t>
        <a:bodyPr/>
        <a:lstStyle/>
        <a:p>
          <a:r>
            <a:rPr lang="it-IT" b="1" i="0" baseline="0" dirty="0"/>
            <a:t>2. </a:t>
          </a:r>
          <a:r>
            <a:rPr lang="it-IT" b="0" i="0" baseline="0" dirty="0"/>
            <a:t>Viene commesso uno dei reati tassativamente previsto dal D. Lgs n. 231/01 (c.d. </a:t>
          </a:r>
          <a:r>
            <a:rPr lang="it-IT" b="1" i="0" baseline="0" dirty="0"/>
            <a:t>reati presupposto</a:t>
          </a:r>
          <a:r>
            <a:rPr lang="it-IT" b="0" i="0" baseline="0" dirty="0"/>
            <a:t>, la lista è stata negli anni più volte implementata) (artt. 24-26). </a:t>
          </a:r>
          <a:endParaRPr lang="en-US" dirty="0"/>
        </a:p>
      </dgm:t>
    </dgm:pt>
    <dgm:pt modelId="{037CAFF1-98E7-48F9-A93E-8A7A6DBB4129}" type="parTrans" cxnId="{F7BC3CA3-6F57-43A1-B2AF-5933EE55F01A}">
      <dgm:prSet/>
      <dgm:spPr/>
      <dgm:t>
        <a:bodyPr/>
        <a:lstStyle/>
        <a:p>
          <a:endParaRPr lang="en-US"/>
        </a:p>
      </dgm:t>
    </dgm:pt>
    <dgm:pt modelId="{DE13616A-2747-4CD3-872F-EBA30BA4D659}" type="sibTrans" cxnId="{F7BC3CA3-6F57-43A1-B2AF-5933EE55F01A}">
      <dgm:prSet/>
      <dgm:spPr/>
      <dgm:t>
        <a:bodyPr/>
        <a:lstStyle/>
        <a:p>
          <a:endParaRPr lang="en-US"/>
        </a:p>
      </dgm:t>
    </dgm:pt>
    <dgm:pt modelId="{D1813613-5371-4685-8F04-D52D7782EC7E}" type="pres">
      <dgm:prSet presAssocID="{D4F66EFB-E84B-4973-8C89-D86CE5E949CE}" presName="linear" presStyleCnt="0">
        <dgm:presLayoutVars>
          <dgm:animLvl val="lvl"/>
          <dgm:resizeHandles val="exact"/>
        </dgm:presLayoutVars>
      </dgm:prSet>
      <dgm:spPr/>
    </dgm:pt>
    <dgm:pt modelId="{71AACAEC-E9CF-4CEC-954B-05B302F299DD}" type="pres">
      <dgm:prSet presAssocID="{BAAD2F7C-888C-4345-A6AD-84D22A06611D}" presName="parentText" presStyleLbl="node1" presStyleIdx="0" presStyleCnt="2" custScaleY="32678" custLinFactY="-19919" custLinFactNeighborX="197" custLinFactNeighborY="-100000">
        <dgm:presLayoutVars>
          <dgm:chMax val="0"/>
          <dgm:bulletEnabled val="1"/>
        </dgm:presLayoutVars>
      </dgm:prSet>
      <dgm:spPr/>
    </dgm:pt>
    <dgm:pt modelId="{BBD633F1-B194-4D45-9DDF-1D1EBF76C045}" type="pres">
      <dgm:prSet presAssocID="{88503116-AE4D-45E6-926F-3CAD84144320}" presName="spacer" presStyleCnt="0"/>
      <dgm:spPr/>
    </dgm:pt>
    <dgm:pt modelId="{9B0A4780-120C-4648-97AF-7102CB98E2C9}" type="pres">
      <dgm:prSet presAssocID="{D4A5E8CE-6B63-4345-AB1B-1397F2BC102A}" presName="parentText" presStyleLbl="node1" presStyleIdx="1" presStyleCnt="2" custScaleY="38940" custLinFactY="-3099" custLinFactNeighborY="-100000">
        <dgm:presLayoutVars>
          <dgm:chMax val="0"/>
          <dgm:bulletEnabled val="1"/>
        </dgm:presLayoutVars>
      </dgm:prSet>
      <dgm:spPr/>
    </dgm:pt>
  </dgm:ptLst>
  <dgm:cxnLst>
    <dgm:cxn modelId="{B0C9071B-D14B-454E-A888-88E7592F72BC}" type="presOf" srcId="{D4A5E8CE-6B63-4345-AB1B-1397F2BC102A}" destId="{9B0A4780-120C-4648-97AF-7102CB98E2C9}" srcOrd="0" destOrd="0" presId="urn:microsoft.com/office/officeart/2005/8/layout/vList2"/>
    <dgm:cxn modelId="{2085803D-DDBD-4293-9F4D-B5ECCB218BE4}" type="presOf" srcId="{BAAD2F7C-888C-4345-A6AD-84D22A06611D}" destId="{71AACAEC-E9CF-4CEC-954B-05B302F299DD}" srcOrd="0" destOrd="0" presId="urn:microsoft.com/office/officeart/2005/8/layout/vList2"/>
    <dgm:cxn modelId="{C80FF840-DC12-4E41-BCD4-107CD0387517}" srcId="{D4F66EFB-E84B-4973-8C89-D86CE5E949CE}" destId="{BAAD2F7C-888C-4345-A6AD-84D22A06611D}" srcOrd="0" destOrd="0" parTransId="{311E6094-483C-4F80-8CD3-081AB8865442}" sibTransId="{88503116-AE4D-45E6-926F-3CAD84144320}"/>
    <dgm:cxn modelId="{F7BC3CA3-6F57-43A1-B2AF-5933EE55F01A}" srcId="{D4F66EFB-E84B-4973-8C89-D86CE5E949CE}" destId="{D4A5E8CE-6B63-4345-AB1B-1397F2BC102A}" srcOrd="1" destOrd="0" parTransId="{037CAFF1-98E7-48F9-A93E-8A7A6DBB4129}" sibTransId="{DE13616A-2747-4CD3-872F-EBA30BA4D659}"/>
    <dgm:cxn modelId="{765667B6-D75E-4326-870A-DD907F6FA7D3}" type="presOf" srcId="{D4F66EFB-E84B-4973-8C89-D86CE5E949CE}" destId="{D1813613-5371-4685-8F04-D52D7782EC7E}" srcOrd="0" destOrd="0" presId="urn:microsoft.com/office/officeart/2005/8/layout/vList2"/>
    <dgm:cxn modelId="{F9A76A4D-F145-4FD9-9764-CA7550D45326}" type="presParOf" srcId="{D1813613-5371-4685-8F04-D52D7782EC7E}" destId="{71AACAEC-E9CF-4CEC-954B-05B302F299DD}" srcOrd="0" destOrd="0" presId="urn:microsoft.com/office/officeart/2005/8/layout/vList2"/>
    <dgm:cxn modelId="{248965FB-023C-4795-A335-F6AB02A71958}" type="presParOf" srcId="{D1813613-5371-4685-8F04-D52D7782EC7E}" destId="{BBD633F1-B194-4D45-9DDF-1D1EBF76C045}" srcOrd="1" destOrd="0" presId="urn:microsoft.com/office/officeart/2005/8/layout/vList2"/>
    <dgm:cxn modelId="{73E58C6C-7216-4780-A2D5-58D2BB36B282}" type="presParOf" srcId="{D1813613-5371-4685-8F04-D52D7782EC7E}" destId="{9B0A4780-120C-4648-97AF-7102CB98E2C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ACAEC-E9CF-4CEC-954B-05B302F299DD}">
      <dsp:nvSpPr>
        <dsp:cNvPr id="0" name=""/>
        <dsp:cNvSpPr/>
      </dsp:nvSpPr>
      <dsp:spPr>
        <a:xfrm>
          <a:off x="0" y="0"/>
          <a:ext cx="5115491" cy="15330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i="0" kern="1200" baseline="0" dirty="0"/>
            <a:t>1. Il reato è</a:t>
          </a:r>
          <a:r>
            <a:rPr lang="it-IT" sz="2100" b="0" i="0" kern="1200" baseline="0" dirty="0"/>
            <a:t> commesso da soggetti </a:t>
          </a:r>
          <a:r>
            <a:rPr lang="it-IT" sz="2100" b="1" i="0" kern="1200" baseline="0" dirty="0"/>
            <a:t>apicali o subordinati</a:t>
          </a:r>
          <a:r>
            <a:rPr lang="it-IT" sz="2100" b="0" i="0" kern="1200" baseline="0" dirty="0"/>
            <a:t>.</a:t>
          </a:r>
          <a:endParaRPr lang="en-US" sz="2100" kern="1200" dirty="0"/>
        </a:p>
      </dsp:txBody>
      <dsp:txXfrm>
        <a:off x="74837" y="74837"/>
        <a:ext cx="4965817" cy="1383360"/>
      </dsp:txXfrm>
    </dsp:sp>
    <dsp:sp modelId="{9B0A4780-120C-4648-97AF-7102CB98E2C9}">
      <dsp:nvSpPr>
        <dsp:cNvPr id="0" name=""/>
        <dsp:cNvSpPr/>
      </dsp:nvSpPr>
      <dsp:spPr>
        <a:xfrm>
          <a:off x="0" y="1603442"/>
          <a:ext cx="5115491" cy="18268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1" i="0" kern="1200" baseline="0" dirty="0"/>
            <a:t>2. </a:t>
          </a:r>
          <a:r>
            <a:rPr lang="it-IT" sz="2100" b="0" i="0" kern="1200" baseline="0" dirty="0"/>
            <a:t>Viene commesso uno dei reati tassativamente previsto dal D. Lgs n. 231/01 (c.d. </a:t>
          </a:r>
          <a:r>
            <a:rPr lang="it-IT" sz="2100" b="1" i="0" kern="1200" baseline="0" dirty="0"/>
            <a:t>reati presupposto</a:t>
          </a:r>
          <a:r>
            <a:rPr lang="it-IT" sz="2100" b="0" i="0" kern="1200" baseline="0" dirty="0"/>
            <a:t>, la lista è stata negli anni più volte implementata) (artt. 24-26). </a:t>
          </a:r>
          <a:endParaRPr lang="en-US" sz="2100" kern="1200" dirty="0"/>
        </a:p>
      </dsp:txBody>
      <dsp:txXfrm>
        <a:off x="89177" y="1692619"/>
        <a:ext cx="4937137" cy="16484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4EB307-0726-2543-A6DE-CDF46F3AC54A}" type="datetimeFigureOut">
              <a:rPr lang="it-IT" smtClean="0"/>
              <a:t>26/03/2025</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E5D3BE-168A-494E-93E3-F076CF4845FC}" type="slidenum">
              <a:rPr lang="it-IT" smtClean="0"/>
              <a:t>‹N›</a:t>
            </a:fld>
            <a:endParaRPr lang="it-IT"/>
          </a:p>
        </p:txBody>
      </p:sp>
    </p:spTree>
    <p:extLst>
      <p:ext uri="{BB962C8B-B14F-4D97-AF65-F5344CB8AC3E}">
        <p14:creationId xmlns:p14="http://schemas.microsoft.com/office/powerpoint/2010/main" val="117612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a:extLst>
              <a:ext uri="{FF2B5EF4-FFF2-40B4-BE49-F238E27FC236}">
                <a16:creationId xmlns:a16="http://schemas.microsoft.com/office/drawing/2014/main" id="{886FFBB4-CE85-13B6-CC56-2896E67A21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rebuchet MS" panose="020B0603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rebuchet MS" panose="020B0603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rebuchet MS" panose="020B0603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rebuchet MS" panose="020B0603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rebuchet MS" panose="020B0603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rebuchet MS" panose="020B0603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rebuchet MS" panose="020B0603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rebuchet MS" panose="020B0603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Trebuchet MS" panose="020B0603020202020204" pitchFamily="34" charset="0"/>
                <a:ea typeface="Microsoft YaHei" panose="020B0503020204020204" pitchFamily="34" charset="-122"/>
              </a:defRPr>
            </a:lvl9pPr>
          </a:lstStyle>
          <a:p>
            <a:pPr>
              <a:buClrTx/>
              <a:buFontTx/>
              <a:buNone/>
            </a:pPr>
            <a:fld id="{D07DB598-DFA5-453D-8EBC-F013147C8AB7}" type="slidenum">
              <a:rPr lang="it-IT" altLang="it-IT">
                <a:solidFill>
                  <a:srgbClr val="000000"/>
                </a:solidFill>
                <a:latin typeface="Calibri" panose="020F0502020204030204" pitchFamily="34" charset="0"/>
              </a:rPr>
              <a:pPr>
                <a:buClrTx/>
                <a:buFontTx/>
                <a:buNone/>
              </a:pPr>
              <a:t>1</a:t>
            </a:fld>
            <a:endParaRPr lang="it-IT" altLang="it-IT">
              <a:solidFill>
                <a:srgbClr val="000000"/>
              </a:solidFill>
              <a:latin typeface="Calibri" panose="020F0502020204030204" pitchFamily="34" charset="0"/>
            </a:endParaRPr>
          </a:p>
        </p:txBody>
      </p:sp>
      <p:sp>
        <p:nvSpPr>
          <p:cNvPr id="46083" name="Rectangle 1">
            <a:extLst>
              <a:ext uri="{FF2B5EF4-FFF2-40B4-BE49-F238E27FC236}">
                <a16:creationId xmlns:a16="http://schemas.microsoft.com/office/drawing/2014/main" id="{99016E83-36FB-727B-5190-EF270C555FEC}"/>
              </a:ext>
            </a:extLst>
          </p:cNvPr>
          <p:cNvSpPr txBox="1">
            <a:spLocks noGrp="1" noRot="1" noChangeAspect="1" noChangeArrowheads="1" noTextEdit="1"/>
          </p:cNvSpPr>
          <p:nvPr>
            <p:ph type="sldImg"/>
          </p:nvPr>
        </p:nvSpPr>
        <p:spPr>
          <a:xfrm>
            <a:off x="90488" y="744538"/>
            <a:ext cx="661670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97FB325D-6305-7C51-043F-89FA5FDB933E}"/>
              </a:ext>
            </a:extLst>
          </p:cNvPr>
          <p:cNvSpPr txBox="1">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1A6C511-CE88-6B0A-9A97-18E8F32CDA28}"/>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75D09884-E8D8-25EF-BEAC-E967CF5B98A1}"/>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8015FDAD-12F6-69AF-4CCE-BC7D23741608}"/>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E7744-0BAB-4783-A15E-C38BD4761F2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5" name="Rectangle 1">
            <a:extLst>
              <a:ext uri="{FF2B5EF4-FFF2-40B4-BE49-F238E27FC236}">
                <a16:creationId xmlns:a16="http://schemas.microsoft.com/office/drawing/2014/main" id="{8103D25E-D0C2-8B54-A5BB-38F85229D4EA}"/>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CDE9D4EE-2CBD-FE26-5698-507F5151A385}"/>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3601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CE5746D-24FB-25B8-5B19-223495D769FC}"/>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325555DB-B5F7-EA1A-268C-4462E461F04D}"/>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1E3BE5D4-AB3A-1FBF-7DFA-617172209DEB}"/>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E7744-0BAB-4783-A15E-C38BD4761F2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5" name="Rectangle 1">
            <a:extLst>
              <a:ext uri="{FF2B5EF4-FFF2-40B4-BE49-F238E27FC236}">
                <a16:creationId xmlns:a16="http://schemas.microsoft.com/office/drawing/2014/main" id="{98F9C08A-B57D-7CF7-723E-531ECD64B469}"/>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4ED46CEF-23E1-308A-1171-F640A475E25C}"/>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6830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136B41E-2FCC-4A30-37A2-EC1A71294F0F}"/>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7916EE1F-6170-69BE-6472-DCA27AF25580}"/>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2991AD2A-616B-86E2-CF57-F3C0941CE31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E7744-0BAB-4783-A15E-C38BD4761F2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5" name="Rectangle 1">
            <a:extLst>
              <a:ext uri="{FF2B5EF4-FFF2-40B4-BE49-F238E27FC236}">
                <a16:creationId xmlns:a16="http://schemas.microsoft.com/office/drawing/2014/main" id="{953FC499-0C5F-31FA-F8C8-5FEDC77C6455}"/>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D9759204-1EC0-BB86-5761-D486B1F5BDEE}"/>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79136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2A45862-30AB-56FC-7004-90ACD1479C9F}"/>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2C07DFAE-9332-FF2B-394A-5E75668A81C8}"/>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9D9EE08E-7C7D-3152-B966-800F66C2939B}"/>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E7744-0BAB-4783-A15E-C38BD4761F2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5" name="Rectangle 1">
            <a:extLst>
              <a:ext uri="{FF2B5EF4-FFF2-40B4-BE49-F238E27FC236}">
                <a16:creationId xmlns:a16="http://schemas.microsoft.com/office/drawing/2014/main" id="{C02A170C-A029-9F74-0724-66EC3EAEC771}"/>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1F82EC69-0546-D4F1-38E1-336F63E018AB}"/>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9800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DCFFA05-A055-44C9-BED5-8AEA5273DA97}"/>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D877D554-2B6E-F27C-3BA6-99E46824E4D9}"/>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B1CE1F4D-5CDB-418D-055F-1F0D2A147B96}"/>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E7744-0BAB-4783-A15E-C38BD4761F2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5" name="Rectangle 1">
            <a:extLst>
              <a:ext uri="{FF2B5EF4-FFF2-40B4-BE49-F238E27FC236}">
                <a16:creationId xmlns:a16="http://schemas.microsoft.com/office/drawing/2014/main" id="{D247815E-29A8-700F-AD44-4F3AF0A24EE7}"/>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2D26509A-36D7-65B6-887A-A78DAAD40256}"/>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96806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B90FD31-0CE4-3D21-CFC4-69194F7B2D48}"/>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B13E7F84-19B8-5892-9DB5-FD7FE6783248}"/>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EF044EF3-324C-3F33-9A27-BD896FE8CB45}"/>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E7744-0BAB-4783-A15E-C38BD4761F2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5" name="Rectangle 1">
            <a:extLst>
              <a:ext uri="{FF2B5EF4-FFF2-40B4-BE49-F238E27FC236}">
                <a16:creationId xmlns:a16="http://schemas.microsoft.com/office/drawing/2014/main" id="{F75A4B32-7207-4841-C38E-B8CB12C43D81}"/>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015316E7-802E-9A58-7AAB-BE020EA96CA3}"/>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9029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6B2E2A1-2ED8-310B-DAC0-894221083060}"/>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9F670C1B-5C12-A6E7-EC72-76D3CA00223D}"/>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D59D83BB-88A7-5020-519A-D9663CE2F065}"/>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E7744-0BAB-4783-A15E-C38BD4761F2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5" name="Rectangle 1">
            <a:extLst>
              <a:ext uri="{FF2B5EF4-FFF2-40B4-BE49-F238E27FC236}">
                <a16:creationId xmlns:a16="http://schemas.microsoft.com/office/drawing/2014/main" id="{9146B99D-1D08-1A0D-8020-1745182BEEAA}"/>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D11F8399-8F4E-7C5D-1025-4ED3AE267DE1}"/>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6590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142D772-E4CF-4A1B-87DF-F4BF9D60E45B}"/>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7D16A8B6-2EE5-4FB6-A812-73C9A8AB5CD2}"/>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6E9FC-D8E2-4FA8-B4A7-DB3471DF32EB}"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61" name="Rectangle 1">
            <a:extLst>
              <a:ext uri="{FF2B5EF4-FFF2-40B4-BE49-F238E27FC236}">
                <a16:creationId xmlns:a16="http://schemas.microsoft.com/office/drawing/2014/main" id="{E6DBF7CB-8399-4176-ABA4-9A2064276C79}"/>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944D8758-1D49-4638-9728-BC2D358F1822}"/>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8F72679-B0C8-46B9-86EE-24D0A429C507}"/>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27CD3F89-9C88-40BD-BF86-E0516D7D2CF3}"/>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6CA7-D985-4A26-B348-3BDB154DC406}"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05" name="Rectangle 1">
            <a:extLst>
              <a:ext uri="{FF2B5EF4-FFF2-40B4-BE49-F238E27FC236}">
                <a16:creationId xmlns:a16="http://schemas.microsoft.com/office/drawing/2014/main" id="{8A2E2F34-1428-4F24-8E4D-1DAB410FAD65}"/>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73DFCEB9-F576-4CFB-A6DA-F9C831B3C9C0}"/>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4460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8F72679-B0C8-46B9-86EE-24D0A429C507}"/>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27CD3F89-9C88-40BD-BF86-E0516D7D2CF3}"/>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6CA7-D985-4A26-B348-3BDB154DC406}"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05" name="Rectangle 1">
            <a:extLst>
              <a:ext uri="{FF2B5EF4-FFF2-40B4-BE49-F238E27FC236}">
                <a16:creationId xmlns:a16="http://schemas.microsoft.com/office/drawing/2014/main" id="{8A2E2F34-1428-4F24-8E4D-1DAB410FAD65}"/>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73DFCEB9-F576-4CFB-A6DA-F9C831B3C9C0}"/>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8F72679-B0C8-46B9-86EE-24D0A429C507}"/>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27CD3F89-9C88-40BD-BF86-E0516D7D2CF3}"/>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6CA7-D985-4A26-B348-3BDB154DC406}"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05" name="Rectangle 1">
            <a:extLst>
              <a:ext uri="{FF2B5EF4-FFF2-40B4-BE49-F238E27FC236}">
                <a16:creationId xmlns:a16="http://schemas.microsoft.com/office/drawing/2014/main" id="{8A2E2F34-1428-4F24-8E4D-1DAB410FAD65}"/>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73DFCEB9-F576-4CFB-A6DA-F9C831B3C9C0}"/>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2725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A0A54D2-0981-49A7-9950-EB69C1B15F62}"/>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9A68F16A-43D0-495E-9CA3-2FEB795FD7BB}"/>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E7744-0BAB-4783-A15E-C38BD4761F2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5" name="Rectangle 1">
            <a:extLst>
              <a:ext uri="{FF2B5EF4-FFF2-40B4-BE49-F238E27FC236}">
                <a16:creationId xmlns:a16="http://schemas.microsoft.com/office/drawing/2014/main" id="{08928E0B-4222-4ED8-A1DA-265609A86EBC}"/>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1E1B0FAF-858D-40AB-8DA9-CE914CCCD1E3}"/>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dirty="0"/>
          </a:p>
        </p:txBody>
      </p:sp>
    </p:spTree>
    <p:extLst>
      <p:ext uri="{BB962C8B-B14F-4D97-AF65-F5344CB8AC3E}">
        <p14:creationId xmlns:p14="http://schemas.microsoft.com/office/powerpoint/2010/main" val="49905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A0A54D2-0981-49A7-9950-EB69C1B15F62}"/>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9A68F16A-43D0-495E-9CA3-2FEB795FD7BB}"/>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E7744-0BAB-4783-A15E-C38BD4761F2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5" name="Rectangle 1">
            <a:extLst>
              <a:ext uri="{FF2B5EF4-FFF2-40B4-BE49-F238E27FC236}">
                <a16:creationId xmlns:a16="http://schemas.microsoft.com/office/drawing/2014/main" id="{08928E0B-4222-4ED8-A1DA-265609A86EBC}"/>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1E1B0FAF-858D-40AB-8DA9-CE914CCCD1E3}"/>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29007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88760AB-96EA-41DA-8F03-E2FB9C2B7017}"/>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EF3BFE81-FC96-4273-864B-9450C6B8975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0B14-614D-40A3-BE08-E7F79E1D8E43}"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37" name="Rectangle 1">
            <a:extLst>
              <a:ext uri="{FF2B5EF4-FFF2-40B4-BE49-F238E27FC236}">
                <a16:creationId xmlns:a16="http://schemas.microsoft.com/office/drawing/2014/main" id="{69F3E900-34EE-4A40-8940-8514E33B5792}"/>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8050FD9A-583E-4CA0-A177-656BA8ED5021}"/>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C397312-16F2-4831-AB31-BADEEF7D2057}"/>
              </a:ext>
            </a:extLst>
          </p:cNvPr>
          <p:cNvSpPr>
            <a:spLocks noGrp="1" noChangeArrowheads="1"/>
          </p:cNvSpPr>
          <p:nvPr>
            <p:ph type="dt"/>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t>17/11/20</a:t>
            </a:r>
          </a:p>
        </p:txBody>
      </p:sp>
      <p:sp>
        <p:nvSpPr>
          <p:cNvPr id="5" name="Rectangle 9">
            <a:extLst>
              <a:ext uri="{FF2B5EF4-FFF2-40B4-BE49-F238E27FC236}">
                <a16:creationId xmlns:a16="http://schemas.microsoft.com/office/drawing/2014/main" id="{E75934FD-0D74-41DB-86AE-5262286874A2}"/>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087E17-F958-4438-A43E-E9248060FCFF}"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57" name="Rectangle 1">
            <a:extLst>
              <a:ext uri="{FF2B5EF4-FFF2-40B4-BE49-F238E27FC236}">
                <a16:creationId xmlns:a16="http://schemas.microsoft.com/office/drawing/2014/main" id="{7E617758-16C9-41EB-83CA-E4788B4025FB}"/>
              </a:ext>
            </a:extLst>
          </p:cNvPr>
          <p:cNvSpPr txBox="1">
            <a:spLocks noGrp="1" noRot="1" noChangeAspect="1" noChangeArrowheads="1"/>
          </p:cNvSpPr>
          <p:nvPr>
            <p:ph type="sldImg"/>
          </p:nvPr>
        </p:nvSpPr>
        <p:spPr bwMode="auto">
          <a:xfrm>
            <a:off x="-184150" y="833438"/>
            <a:ext cx="7404100" cy="41656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832A9026-5C1D-4BAE-B513-875F13A04AFB}"/>
              </a:ext>
            </a:extLst>
          </p:cNvPr>
          <p:cNvSpPr txBox="1">
            <a:spLocks noGrp="1" noChangeArrowheads="1"/>
          </p:cNvSpPr>
          <p:nvPr>
            <p:ph type="body" idx="1"/>
          </p:nvPr>
        </p:nvSpPr>
        <p:spPr bwMode="auto">
          <a:xfrm>
            <a:off x="703372" y="5276973"/>
            <a:ext cx="5630111" cy="499951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49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3644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3361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2541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09852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7221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73403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211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40761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82010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2696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731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120" y="181800"/>
            <a:ext cx="8489760" cy="1289880"/>
          </a:xfrm>
          <a:prstGeom prst="rect">
            <a:avLst/>
          </a:prstGeom>
        </p:spPr>
        <p:txBody>
          <a:bodyPr lIns="0" tIns="0" rIns="0" bIns="0" anchor="ctr"/>
          <a:lstStyle/>
          <a:p>
            <a:pPr algn="ctr"/>
            <a:endParaRPr lang="it-IT" sz="4550" b="0" strike="noStrike" spc="-1">
              <a:latin typeface="Arial"/>
            </a:endParaRPr>
          </a:p>
        </p:txBody>
      </p:sp>
      <p:sp>
        <p:nvSpPr>
          <p:cNvPr id="313" name="PlaceHolder 2"/>
          <p:cNvSpPr>
            <a:spLocks noGrp="1"/>
          </p:cNvSpPr>
          <p:nvPr>
            <p:ph type="body"/>
          </p:nvPr>
        </p:nvSpPr>
        <p:spPr>
          <a:xfrm>
            <a:off x="609120" y="1604160"/>
            <a:ext cx="10971840" cy="3977280"/>
          </a:xfrm>
          <a:prstGeom prst="rect">
            <a:avLst/>
          </a:prstGeom>
        </p:spPr>
        <p:txBody>
          <a:bodyPr lIns="0" tIns="0" rIns="0" bIns="0">
            <a:normAutofit/>
          </a:bodyPr>
          <a:lstStyle/>
          <a:p>
            <a:endParaRPr lang="it-IT" sz="3870" b="0" strike="noStrike" spc="-1">
              <a:latin typeface="Arial"/>
            </a:endParaRPr>
          </a:p>
        </p:txBody>
      </p:sp>
    </p:spTree>
    <p:extLst>
      <p:ext uri="{BB962C8B-B14F-4D97-AF65-F5344CB8AC3E}">
        <p14:creationId xmlns:p14="http://schemas.microsoft.com/office/powerpoint/2010/main" val="2380647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644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8D350A7-CB82-1141-9D83-77DAC25BE7D9}"/>
              </a:ext>
            </a:extLst>
          </p:cNvPr>
          <p:cNvPicPr>
            <a:picLocks noChangeAspect="1"/>
          </p:cNvPicPr>
          <p:nvPr userDrawn="1"/>
        </p:nvPicPr>
        <p:blipFill>
          <a:blip r:embed="rId2"/>
          <a:stretch>
            <a:fillRect/>
          </a:stretch>
        </p:blipFill>
        <p:spPr>
          <a:xfrm>
            <a:off x="413891" y="6091534"/>
            <a:ext cx="2286000" cy="533400"/>
          </a:xfrm>
          <a:prstGeom prst="rect">
            <a:avLst/>
          </a:prstGeom>
        </p:spPr>
      </p:pic>
      <p:sp>
        <p:nvSpPr>
          <p:cNvPr id="6" name="CasellaDiTesto 5">
            <a:extLst>
              <a:ext uri="{FF2B5EF4-FFF2-40B4-BE49-F238E27FC236}">
                <a16:creationId xmlns:a16="http://schemas.microsoft.com/office/drawing/2014/main" id="{7A0EED13-8047-B34E-9CD8-C2EBDF26A8AF}"/>
              </a:ext>
            </a:extLst>
          </p:cNvPr>
          <p:cNvSpPr txBox="1"/>
          <p:nvPr userDrawn="1"/>
        </p:nvSpPr>
        <p:spPr>
          <a:xfrm>
            <a:off x="8297838" y="5890445"/>
            <a:ext cx="1287865" cy="427040"/>
          </a:xfrm>
          <a:prstGeom prst="rect">
            <a:avLst/>
          </a:prstGeom>
          <a:noFill/>
        </p:spPr>
        <p:txBody>
          <a:bodyPr wrap="square" rtlCol="0">
            <a:spAutoFit/>
          </a:bodyPr>
          <a:lstStyle/>
          <a:p>
            <a:r>
              <a:rPr lang="it-IT" sz="825" dirty="0">
                <a:latin typeface="Franklin Gothic Book" panose="020B0503020102020204" pitchFamily="34" charset="0"/>
              </a:rPr>
              <a:t>progetto formativo</a:t>
            </a:r>
          </a:p>
          <a:p>
            <a:endParaRPr lang="it-IT" sz="1350" dirty="0"/>
          </a:p>
        </p:txBody>
      </p:sp>
      <p:sp>
        <p:nvSpPr>
          <p:cNvPr id="7" name="CasellaDiTesto 6">
            <a:extLst>
              <a:ext uri="{FF2B5EF4-FFF2-40B4-BE49-F238E27FC236}">
                <a16:creationId xmlns:a16="http://schemas.microsoft.com/office/drawing/2014/main" id="{59EB63B8-1893-7442-9433-7084AA2A6E69}"/>
              </a:ext>
            </a:extLst>
          </p:cNvPr>
          <p:cNvSpPr txBox="1"/>
          <p:nvPr userDrawn="1"/>
        </p:nvSpPr>
        <p:spPr>
          <a:xfrm>
            <a:off x="10244920" y="5896283"/>
            <a:ext cx="1287865" cy="427040"/>
          </a:xfrm>
          <a:prstGeom prst="rect">
            <a:avLst/>
          </a:prstGeom>
          <a:noFill/>
        </p:spPr>
        <p:txBody>
          <a:bodyPr wrap="square" rtlCol="0">
            <a:spAutoFit/>
          </a:bodyPr>
          <a:lstStyle/>
          <a:p>
            <a:r>
              <a:rPr lang="it-IT" sz="825" dirty="0">
                <a:latin typeface="Franklin Gothic Book" panose="020B0503020102020204" pitchFamily="34" charset="0"/>
              </a:rPr>
              <a:t>partner didattico</a:t>
            </a:r>
          </a:p>
          <a:p>
            <a:endParaRPr lang="it-IT" sz="1350" dirty="0"/>
          </a:p>
        </p:txBody>
      </p:sp>
      <p:pic>
        <p:nvPicPr>
          <p:cNvPr id="8" name="Immagine 7">
            <a:extLst>
              <a:ext uri="{FF2B5EF4-FFF2-40B4-BE49-F238E27FC236}">
                <a16:creationId xmlns:a16="http://schemas.microsoft.com/office/drawing/2014/main" id="{87D07B15-5F75-674B-AC34-0E4691DE9990}"/>
              </a:ext>
            </a:extLst>
          </p:cNvPr>
          <p:cNvPicPr>
            <a:picLocks noChangeAspect="1"/>
          </p:cNvPicPr>
          <p:nvPr userDrawn="1"/>
        </p:nvPicPr>
        <p:blipFill>
          <a:blip r:embed="rId3"/>
          <a:stretch>
            <a:fillRect/>
          </a:stretch>
        </p:blipFill>
        <p:spPr>
          <a:xfrm>
            <a:off x="8402023" y="6126965"/>
            <a:ext cx="1244600" cy="38100"/>
          </a:xfrm>
          <a:prstGeom prst="rect">
            <a:avLst/>
          </a:prstGeom>
        </p:spPr>
      </p:pic>
      <p:pic>
        <p:nvPicPr>
          <p:cNvPr id="9" name="Immagine 8">
            <a:extLst>
              <a:ext uri="{FF2B5EF4-FFF2-40B4-BE49-F238E27FC236}">
                <a16:creationId xmlns:a16="http://schemas.microsoft.com/office/drawing/2014/main" id="{B16CB300-F29E-AE49-9AB8-3CA34B6C28D3}"/>
              </a:ext>
            </a:extLst>
          </p:cNvPr>
          <p:cNvPicPr>
            <a:picLocks noChangeAspect="1"/>
          </p:cNvPicPr>
          <p:nvPr userDrawn="1"/>
        </p:nvPicPr>
        <p:blipFill>
          <a:blip r:embed="rId3"/>
          <a:stretch>
            <a:fillRect/>
          </a:stretch>
        </p:blipFill>
        <p:spPr>
          <a:xfrm>
            <a:off x="10341279" y="6126965"/>
            <a:ext cx="1244600" cy="38100"/>
          </a:xfrm>
          <a:prstGeom prst="rect">
            <a:avLst/>
          </a:prstGeom>
        </p:spPr>
      </p:pic>
      <p:sp>
        <p:nvSpPr>
          <p:cNvPr id="10" name="CasellaDiTesto 9">
            <a:extLst>
              <a:ext uri="{FF2B5EF4-FFF2-40B4-BE49-F238E27FC236}">
                <a16:creationId xmlns:a16="http://schemas.microsoft.com/office/drawing/2014/main" id="{95EC2870-0E17-4D4A-85A6-DCD19C06294D}"/>
              </a:ext>
            </a:extLst>
          </p:cNvPr>
          <p:cNvSpPr txBox="1"/>
          <p:nvPr userDrawn="1"/>
        </p:nvSpPr>
        <p:spPr>
          <a:xfrm>
            <a:off x="4378110" y="5895760"/>
            <a:ext cx="1287865" cy="427040"/>
          </a:xfrm>
          <a:prstGeom prst="rect">
            <a:avLst/>
          </a:prstGeom>
          <a:noFill/>
        </p:spPr>
        <p:txBody>
          <a:bodyPr wrap="square" rtlCol="0">
            <a:spAutoFit/>
          </a:bodyPr>
          <a:lstStyle/>
          <a:p>
            <a:r>
              <a:rPr lang="it-IT" sz="825" dirty="0">
                <a:latin typeface="Franklin Gothic Book" panose="020B0503020102020204" pitchFamily="34" charset="0"/>
              </a:rPr>
              <a:t>Corso online</a:t>
            </a:r>
          </a:p>
          <a:p>
            <a:endParaRPr lang="it-IT" sz="1350" dirty="0"/>
          </a:p>
        </p:txBody>
      </p:sp>
      <p:pic>
        <p:nvPicPr>
          <p:cNvPr id="11" name="Immagine 10">
            <a:extLst>
              <a:ext uri="{FF2B5EF4-FFF2-40B4-BE49-F238E27FC236}">
                <a16:creationId xmlns:a16="http://schemas.microsoft.com/office/drawing/2014/main" id="{C7AA5945-F77F-D84B-98FF-8F042FD2B505}"/>
              </a:ext>
            </a:extLst>
          </p:cNvPr>
          <p:cNvPicPr>
            <a:picLocks noChangeAspect="1"/>
          </p:cNvPicPr>
          <p:nvPr userDrawn="1"/>
        </p:nvPicPr>
        <p:blipFill>
          <a:blip r:embed="rId3"/>
          <a:stretch>
            <a:fillRect/>
          </a:stretch>
        </p:blipFill>
        <p:spPr>
          <a:xfrm>
            <a:off x="4482295" y="6132280"/>
            <a:ext cx="1244600" cy="38100"/>
          </a:xfrm>
          <a:prstGeom prst="rect">
            <a:avLst/>
          </a:prstGeom>
        </p:spPr>
      </p:pic>
      <p:pic>
        <p:nvPicPr>
          <p:cNvPr id="12" name="Immagine 11">
            <a:extLst>
              <a:ext uri="{FF2B5EF4-FFF2-40B4-BE49-F238E27FC236}">
                <a16:creationId xmlns:a16="http://schemas.microsoft.com/office/drawing/2014/main" id="{686D4894-DE1D-9044-9FD0-A3408B7BA927}"/>
              </a:ext>
            </a:extLst>
          </p:cNvPr>
          <p:cNvPicPr>
            <a:picLocks noChangeAspect="1"/>
          </p:cNvPicPr>
          <p:nvPr userDrawn="1"/>
        </p:nvPicPr>
        <p:blipFill>
          <a:blip r:embed="rId4"/>
          <a:stretch>
            <a:fillRect/>
          </a:stretch>
        </p:blipFill>
        <p:spPr>
          <a:xfrm>
            <a:off x="0" y="5769885"/>
            <a:ext cx="12192000" cy="25524"/>
          </a:xfrm>
          <a:prstGeom prst="rect">
            <a:avLst/>
          </a:prstGeom>
        </p:spPr>
      </p:pic>
      <p:pic>
        <p:nvPicPr>
          <p:cNvPr id="13" name="Immagine 12">
            <a:extLst>
              <a:ext uri="{FF2B5EF4-FFF2-40B4-BE49-F238E27FC236}">
                <a16:creationId xmlns:a16="http://schemas.microsoft.com/office/drawing/2014/main" id="{1ADD21B6-EEBB-F545-8B13-EA46C37A01EE}"/>
              </a:ext>
            </a:extLst>
          </p:cNvPr>
          <p:cNvPicPr>
            <a:picLocks noChangeAspect="1"/>
          </p:cNvPicPr>
          <p:nvPr userDrawn="1"/>
        </p:nvPicPr>
        <p:blipFill>
          <a:blip r:embed="rId5"/>
          <a:stretch>
            <a:fillRect/>
          </a:stretch>
        </p:blipFill>
        <p:spPr>
          <a:xfrm>
            <a:off x="8402023" y="6297274"/>
            <a:ext cx="1206500" cy="368300"/>
          </a:xfrm>
          <a:prstGeom prst="rect">
            <a:avLst/>
          </a:prstGeom>
        </p:spPr>
      </p:pic>
      <p:pic>
        <p:nvPicPr>
          <p:cNvPr id="14" name="Immagine 13">
            <a:extLst>
              <a:ext uri="{FF2B5EF4-FFF2-40B4-BE49-F238E27FC236}">
                <a16:creationId xmlns:a16="http://schemas.microsoft.com/office/drawing/2014/main" id="{55DCC8CE-E010-EE4A-AB6F-0319F6DC4C64}"/>
              </a:ext>
            </a:extLst>
          </p:cNvPr>
          <p:cNvPicPr>
            <a:picLocks noChangeAspect="1"/>
          </p:cNvPicPr>
          <p:nvPr userDrawn="1"/>
        </p:nvPicPr>
        <p:blipFill>
          <a:blip r:embed="rId6"/>
          <a:stretch>
            <a:fillRect/>
          </a:stretch>
        </p:blipFill>
        <p:spPr>
          <a:xfrm>
            <a:off x="10298815" y="6306121"/>
            <a:ext cx="1320800" cy="266700"/>
          </a:xfrm>
          <a:prstGeom prst="rect">
            <a:avLst/>
          </a:prstGeom>
        </p:spPr>
      </p:pic>
      <p:sp>
        <p:nvSpPr>
          <p:cNvPr id="15" name="Rettangolo 14">
            <a:extLst>
              <a:ext uri="{FF2B5EF4-FFF2-40B4-BE49-F238E27FC236}">
                <a16:creationId xmlns:a16="http://schemas.microsoft.com/office/drawing/2014/main" id="{0C6FBE1D-C8AC-3043-885C-9E7EF83A5285}"/>
              </a:ext>
            </a:extLst>
          </p:cNvPr>
          <p:cNvSpPr/>
          <p:nvPr userDrawn="1"/>
        </p:nvSpPr>
        <p:spPr>
          <a:xfrm>
            <a:off x="4378110" y="6204425"/>
            <a:ext cx="2409553" cy="438582"/>
          </a:xfrm>
          <a:prstGeom prst="rect">
            <a:avLst/>
          </a:prstGeom>
        </p:spPr>
        <p:txBody>
          <a:bodyPr wrap="square">
            <a:spAutoFit/>
          </a:bodyPr>
          <a:lstStyle/>
          <a:p>
            <a:r>
              <a:rPr lang="it-IT" sz="1125" dirty="0" err="1">
                <a:latin typeface="Franklin Gothic" panose="020B7200000000000000" pitchFamily="34" charset="0"/>
              </a:rPr>
              <a:t>D.Lgs.</a:t>
            </a:r>
            <a:r>
              <a:rPr lang="it-IT" sz="1125" dirty="0">
                <a:latin typeface="Franklin Gothic" panose="020B7200000000000000" pitchFamily="34" charset="0"/>
              </a:rPr>
              <a:t> 231/2001 e</a:t>
            </a:r>
          </a:p>
          <a:p>
            <a:r>
              <a:rPr lang="it-IT" sz="1125" dirty="0">
                <a:latin typeface="Franklin Gothic" panose="020B7200000000000000" pitchFamily="34" charset="0"/>
              </a:rPr>
              <a:t>Responsabilità d’impresa</a:t>
            </a:r>
          </a:p>
        </p:txBody>
      </p:sp>
      <p:sp>
        <p:nvSpPr>
          <p:cNvPr id="16" name="Titolo 1">
            <a:extLst>
              <a:ext uri="{FF2B5EF4-FFF2-40B4-BE49-F238E27FC236}">
                <a16:creationId xmlns:a16="http://schemas.microsoft.com/office/drawing/2014/main" id="{FF567022-40DD-43A5-B027-21912413384B}"/>
              </a:ext>
            </a:extLst>
          </p:cNvPr>
          <p:cNvSpPr>
            <a:spLocks noGrp="1"/>
          </p:cNvSpPr>
          <p:nvPr>
            <p:ph type="title"/>
          </p:nvPr>
        </p:nvSpPr>
        <p:spPr>
          <a:xfrm>
            <a:off x="147480" y="490668"/>
            <a:ext cx="11856640" cy="782960"/>
          </a:xfrm>
        </p:spPr>
        <p:txBody>
          <a:bodyPr/>
          <a:lstStyle/>
          <a:p>
            <a:endParaRPr lang="it-IT"/>
          </a:p>
        </p:txBody>
      </p:sp>
      <p:sp>
        <p:nvSpPr>
          <p:cNvPr id="17" name="Segnaposto contenuto 2">
            <a:extLst>
              <a:ext uri="{FF2B5EF4-FFF2-40B4-BE49-F238E27FC236}">
                <a16:creationId xmlns:a16="http://schemas.microsoft.com/office/drawing/2014/main" id="{13920845-2628-4B31-9352-A2C2A7F2F24D}"/>
              </a:ext>
            </a:extLst>
          </p:cNvPr>
          <p:cNvSpPr>
            <a:spLocks noGrp="1"/>
          </p:cNvSpPr>
          <p:nvPr>
            <p:ph idx="1"/>
          </p:nvPr>
        </p:nvSpPr>
        <p:spPr>
          <a:xfrm>
            <a:off x="469962" y="1290288"/>
            <a:ext cx="10916719" cy="4176464"/>
          </a:xfrm>
        </p:spPr>
        <p:txBody>
          <a:bodyPr/>
          <a:lstStyle/>
          <a:p>
            <a:endParaRPr lang="it-IT" dirty="0"/>
          </a:p>
        </p:txBody>
      </p:sp>
    </p:spTree>
    <p:extLst>
      <p:ext uri="{BB962C8B-B14F-4D97-AF65-F5344CB8AC3E}">
        <p14:creationId xmlns:p14="http://schemas.microsoft.com/office/powerpoint/2010/main" val="141650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8D350A7-CB82-1141-9D83-77DAC25BE7D9}"/>
              </a:ext>
            </a:extLst>
          </p:cNvPr>
          <p:cNvPicPr>
            <a:picLocks noChangeAspect="1"/>
          </p:cNvPicPr>
          <p:nvPr userDrawn="1"/>
        </p:nvPicPr>
        <p:blipFill>
          <a:blip r:embed="rId2"/>
          <a:stretch>
            <a:fillRect/>
          </a:stretch>
        </p:blipFill>
        <p:spPr>
          <a:xfrm>
            <a:off x="413890" y="6091534"/>
            <a:ext cx="2286000" cy="533400"/>
          </a:xfrm>
          <a:prstGeom prst="rect">
            <a:avLst/>
          </a:prstGeom>
        </p:spPr>
      </p:pic>
      <p:sp>
        <p:nvSpPr>
          <p:cNvPr id="6" name="CasellaDiTesto 5">
            <a:extLst>
              <a:ext uri="{FF2B5EF4-FFF2-40B4-BE49-F238E27FC236}">
                <a16:creationId xmlns:a16="http://schemas.microsoft.com/office/drawing/2014/main" id="{7A0EED13-8047-B34E-9CD8-C2EBDF26A8AF}"/>
              </a:ext>
            </a:extLst>
          </p:cNvPr>
          <p:cNvSpPr txBox="1"/>
          <p:nvPr userDrawn="1"/>
        </p:nvSpPr>
        <p:spPr>
          <a:xfrm>
            <a:off x="8297837" y="5890445"/>
            <a:ext cx="1287865" cy="538609"/>
          </a:xfrm>
          <a:prstGeom prst="rect">
            <a:avLst/>
          </a:prstGeom>
          <a:noFill/>
        </p:spPr>
        <p:txBody>
          <a:bodyPr wrap="square" rtlCol="0">
            <a:spAutoFit/>
          </a:bodyPr>
          <a:lstStyle/>
          <a:p>
            <a:r>
              <a:rPr lang="it-IT" sz="1100" dirty="0">
                <a:latin typeface="Franklin Gothic Book" panose="020B0503020102020204" pitchFamily="34" charset="0"/>
              </a:rPr>
              <a:t>progetto formativo</a:t>
            </a:r>
          </a:p>
          <a:p>
            <a:endParaRPr lang="it-IT" dirty="0"/>
          </a:p>
        </p:txBody>
      </p:sp>
      <p:sp>
        <p:nvSpPr>
          <p:cNvPr id="7" name="CasellaDiTesto 6">
            <a:extLst>
              <a:ext uri="{FF2B5EF4-FFF2-40B4-BE49-F238E27FC236}">
                <a16:creationId xmlns:a16="http://schemas.microsoft.com/office/drawing/2014/main" id="{59EB63B8-1893-7442-9433-7084AA2A6E69}"/>
              </a:ext>
            </a:extLst>
          </p:cNvPr>
          <p:cNvSpPr txBox="1"/>
          <p:nvPr userDrawn="1"/>
        </p:nvSpPr>
        <p:spPr>
          <a:xfrm>
            <a:off x="10244918" y="5896283"/>
            <a:ext cx="1287865" cy="538609"/>
          </a:xfrm>
          <a:prstGeom prst="rect">
            <a:avLst/>
          </a:prstGeom>
          <a:noFill/>
        </p:spPr>
        <p:txBody>
          <a:bodyPr wrap="square" rtlCol="0">
            <a:spAutoFit/>
          </a:bodyPr>
          <a:lstStyle/>
          <a:p>
            <a:r>
              <a:rPr lang="it-IT" sz="1100" dirty="0">
                <a:latin typeface="Franklin Gothic Book" panose="020B0503020102020204" pitchFamily="34" charset="0"/>
              </a:rPr>
              <a:t>partner didattico</a:t>
            </a:r>
          </a:p>
          <a:p>
            <a:endParaRPr lang="it-IT" dirty="0"/>
          </a:p>
        </p:txBody>
      </p:sp>
      <p:pic>
        <p:nvPicPr>
          <p:cNvPr id="8" name="Immagine 7">
            <a:extLst>
              <a:ext uri="{FF2B5EF4-FFF2-40B4-BE49-F238E27FC236}">
                <a16:creationId xmlns:a16="http://schemas.microsoft.com/office/drawing/2014/main" id="{87D07B15-5F75-674B-AC34-0E4691DE9990}"/>
              </a:ext>
            </a:extLst>
          </p:cNvPr>
          <p:cNvPicPr>
            <a:picLocks noChangeAspect="1"/>
          </p:cNvPicPr>
          <p:nvPr userDrawn="1"/>
        </p:nvPicPr>
        <p:blipFill>
          <a:blip r:embed="rId3"/>
          <a:stretch>
            <a:fillRect/>
          </a:stretch>
        </p:blipFill>
        <p:spPr>
          <a:xfrm>
            <a:off x="8402023" y="6126965"/>
            <a:ext cx="1244600" cy="38100"/>
          </a:xfrm>
          <a:prstGeom prst="rect">
            <a:avLst/>
          </a:prstGeom>
        </p:spPr>
      </p:pic>
      <p:pic>
        <p:nvPicPr>
          <p:cNvPr id="9" name="Immagine 8">
            <a:extLst>
              <a:ext uri="{FF2B5EF4-FFF2-40B4-BE49-F238E27FC236}">
                <a16:creationId xmlns:a16="http://schemas.microsoft.com/office/drawing/2014/main" id="{B16CB300-F29E-AE49-9AB8-3CA34B6C28D3}"/>
              </a:ext>
            </a:extLst>
          </p:cNvPr>
          <p:cNvPicPr>
            <a:picLocks noChangeAspect="1"/>
          </p:cNvPicPr>
          <p:nvPr userDrawn="1"/>
        </p:nvPicPr>
        <p:blipFill>
          <a:blip r:embed="rId3"/>
          <a:stretch>
            <a:fillRect/>
          </a:stretch>
        </p:blipFill>
        <p:spPr>
          <a:xfrm>
            <a:off x="10341279" y="6126965"/>
            <a:ext cx="1244600" cy="38100"/>
          </a:xfrm>
          <a:prstGeom prst="rect">
            <a:avLst/>
          </a:prstGeom>
        </p:spPr>
      </p:pic>
      <p:sp>
        <p:nvSpPr>
          <p:cNvPr id="10" name="CasellaDiTesto 9">
            <a:extLst>
              <a:ext uri="{FF2B5EF4-FFF2-40B4-BE49-F238E27FC236}">
                <a16:creationId xmlns:a16="http://schemas.microsoft.com/office/drawing/2014/main" id="{95EC2870-0E17-4D4A-85A6-DCD19C06294D}"/>
              </a:ext>
            </a:extLst>
          </p:cNvPr>
          <p:cNvSpPr txBox="1"/>
          <p:nvPr userDrawn="1"/>
        </p:nvSpPr>
        <p:spPr>
          <a:xfrm>
            <a:off x="4378109" y="5895760"/>
            <a:ext cx="1287865" cy="538609"/>
          </a:xfrm>
          <a:prstGeom prst="rect">
            <a:avLst/>
          </a:prstGeom>
          <a:noFill/>
        </p:spPr>
        <p:txBody>
          <a:bodyPr wrap="square" rtlCol="0">
            <a:spAutoFit/>
          </a:bodyPr>
          <a:lstStyle/>
          <a:p>
            <a:r>
              <a:rPr lang="it-IT" sz="1100" dirty="0">
                <a:latin typeface="Franklin Gothic Book" panose="020B0503020102020204" pitchFamily="34" charset="0"/>
              </a:rPr>
              <a:t>Corso online</a:t>
            </a:r>
          </a:p>
          <a:p>
            <a:endParaRPr lang="it-IT" dirty="0"/>
          </a:p>
        </p:txBody>
      </p:sp>
      <p:pic>
        <p:nvPicPr>
          <p:cNvPr id="11" name="Immagine 10">
            <a:extLst>
              <a:ext uri="{FF2B5EF4-FFF2-40B4-BE49-F238E27FC236}">
                <a16:creationId xmlns:a16="http://schemas.microsoft.com/office/drawing/2014/main" id="{C7AA5945-F77F-D84B-98FF-8F042FD2B505}"/>
              </a:ext>
            </a:extLst>
          </p:cNvPr>
          <p:cNvPicPr>
            <a:picLocks noChangeAspect="1"/>
          </p:cNvPicPr>
          <p:nvPr userDrawn="1"/>
        </p:nvPicPr>
        <p:blipFill>
          <a:blip r:embed="rId3"/>
          <a:stretch>
            <a:fillRect/>
          </a:stretch>
        </p:blipFill>
        <p:spPr>
          <a:xfrm>
            <a:off x="4482295" y="6132280"/>
            <a:ext cx="1244600" cy="38100"/>
          </a:xfrm>
          <a:prstGeom prst="rect">
            <a:avLst/>
          </a:prstGeom>
        </p:spPr>
      </p:pic>
      <p:pic>
        <p:nvPicPr>
          <p:cNvPr id="12" name="Immagine 11">
            <a:extLst>
              <a:ext uri="{FF2B5EF4-FFF2-40B4-BE49-F238E27FC236}">
                <a16:creationId xmlns:a16="http://schemas.microsoft.com/office/drawing/2014/main" id="{686D4894-DE1D-9044-9FD0-A3408B7BA927}"/>
              </a:ext>
            </a:extLst>
          </p:cNvPr>
          <p:cNvPicPr>
            <a:picLocks noChangeAspect="1"/>
          </p:cNvPicPr>
          <p:nvPr userDrawn="1"/>
        </p:nvPicPr>
        <p:blipFill>
          <a:blip r:embed="rId4"/>
          <a:stretch>
            <a:fillRect/>
          </a:stretch>
        </p:blipFill>
        <p:spPr>
          <a:xfrm>
            <a:off x="0" y="5769885"/>
            <a:ext cx="12192000" cy="25524"/>
          </a:xfrm>
          <a:prstGeom prst="rect">
            <a:avLst/>
          </a:prstGeom>
        </p:spPr>
      </p:pic>
      <p:pic>
        <p:nvPicPr>
          <p:cNvPr id="13" name="Immagine 12">
            <a:extLst>
              <a:ext uri="{FF2B5EF4-FFF2-40B4-BE49-F238E27FC236}">
                <a16:creationId xmlns:a16="http://schemas.microsoft.com/office/drawing/2014/main" id="{1ADD21B6-EEBB-F545-8B13-EA46C37A01EE}"/>
              </a:ext>
            </a:extLst>
          </p:cNvPr>
          <p:cNvPicPr>
            <a:picLocks noChangeAspect="1"/>
          </p:cNvPicPr>
          <p:nvPr userDrawn="1"/>
        </p:nvPicPr>
        <p:blipFill>
          <a:blip r:embed="rId5"/>
          <a:stretch>
            <a:fillRect/>
          </a:stretch>
        </p:blipFill>
        <p:spPr>
          <a:xfrm>
            <a:off x="8402023" y="6297274"/>
            <a:ext cx="1206500" cy="368300"/>
          </a:xfrm>
          <a:prstGeom prst="rect">
            <a:avLst/>
          </a:prstGeom>
        </p:spPr>
      </p:pic>
      <p:pic>
        <p:nvPicPr>
          <p:cNvPr id="14" name="Immagine 13">
            <a:extLst>
              <a:ext uri="{FF2B5EF4-FFF2-40B4-BE49-F238E27FC236}">
                <a16:creationId xmlns:a16="http://schemas.microsoft.com/office/drawing/2014/main" id="{55DCC8CE-E010-EE4A-AB6F-0319F6DC4C64}"/>
              </a:ext>
            </a:extLst>
          </p:cNvPr>
          <p:cNvPicPr>
            <a:picLocks noChangeAspect="1"/>
          </p:cNvPicPr>
          <p:nvPr userDrawn="1"/>
        </p:nvPicPr>
        <p:blipFill>
          <a:blip r:embed="rId6"/>
          <a:stretch>
            <a:fillRect/>
          </a:stretch>
        </p:blipFill>
        <p:spPr>
          <a:xfrm>
            <a:off x="10298814" y="6306121"/>
            <a:ext cx="1320800" cy="266700"/>
          </a:xfrm>
          <a:prstGeom prst="rect">
            <a:avLst/>
          </a:prstGeom>
        </p:spPr>
      </p:pic>
      <p:sp>
        <p:nvSpPr>
          <p:cNvPr id="15" name="Rettangolo 14">
            <a:extLst>
              <a:ext uri="{FF2B5EF4-FFF2-40B4-BE49-F238E27FC236}">
                <a16:creationId xmlns:a16="http://schemas.microsoft.com/office/drawing/2014/main" id="{0C6FBE1D-C8AC-3043-885C-9E7EF83A5285}"/>
              </a:ext>
            </a:extLst>
          </p:cNvPr>
          <p:cNvSpPr/>
          <p:nvPr userDrawn="1"/>
        </p:nvSpPr>
        <p:spPr>
          <a:xfrm>
            <a:off x="4378109" y="6204425"/>
            <a:ext cx="2409553" cy="553998"/>
          </a:xfrm>
          <a:prstGeom prst="rect">
            <a:avLst/>
          </a:prstGeom>
        </p:spPr>
        <p:txBody>
          <a:bodyPr wrap="square">
            <a:spAutoFit/>
          </a:bodyPr>
          <a:lstStyle/>
          <a:p>
            <a:r>
              <a:rPr lang="it-IT" sz="1500" dirty="0" err="1">
                <a:latin typeface="Franklin Gothic" panose="020B7200000000000000" pitchFamily="34" charset="0"/>
              </a:rPr>
              <a:t>D.Lgs.</a:t>
            </a:r>
            <a:r>
              <a:rPr lang="it-IT" sz="1500" dirty="0">
                <a:latin typeface="Franklin Gothic" panose="020B7200000000000000" pitchFamily="34" charset="0"/>
              </a:rPr>
              <a:t> 231/2001 e</a:t>
            </a:r>
          </a:p>
          <a:p>
            <a:r>
              <a:rPr lang="it-IT" sz="1500" dirty="0">
                <a:latin typeface="Franklin Gothic" panose="020B7200000000000000" pitchFamily="34" charset="0"/>
              </a:rPr>
              <a:t>Responsabilità d’impresa</a:t>
            </a:r>
          </a:p>
        </p:txBody>
      </p:sp>
      <p:sp>
        <p:nvSpPr>
          <p:cNvPr id="16" name="Titolo 1">
            <a:extLst>
              <a:ext uri="{FF2B5EF4-FFF2-40B4-BE49-F238E27FC236}">
                <a16:creationId xmlns:a16="http://schemas.microsoft.com/office/drawing/2014/main" id="{FF567022-40DD-43A5-B027-21912413384B}"/>
              </a:ext>
            </a:extLst>
          </p:cNvPr>
          <p:cNvSpPr>
            <a:spLocks noGrp="1"/>
          </p:cNvSpPr>
          <p:nvPr>
            <p:ph type="title"/>
          </p:nvPr>
        </p:nvSpPr>
        <p:spPr>
          <a:xfrm>
            <a:off x="147480" y="490668"/>
            <a:ext cx="11856640" cy="782960"/>
          </a:xfrm>
        </p:spPr>
        <p:txBody>
          <a:bodyPr/>
          <a:lstStyle/>
          <a:p>
            <a:endParaRPr lang="it-IT"/>
          </a:p>
        </p:txBody>
      </p:sp>
      <p:sp>
        <p:nvSpPr>
          <p:cNvPr id="17" name="Segnaposto contenuto 2">
            <a:extLst>
              <a:ext uri="{FF2B5EF4-FFF2-40B4-BE49-F238E27FC236}">
                <a16:creationId xmlns:a16="http://schemas.microsoft.com/office/drawing/2014/main" id="{13920845-2628-4B31-9352-A2C2A7F2F24D}"/>
              </a:ext>
            </a:extLst>
          </p:cNvPr>
          <p:cNvSpPr>
            <a:spLocks noGrp="1"/>
          </p:cNvSpPr>
          <p:nvPr>
            <p:ph idx="1"/>
          </p:nvPr>
        </p:nvSpPr>
        <p:spPr>
          <a:xfrm>
            <a:off x="469960" y="1290288"/>
            <a:ext cx="10916719" cy="4176464"/>
          </a:xfrm>
        </p:spPr>
        <p:txBody>
          <a:bodyPr/>
          <a:lstStyle/>
          <a:p>
            <a:endParaRPr lang="it-IT" dirty="0"/>
          </a:p>
        </p:txBody>
      </p:sp>
    </p:spTree>
    <p:extLst>
      <p:ext uri="{BB962C8B-B14F-4D97-AF65-F5344CB8AC3E}">
        <p14:creationId xmlns:p14="http://schemas.microsoft.com/office/powerpoint/2010/main" val="219497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7157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2591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5613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59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3357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10437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1.emf"/><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5.emf"/><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4.emf"/><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3.emf"/><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3E14AD1-7FB8-0641-B581-565E0F54E57B}"/>
              </a:ext>
            </a:extLst>
          </p:cNvPr>
          <p:cNvPicPr>
            <a:picLocks noChangeAspect="1"/>
          </p:cNvPicPr>
          <p:nvPr userDrawn="1"/>
        </p:nvPicPr>
        <p:blipFill>
          <a:blip r:embed="rId5"/>
          <a:stretch>
            <a:fillRect/>
          </a:stretch>
        </p:blipFill>
        <p:spPr>
          <a:xfrm>
            <a:off x="413890" y="6091534"/>
            <a:ext cx="2286000" cy="533400"/>
          </a:xfrm>
          <a:prstGeom prst="rect">
            <a:avLst/>
          </a:prstGeom>
        </p:spPr>
      </p:pic>
      <p:sp>
        <p:nvSpPr>
          <p:cNvPr id="8" name="CasellaDiTesto 7">
            <a:extLst>
              <a:ext uri="{FF2B5EF4-FFF2-40B4-BE49-F238E27FC236}">
                <a16:creationId xmlns:a16="http://schemas.microsoft.com/office/drawing/2014/main" id="{BA9A442C-2919-2D46-BB92-C0E6D2E1FE93}"/>
              </a:ext>
            </a:extLst>
          </p:cNvPr>
          <p:cNvSpPr txBox="1"/>
          <p:nvPr userDrawn="1"/>
        </p:nvSpPr>
        <p:spPr>
          <a:xfrm>
            <a:off x="8297837" y="5890445"/>
            <a:ext cx="1287865" cy="538609"/>
          </a:xfrm>
          <a:prstGeom prst="rect">
            <a:avLst/>
          </a:prstGeom>
          <a:noFill/>
        </p:spPr>
        <p:txBody>
          <a:bodyPr wrap="square" rtlCol="0">
            <a:spAutoFit/>
          </a:bodyPr>
          <a:lstStyle/>
          <a:p>
            <a:r>
              <a:rPr lang="it-IT" sz="1100" dirty="0">
                <a:latin typeface="Franklin Gothic Book" panose="020B0503020102020204" pitchFamily="34" charset="0"/>
              </a:rPr>
              <a:t>progetto formativo</a:t>
            </a:r>
          </a:p>
          <a:p>
            <a:endParaRPr lang="it-IT" dirty="0"/>
          </a:p>
        </p:txBody>
      </p:sp>
      <p:sp>
        <p:nvSpPr>
          <p:cNvPr id="9" name="CasellaDiTesto 8">
            <a:extLst>
              <a:ext uri="{FF2B5EF4-FFF2-40B4-BE49-F238E27FC236}">
                <a16:creationId xmlns:a16="http://schemas.microsoft.com/office/drawing/2014/main" id="{C8DE13D5-197F-7A47-85D4-A07213053760}"/>
              </a:ext>
            </a:extLst>
          </p:cNvPr>
          <p:cNvSpPr txBox="1"/>
          <p:nvPr userDrawn="1"/>
        </p:nvSpPr>
        <p:spPr>
          <a:xfrm>
            <a:off x="10244918" y="5896283"/>
            <a:ext cx="1287865" cy="538609"/>
          </a:xfrm>
          <a:prstGeom prst="rect">
            <a:avLst/>
          </a:prstGeom>
          <a:noFill/>
        </p:spPr>
        <p:txBody>
          <a:bodyPr wrap="square" rtlCol="0">
            <a:spAutoFit/>
          </a:bodyPr>
          <a:lstStyle/>
          <a:p>
            <a:r>
              <a:rPr lang="it-IT" sz="1100" dirty="0">
                <a:latin typeface="Franklin Gothic Book" panose="020B0503020102020204" pitchFamily="34" charset="0"/>
              </a:rPr>
              <a:t>partner didattico</a:t>
            </a:r>
          </a:p>
          <a:p>
            <a:endParaRPr lang="it-IT" dirty="0"/>
          </a:p>
        </p:txBody>
      </p:sp>
      <p:pic>
        <p:nvPicPr>
          <p:cNvPr id="10" name="Immagine 9">
            <a:extLst>
              <a:ext uri="{FF2B5EF4-FFF2-40B4-BE49-F238E27FC236}">
                <a16:creationId xmlns:a16="http://schemas.microsoft.com/office/drawing/2014/main" id="{2E66AB53-B756-A842-B2CE-741019B9EDFE}"/>
              </a:ext>
            </a:extLst>
          </p:cNvPr>
          <p:cNvPicPr>
            <a:picLocks noChangeAspect="1"/>
          </p:cNvPicPr>
          <p:nvPr userDrawn="1"/>
        </p:nvPicPr>
        <p:blipFill>
          <a:blip r:embed="rId6"/>
          <a:stretch>
            <a:fillRect/>
          </a:stretch>
        </p:blipFill>
        <p:spPr>
          <a:xfrm>
            <a:off x="8402023" y="6126965"/>
            <a:ext cx="1244600" cy="38100"/>
          </a:xfrm>
          <a:prstGeom prst="rect">
            <a:avLst/>
          </a:prstGeom>
        </p:spPr>
      </p:pic>
      <p:pic>
        <p:nvPicPr>
          <p:cNvPr id="11" name="Immagine 10">
            <a:extLst>
              <a:ext uri="{FF2B5EF4-FFF2-40B4-BE49-F238E27FC236}">
                <a16:creationId xmlns:a16="http://schemas.microsoft.com/office/drawing/2014/main" id="{8FF83A08-BF16-314C-B767-60A72D35EC3B}"/>
              </a:ext>
            </a:extLst>
          </p:cNvPr>
          <p:cNvPicPr>
            <a:picLocks noChangeAspect="1"/>
          </p:cNvPicPr>
          <p:nvPr userDrawn="1"/>
        </p:nvPicPr>
        <p:blipFill>
          <a:blip r:embed="rId6"/>
          <a:stretch>
            <a:fillRect/>
          </a:stretch>
        </p:blipFill>
        <p:spPr>
          <a:xfrm>
            <a:off x="10341279" y="6126965"/>
            <a:ext cx="1244600" cy="38100"/>
          </a:xfrm>
          <a:prstGeom prst="rect">
            <a:avLst/>
          </a:prstGeom>
        </p:spPr>
      </p:pic>
      <p:sp>
        <p:nvSpPr>
          <p:cNvPr id="12" name="CasellaDiTesto 11">
            <a:extLst>
              <a:ext uri="{FF2B5EF4-FFF2-40B4-BE49-F238E27FC236}">
                <a16:creationId xmlns:a16="http://schemas.microsoft.com/office/drawing/2014/main" id="{A7E0DAAD-4344-494C-B780-6DE22882D77D}"/>
              </a:ext>
            </a:extLst>
          </p:cNvPr>
          <p:cNvSpPr txBox="1"/>
          <p:nvPr userDrawn="1"/>
        </p:nvSpPr>
        <p:spPr>
          <a:xfrm>
            <a:off x="4378109" y="5895760"/>
            <a:ext cx="1287865" cy="538609"/>
          </a:xfrm>
          <a:prstGeom prst="rect">
            <a:avLst/>
          </a:prstGeom>
          <a:noFill/>
        </p:spPr>
        <p:txBody>
          <a:bodyPr wrap="square" rtlCol="0">
            <a:spAutoFit/>
          </a:bodyPr>
          <a:lstStyle/>
          <a:p>
            <a:r>
              <a:rPr lang="it-IT" sz="1100" dirty="0">
                <a:latin typeface="Franklin Gothic Book" panose="020B0503020102020204" pitchFamily="34" charset="0"/>
              </a:rPr>
              <a:t>corso online</a:t>
            </a:r>
          </a:p>
          <a:p>
            <a:endParaRPr lang="it-IT" dirty="0"/>
          </a:p>
        </p:txBody>
      </p:sp>
      <p:pic>
        <p:nvPicPr>
          <p:cNvPr id="13" name="Immagine 12">
            <a:extLst>
              <a:ext uri="{FF2B5EF4-FFF2-40B4-BE49-F238E27FC236}">
                <a16:creationId xmlns:a16="http://schemas.microsoft.com/office/drawing/2014/main" id="{10788D6B-E80A-174C-82DF-6CEB00673DE9}"/>
              </a:ext>
            </a:extLst>
          </p:cNvPr>
          <p:cNvPicPr>
            <a:picLocks noChangeAspect="1"/>
          </p:cNvPicPr>
          <p:nvPr userDrawn="1"/>
        </p:nvPicPr>
        <p:blipFill>
          <a:blip r:embed="rId6"/>
          <a:stretch>
            <a:fillRect/>
          </a:stretch>
        </p:blipFill>
        <p:spPr>
          <a:xfrm>
            <a:off x="4482295" y="6132280"/>
            <a:ext cx="1244600" cy="38100"/>
          </a:xfrm>
          <a:prstGeom prst="rect">
            <a:avLst/>
          </a:prstGeom>
        </p:spPr>
      </p:pic>
      <p:pic>
        <p:nvPicPr>
          <p:cNvPr id="14" name="Immagine 13">
            <a:extLst>
              <a:ext uri="{FF2B5EF4-FFF2-40B4-BE49-F238E27FC236}">
                <a16:creationId xmlns:a16="http://schemas.microsoft.com/office/drawing/2014/main" id="{79979640-74A3-7440-A81F-8D5B5CF215C3}"/>
              </a:ext>
            </a:extLst>
          </p:cNvPr>
          <p:cNvPicPr>
            <a:picLocks noChangeAspect="1"/>
          </p:cNvPicPr>
          <p:nvPr userDrawn="1"/>
        </p:nvPicPr>
        <p:blipFill>
          <a:blip r:embed="rId7"/>
          <a:stretch>
            <a:fillRect/>
          </a:stretch>
        </p:blipFill>
        <p:spPr>
          <a:xfrm>
            <a:off x="0" y="5769885"/>
            <a:ext cx="12192000" cy="25524"/>
          </a:xfrm>
          <a:prstGeom prst="rect">
            <a:avLst/>
          </a:prstGeom>
        </p:spPr>
      </p:pic>
      <p:pic>
        <p:nvPicPr>
          <p:cNvPr id="15" name="Immagine 14">
            <a:extLst>
              <a:ext uri="{FF2B5EF4-FFF2-40B4-BE49-F238E27FC236}">
                <a16:creationId xmlns:a16="http://schemas.microsoft.com/office/drawing/2014/main" id="{6D4950A4-0981-324F-AE50-B7249979384D}"/>
              </a:ext>
            </a:extLst>
          </p:cNvPr>
          <p:cNvPicPr>
            <a:picLocks noChangeAspect="1"/>
          </p:cNvPicPr>
          <p:nvPr userDrawn="1"/>
        </p:nvPicPr>
        <p:blipFill>
          <a:blip r:embed="rId8"/>
          <a:stretch>
            <a:fillRect/>
          </a:stretch>
        </p:blipFill>
        <p:spPr>
          <a:xfrm>
            <a:off x="8402023" y="6297274"/>
            <a:ext cx="1206500" cy="368300"/>
          </a:xfrm>
          <a:prstGeom prst="rect">
            <a:avLst/>
          </a:prstGeom>
        </p:spPr>
      </p:pic>
      <p:pic>
        <p:nvPicPr>
          <p:cNvPr id="16" name="Immagine 15">
            <a:extLst>
              <a:ext uri="{FF2B5EF4-FFF2-40B4-BE49-F238E27FC236}">
                <a16:creationId xmlns:a16="http://schemas.microsoft.com/office/drawing/2014/main" id="{E4A66C30-91E9-2A45-ACAB-368CABCE9905}"/>
              </a:ext>
            </a:extLst>
          </p:cNvPr>
          <p:cNvPicPr>
            <a:picLocks noChangeAspect="1"/>
          </p:cNvPicPr>
          <p:nvPr userDrawn="1"/>
        </p:nvPicPr>
        <p:blipFill>
          <a:blip r:embed="rId9"/>
          <a:stretch>
            <a:fillRect/>
          </a:stretch>
        </p:blipFill>
        <p:spPr>
          <a:xfrm>
            <a:off x="10298814" y="6306121"/>
            <a:ext cx="1320800" cy="266700"/>
          </a:xfrm>
          <a:prstGeom prst="rect">
            <a:avLst/>
          </a:prstGeom>
        </p:spPr>
      </p:pic>
      <p:sp>
        <p:nvSpPr>
          <p:cNvPr id="17" name="Rettangolo 16">
            <a:extLst>
              <a:ext uri="{FF2B5EF4-FFF2-40B4-BE49-F238E27FC236}">
                <a16:creationId xmlns:a16="http://schemas.microsoft.com/office/drawing/2014/main" id="{DF481DE3-602A-624A-B2E9-3A23AC6F512F}"/>
              </a:ext>
            </a:extLst>
          </p:cNvPr>
          <p:cNvSpPr/>
          <p:nvPr userDrawn="1"/>
        </p:nvSpPr>
        <p:spPr>
          <a:xfrm>
            <a:off x="4378109" y="6204425"/>
            <a:ext cx="3387519" cy="553998"/>
          </a:xfrm>
          <a:prstGeom prst="rect">
            <a:avLst/>
          </a:prstGeom>
        </p:spPr>
        <p:txBody>
          <a:bodyPr wrap="square">
            <a:spAutoFit/>
          </a:bodyPr>
          <a:lstStyle/>
          <a:p>
            <a:r>
              <a:rPr lang="it-IT" sz="1500" dirty="0">
                <a:latin typeface="Franklin Gothic" panose="020B7200000000000000" pitchFamily="34" charset="0"/>
              </a:rPr>
              <a:t>Modello 231 e attività dell’</a:t>
            </a:r>
            <a:r>
              <a:rPr lang="it-IT" sz="1500" dirty="0" err="1">
                <a:latin typeface="Franklin Gothic" panose="020B7200000000000000" pitchFamily="34" charset="0"/>
              </a:rPr>
              <a:t>OdV</a:t>
            </a:r>
            <a:endParaRPr lang="it-IT" sz="1500" dirty="0">
              <a:latin typeface="Franklin Gothic" panose="020B7200000000000000" pitchFamily="34" charset="0"/>
            </a:endParaRPr>
          </a:p>
          <a:p>
            <a:r>
              <a:rPr lang="it-IT" sz="1500" dirty="0">
                <a:latin typeface="Franklin Gothic" panose="020B7200000000000000" pitchFamily="34" charset="0"/>
              </a:rPr>
              <a:t>in un sistema aziendale integrato</a:t>
            </a:r>
          </a:p>
        </p:txBody>
      </p:sp>
    </p:spTree>
    <p:extLst>
      <p:ext uri="{BB962C8B-B14F-4D97-AF65-F5344CB8AC3E}">
        <p14:creationId xmlns:p14="http://schemas.microsoft.com/office/powerpoint/2010/main" val="3440091297"/>
      </p:ext>
    </p:extLst>
  </p:cSld>
  <p:clrMap bg1="lt1" tx1="dk1" bg2="lt2" tx2="dk2" accent1="accent1" accent2="accent2" accent3="accent3" accent4="accent4" accent5="accent5" accent6="accent6" hlink="hlink" folHlink="folHlink"/>
  <p:sldLayoutIdLst>
    <p:sldLayoutId id="2147483765" r:id="rId1"/>
    <p:sldLayoutId id="2147483771" r:id="rId2"/>
    <p:sldLayoutId id="21474837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pic>
        <p:nvPicPr>
          <p:cNvPr id="8" name="Immagine 7">
            <a:extLst>
              <a:ext uri="{FF2B5EF4-FFF2-40B4-BE49-F238E27FC236}">
                <a16:creationId xmlns:a16="http://schemas.microsoft.com/office/drawing/2014/main" id="{61F9A2FA-5526-9327-FF37-06CF3C8629E3}"/>
              </a:ext>
            </a:extLst>
          </p:cNvPr>
          <p:cNvPicPr>
            <a:picLocks noChangeAspect="1"/>
          </p:cNvPicPr>
          <p:nvPr userDrawn="1"/>
        </p:nvPicPr>
        <p:blipFill>
          <a:blip r:embed="rId21"/>
          <a:stretch>
            <a:fillRect/>
          </a:stretch>
        </p:blipFill>
        <p:spPr>
          <a:xfrm>
            <a:off x="413891" y="6091534"/>
            <a:ext cx="2286000" cy="533400"/>
          </a:xfrm>
          <a:prstGeom prst="rect">
            <a:avLst/>
          </a:prstGeom>
        </p:spPr>
      </p:pic>
      <p:sp>
        <p:nvSpPr>
          <p:cNvPr id="9" name="CasellaDiTesto 8">
            <a:extLst>
              <a:ext uri="{FF2B5EF4-FFF2-40B4-BE49-F238E27FC236}">
                <a16:creationId xmlns:a16="http://schemas.microsoft.com/office/drawing/2014/main" id="{31733296-2319-BECE-5E11-660507448277}"/>
              </a:ext>
            </a:extLst>
          </p:cNvPr>
          <p:cNvSpPr txBox="1"/>
          <p:nvPr userDrawn="1"/>
        </p:nvSpPr>
        <p:spPr>
          <a:xfrm>
            <a:off x="8297838" y="5890445"/>
            <a:ext cx="1287865" cy="427040"/>
          </a:xfrm>
          <a:prstGeom prst="rect">
            <a:avLst/>
          </a:prstGeom>
          <a:noFill/>
        </p:spPr>
        <p:txBody>
          <a:bodyPr wrap="square" rtlCol="0">
            <a:spAutoFit/>
          </a:bodyPr>
          <a:lstStyle/>
          <a:p>
            <a:r>
              <a:rPr lang="it-IT" sz="825" dirty="0">
                <a:latin typeface="Franklin Gothic Book" panose="020B0503020102020204" pitchFamily="34" charset="0"/>
              </a:rPr>
              <a:t>progetto formativo</a:t>
            </a:r>
          </a:p>
          <a:p>
            <a:endParaRPr lang="it-IT" sz="1350" dirty="0"/>
          </a:p>
        </p:txBody>
      </p:sp>
      <p:sp>
        <p:nvSpPr>
          <p:cNvPr id="36" name="CasellaDiTesto 35">
            <a:extLst>
              <a:ext uri="{FF2B5EF4-FFF2-40B4-BE49-F238E27FC236}">
                <a16:creationId xmlns:a16="http://schemas.microsoft.com/office/drawing/2014/main" id="{52F58B20-DCF6-3949-F216-D87ABCB88927}"/>
              </a:ext>
            </a:extLst>
          </p:cNvPr>
          <p:cNvSpPr txBox="1"/>
          <p:nvPr userDrawn="1"/>
        </p:nvSpPr>
        <p:spPr>
          <a:xfrm>
            <a:off x="10244920" y="5896283"/>
            <a:ext cx="1287865" cy="427040"/>
          </a:xfrm>
          <a:prstGeom prst="rect">
            <a:avLst/>
          </a:prstGeom>
          <a:noFill/>
        </p:spPr>
        <p:txBody>
          <a:bodyPr wrap="square" rtlCol="0">
            <a:spAutoFit/>
          </a:bodyPr>
          <a:lstStyle/>
          <a:p>
            <a:r>
              <a:rPr lang="it-IT" sz="825" dirty="0">
                <a:latin typeface="Franklin Gothic Book" panose="020B0503020102020204" pitchFamily="34" charset="0"/>
              </a:rPr>
              <a:t>partner didattico</a:t>
            </a:r>
          </a:p>
          <a:p>
            <a:endParaRPr lang="it-IT" sz="1350" dirty="0"/>
          </a:p>
        </p:txBody>
      </p:sp>
      <p:pic>
        <p:nvPicPr>
          <p:cNvPr id="37" name="Immagine 36">
            <a:extLst>
              <a:ext uri="{FF2B5EF4-FFF2-40B4-BE49-F238E27FC236}">
                <a16:creationId xmlns:a16="http://schemas.microsoft.com/office/drawing/2014/main" id="{95AE7E12-AC13-4763-AD81-66FCEC4263E2}"/>
              </a:ext>
            </a:extLst>
          </p:cNvPr>
          <p:cNvPicPr>
            <a:picLocks noChangeAspect="1"/>
          </p:cNvPicPr>
          <p:nvPr userDrawn="1"/>
        </p:nvPicPr>
        <p:blipFill>
          <a:blip r:embed="rId22"/>
          <a:stretch>
            <a:fillRect/>
          </a:stretch>
        </p:blipFill>
        <p:spPr>
          <a:xfrm>
            <a:off x="8402023" y="6126965"/>
            <a:ext cx="1244600" cy="38100"/>
          </a:xfrm>
          <a:prstGeom prst="rect">
            <a:avLst/>
          </a:prstGeom>
        </p:spPr>
      </p:pic>
      <p:pic>
        <p:nvPicPr>
          <p:cNvPr id="38" name="Immagine 37">
            <a:extLst>
              <a:ext uri="{FF2B5EF4-FFF2-40B4-BE49-F238E27FC236}">
                <a16:creationId xmlns:a16="http://schemas.microsoft.com/office/drawing/2014/main" id="{E25692B7-7E7F-E338-613E-68FBB34F74B1}"/>
              </a:ext>
            </a:extLst>
          </p:cNvPr>
          <p:cNvPicPr>
            <a:picLocks noChangeAspect="1"/>
          </p:cNvPicPr>
          <p:nvPr userDrawn="1"/>
        </p:nvPicPr>
        <p:blipFill>
          <a:blip r:embed="rId22"/>
          <a:stretch>
            <a:fillRect/>
          </a:stretch>
        </p:blipFill>
        <p:spPr>
          <a:xfrm>
            <a:off x="10341279" y="6126965"/>
            <a:ext cx="1244600" cy="38100"/>
          </a:xfrm>
          <a:prstGeom prst="rect">
            <a:avLst/>
          </a:prstGeom>
        </p:spPr>
      </p:pic>
      <p:sp>
        <p:nvSpPr>
          <p:cNvPr id="39" name="CasellaDiTesto 38">
            <a:extLst>
              <a:ext uri="{FF2B5EF4-FFF2-40B4-BE49-F238E27FC236}">
                <a16:creationId xmlns:a16="http://schemas.microsoft.com/office/drawing/2014/main" id="{2DAE9B82-47F3-526E-BCA0-FA82F267A3B2}"/>
              </a:ext>
            </a:extLst>
          </p:cNvPr>
          <p:cNvSpPr txBox="1"/>
          <p:nvPr userDrawn="1"/>
        </p:nvSpPr>
        <p:spPr>
          <a:xfrm>
            <a:off x="4378110" y="5895760"/>
            <a:ext cx="1287865" cy="427040"/>
          </a:xfrm>
          <a:prstGeom prst="rect">
            <a:avLst/>
          </a:prstGeom>
          <a:noFill/>
        </p:spPr>
        <p:txBody>
          <a:bodyPr wrap="square" rtlCol="0">
            <a:spAutoFit/>
          </a:bodyPr>
          <a:lstStyle/>
          <a:p>
            <a:r>
              <a:rPr lang="it-IT" sz="825" dirty="0">
                <a:latin typeface="Franklin Gothic Book" panose="020B0503020102020204" pitchFamily="34" charset="0"/>
              </a:rPr>
              <a:t>corso online</a:t>
            </a:r>
          </a:p>
          <a:p>
            <a:endParaRPr lang="it-IT" sz="1350" dirty="0"/>
          </a:p>
        </p:txBody>
      </p:sp>
      <p:pic>
        <p:nvPicPr>
          <p:cNvPr id="40" name="Immagine 39">
            <a:extLst>
              <a:ext uri="{FF2B5EF4-FFF2-40B4-BE49-F238E27FC236}">
                <a16:creationId xmlns:a16="http://schemas.microsoft.com/office/drawing/2014/main" id="{54BA366B-C878-0BE3-3DAB-31EF022B4E66}"/>
              </a:ext>
            </a:extLst>
          </p:cNvPr>
          <p:cNvPicPr>
            <a:picLocks noChangeAspect="1"/>
          </p:cNvPicPr>
          <p:nvPr userDrawn="1"/>
        </p:nvPicPr>
        <p:blipFill>
          <a:blip r:embed="rId22"/>
          <a:stretch>
            <a:fillRect/>
          </a:stretch>
        </p:blipFill>
        <p:spPr>
          <a:xfrm>
            <a:off x="4482295" y="6132280"/>
            <a:ext cx="1244600" cy="38100"/>
          </a:xfrm>
          <a:prstGeom prst="rect">
            <a:avLst/>
          </a:prstGeom>
        </p:spPr>
      </p:pic>
      <p:pic>
        <p:nvPicPr>
          <p:cNvPr id="41" name="Immagine 40">
            <a:extLst>
              <a:ext uri="{FF2B5EF4-FFF2-40B4-BE49-F238E27FC236}">
                <a16:creationId xmlns:a16="http://schemas.microsoft.com/office/drawing/2014/main" id="{5E528D9C-40EE-C9DE-0CC8-B55C3BC5CB00}"/>
              </a:ext>
            </a:extLst>
          </p:cNvPr>
          <p:cNvPicPr>
            <a:picLocks noChangeAspect="1"/>
          </p:cNvPicPr>
          <p:nvPr userDrawn="1"/>
        </p:nvPicPr>
        <p:blipFill>
          <a:blip r:embed="rId23"/>
          <a:stretch>
            <a:fillRect/>
          </a:stretch>
        </p:blipFill>
        <p:spPr>
          <a:xfrm>
            <a:off x="0" y="5769885"/>
            <a:ext cx="12192000" cy="25524"/>
          </a:xfrm>
          <a:prstGeom prst="rect">
            <a:avLst/>
          </a:prstGeom>
        </p:spPr>
      </p:pic>
      <p:pic>
        <p:nvPicPr>
          <p:cNvPr id="42" name="Immagine 41">
            <a:extLst>
              <a:ext uri="{FF2B5EF4-FFF2-40B4-BE49-F238E27FC236}">
                <a16:creationId xmlns:a16="http://schemas.microsoft.com/office/drawing/2014/main" id="{F04C29EE-AA43-17F1-27F3-6BC5F07373DE}"/>
              </a:ext>
            </a:extLst>
          </p:cNvPr>
          <p:cNvPicPr>
            <a:picLocks noChangeAspect="1"/>
          </p:cNvPicPr>
          <p:nvPr userDrawn="1"/>
        </p:nvPicPr>
        <p:blipFill>
          <a:blip r:embed="rId24"/>
          <a:stretch>
            <a:fillRect/>
          </a:stretch>
        </p:blipFill>
        <p:spPr>
          <a:xfrm>
            <a:off x="8402023" y="6297274"/>
            <a:ext cx="1206500" cy="368300"/>
          </a:xfrm>
          <a:prstGeom prst="rect">
            <a:avLst/>
          </a:prstGeom>
        </p:spPr>
      </p:pic>
      <p:pic>
        <p:nvPicPr>
          <p:cNvPr id="43" name="Immagine 42">
            <a:extLst>
              <a:ext uri="{FF2B5EF4-FFF2-40B4-BE49-F238E27FC236}">
                <a16:creationId xmlns:a16="http://schemas.microsoft.com/office/drawing/2014/main" id="{18C2FE86-8ED0-7F3B-6DDB-1C2D5544359A}"/>
              </a:ext>
            </a:extLst>
          </p:cNvPr>
          <p:cNvPicPr>
            <a:picLocks noChangeAspect="1"/>
          </p:cNvPicPr>
          <p:nvPr userDrawn="1"/>
        </p:nvPicPr>
        <p:blipFill>
          <a:blip r:embed="rId25"/>
          <a:stretch>
            <a:fillRect/>
          </a:stretch>
        </p:blipFill>
        <p:spPr>
          <a:xfrm>
            <a:off x="10298815" y="6306121"/>
            <a:ext cx="1320800" cy="266700"/>
          </a:xfrm>
          <a:prstGeom prst="rect">
            <a:avLst/>
          </a:prstGeom>
        </p:spPr>
      </p:pic>
      <p:sp>
        <p:nvSpPr>
          <p:cNvPr id="44" name="Rettangolo 43">
            <a:extLst>
              <a:ext uri="{FF2B5EF4-FFF2-40B4-BE49-F238E27FC236}">
                <a16:creationId xmlns:a16="http://schemas.microsoft.com/office/drawing/2014/main" id="{F593C988-B5B0-6DE5-4023-55BB056AB0D8}"/>
              </a:ext>
            </a:extLst>
          </p:cNvPr>
          <p:cNvSpPr/>
          <p:nvPr userDrawn="1"/>
        </p:nvSpPr>
        <p:spPr>
          <a:xfrm>
            <a:off x="4378110" y="6204425"/>
            <a:ext cx="3387519" cy="438582"/>
          </a:xfrm>
          <a:prstGeom prst="rect">
            <a:avLst/>
          </a:prstGeom>
        </p:spPr>
        <p:txBody>
          <a:bodyPr wrap="square">
            <a:spAutoFit/>
          </a:bodyPr>
          <a:lstStyle/>
          <a:p>
            <a:r>
              <a:rPr lang="it-IT" sz="1125" dirty="0">
                <a:latin typeface="Franklin Gothic" panose="020B7200000000000000" pitchFamily="34" charset="0"/>
              </a:rPr>
              <a:t>Modello 231 e attività dell’</a:t>
            </a:r>
            <a:r>
              <a:rPr lang="it-IT" sz="1125" dirty="0" err="1">
                <a:latin typeface="Franklin Gothic" panose="020B7200000000000000" pitchFamily="34" charset="0"/>
              </a:rPr>
              <a:t>OdV</a:t>
            </a:r>
            <a:endParaRPr lang="it-IT" sz="1125" dirty="0">
              <a:latin typeface="Franklin Gothic" panose="020B7200000000000000" pitchFamily="34" charset="0"/>
            </a:endParaRPr>
          </a:p>
          <a:p>
            <a:r>
              <a:rPr lang="it-IT" sz="1125" dirty="0">
                <a:latin typeface="Franklin Gothic" panose="020B7200000000000000" pitchFamily="34" charset="0"/>
              </a:rPr>
              <a:t>in un sistema aziendale integrato</a:t>
            </a:r>
          </a:p>
        </p:txBody>
      </p:sp>
    </p:spTree>
    <p:extLst>
      <p:ext uri="{BB962C8B-B14F-4D97-AF65-F5344CB8AC3E}">
        <p14:creationId xmlns:p14="http://schemas.microsoft.com/office/powerpoint/2010/main" val="12591374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774" r:id="rId18"/>
    <p:sldLayoutId id="2147483776"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rmattiva.it/uri-res/N2Ls?urn:nir:stato:decreto.legislativo:1998-02-24;58" TargetMode="External"/><Relationship Id="rId7" Type="http://schemas.openxmlformats.org/officeDocument/2006/relationships/hyperlink" Target="https://www.normattiva.it/uri-res/N2Ls?urn:nir:stato:decreto.legislativo:2010-01-27;39~art26quater"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www.normattiva.it/uri-res/N2Ls?urn:nir:stato:decreto.legislativo:2010-01-27;39~art24" TargetMode="External"/><Relationship Id="rId5" Type="http://schemas.openxmlformats.org/officeDocument/2006/relationships/hyperlink" Target="https://www.normattiva.it/uri-res/N2Ls?urn:nir:stato:decreto.legislativo:1998;58~art193-com1" TargetMode="External"/><Relationship Id="rId4" Type="http://schemas.openxmlformats.org/officeDocument/2006/relationships/hyperlink" Target="https://www.normattiva.it/uri-res/N2Ls?urn:nir:stato:decreto.legislativo:1998;5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50565AC6-FB6F-E389-9B52-864DE0972EBB}"/>
              </a:ext>
            </a:extLst>
          </p:cNvPr>
          <p:cNvSpPr txBox="1">
            <a:spLocks noChangeArrowheads="1"/>
          </p:cNvSpPr>
          <p:nvPr/>
        </p:nvSpPr>
        <p:spPr bwMode="auto">
          <a:xfrm>
            <a:off x="735051" y="2633498"/>
            <a:ext cx="9518573" cy="1300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9pPr>
          </a:lstStyle>
          <a:p>
            <a:pPr algn="ctr" eaLnBrk="1" hangingPunct="1">
              <a:buClrTx/>
              <a:buFontTx/>
              <a:buNone/>
            </a:pPr>
            <a:br>
              <a:rPr lang="it-IT" altLang="it-IT" sz="2400" b="1" dirty="0">
                <a:solidFill>
                  <a:srgbClr val="17B0E4"/>
                </a:solidFill>
              </a:rPr>
            </a:br>
            <a:br>
              <a:rPr lang="it-IT" altLang="it-IT" sz="2400" b="1" dirty="0">
                <a:solidFill>
                  <a:srgbClr val="17B0E4"/>
                </a:solidFill>
              </a:rPr>
            </a:br>
            <a:endParaRPr lang="it-IT" altLang="it-IT" sz="1600" b="1" dirty="0">
              <a:solidFill>
                <a:srgbClr val="17B0E4"/>
              </a:solidFill>
            </a:endParaRPr>
          </a:p>
        </p:txBody>
      </p:sp>
      <p:sp>
        <p:nvSpPr>
          <p:cNvPr id="45059" name="Text Box 2">
            <a:extLst>
              <a:ext uri="{FF2B5EF4-FFF2-40B4-BE49-F238E27FC236}">
                <a16:creationId xmlns:a16="http://schemas.microsoft.com/office/drawing/2014/main" id="{7D584E80-3391-A60E-72B1-A61112B3CAF3}"/>
              </a:ext>
            </a:extLst>
          </p:cNvPr>
          <p:cNvSpPr txBox="1">
            <a:spLocks noChangeArrowheads="1"/>
          </p:cNvSpPr>
          <p:nvPr/>
        </p:nvSpPr>
        <p:spPr bwMode="auto">
          <a:xfrm>
            <a:off x="2192338" y="4041423"/>
            <a:ext cx="6400800" cy="355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rebuchet MS" panose="020B0603020202020204" pitchFamily="34" charset="0"/>
                <a:ea typeface="Microsoft YaHei" panose="020B0503020204020204" pitchFamily="34" charset="-122"/>
              </a:defRPr>
            </a:lvl9pPr>
          </a:lstStyle>
          <a:p>
            <a:pPr algn="ctr">
              <a:spcBef>
                <a:spcPts val="1000"/>
              </a:spcBef>
              <a:buClrTx/>
              <a:buSzPct val="80000"/>
            </a:pPr>
            <a:r>
              <a:rPr lang="it-IT" altLang="it-IT" i="1" dirty="0">
                <a:solidFill>
                  <a:srgbClr val="000000"/>
                </a:solidFill>
              </a:rPr>
              <a:t>Modello 231/2001 e gestione sostenibile (ESG)</a:t>
            </a:r>
          </a:p>
          <a:p>
            <a:pPr algn="ctr">
              <a:spcBef>
                <a:spcPts val="1000"/>
              </a:spcBef>
              <a:buClrTx/>
            </a:pPr>
            <a:endParaRPr lang="it-IT" altLang="it-IT" b="1" i="1" dirty="0">
              <a:solidFill>
                <a:srgbClr val="000000"/>
              </a:solidFill>
            </a:endParaRPr>
          </a:p>
          <a:p>
            <a:pPr algn="ctr">
              <a:spcBef>
                <a:spcPts val="1000"/>
              </a:spcBef>
              <a:buClrTx/>
            </a:pPr>
            <a:r>
              <a:rPr lang="it-IT" altLang="it-IT" b="1" i="1" dirty="0">
                <a:solidFill>
                  <a:srgbClr val="000000"/>
                </a:solidFill>
              </a:rPr>
              <a:t>Avv. PhD Antonio F. Morone</a:t>
            </a:r>
          </a:p>
          <a:p>
            <a:pPr algn="ctr">
              <a:spcBef>
                <a:spcPts val="1000"/>
              </a:spcBef>
              <a:buClrTx/>
            </a:pPr>
            <a:r>
              <a:rPr lang="it-IT" altLang="it-IT" i="1" dirty="0">
                <a:solidFill>
                  <a:srgbClr val="000000"/>
                </a:solidFill>
              </a:rPr>
              <a:t>Dott. di ricerca in diritto penale - Università di Torino</a:t>
            </a:r>
          </a:p>
          <a:p>
            <a:pPr algn="ctr">
              <a:spcBef>
                <a:spcPts val="1000"/>
              </a:spcBef>
              <a:buClrTx/>
            </a:pPr>
            <a:r>
              <a:rPr lang="it-IT" altLang="it-IT" i="1" dirty="0">
                <a:solidFill>
                  <a:srgbClr val="000000"/>
                </a:solidFill>
              </a:rPr>
              <a:t>Organismo di Vigilanza</a:t>
            </a:r>
          </a:p>
        </p:txBody>
      </p:sp>
      <p:pic>
        <p:nvPicPr>
          <p:cNvPr id="3" name="Immagine 2">
            <a:extLst>
              <a:ext uri="{FF2B5EF4-FFF2-40B4-BE49-F238E27FC236}">
                <a16:creationId xmlns:a16="http://schemas.microsoft.com/office/drawing/2014/main" id="{A15F74AD-2EB8-90DD-F5CC-AA5C9022D74E}"/>
              </a:ext>
            </a:extLst>
          </p:cNvPr>
          <p:cNvPicPr>
            <a:picLocks noChangeAspect="1"/>
          </p:cNvPicPr>
          <p:nvPr/>
        </p:nvPicPr>
        <p:blipFill>
          <a:blip r:embed="rId3"/>
          <a:stretch>
            <a:fillRect/>
          </a:stretch>
        </p:blipFill>
        <p:spPr>
          <a:xfrm>
            <a:off x="1797003" y="368344"/>
            <a:ext cx="8259328" cy="1876687"/>
          </a:xfrm>
          <a:prstGeom prst="rect">
            <a:avLst/>
          </a:prstGeom>
        </p:spPr>
      </p:pic>
      <p:pic>
        <p:nvPicPr>
          <p:cNvPr id="6" name="Immagine 5">
            <a:extLst>
              <a:ext uri="{FF2B5EF4-FFF2-40B4-BE49-F238E27FC236}">
                <a16:creationId xmlns:a16="http://schemas.microsoft.com/office/drawing/2014/main" id="{2E2E9F57-5420-E25C-608D-8DF6868D67EE}"/>
              </a:ext>
            </a:extLst>
          </p:cNvPr>
          <p:cNvPicPr>
            <a:picLocks noChangeAspect="1"/>
          </p:cNvPicPr>
          <p:nvPr/>
        </p:nvPicPr>
        <p:blipFill>
          <a:blip r:embed="rId4"/>
          <a:stretch>
            <a:fillRect/>
          </a:stretch>
        </p:blipFill>
        <p:spPr>
          <a:xfrm>
            <a:off x="2192338" y="2245031"/>
            <a:ext cx="6925642" cy="132416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olo 1">
            <a:extLst>
              <a:ext uri="{FF2B5EF4-FFF2-40B4-BE49-F238E27FC236}">
                <a16:creationId xmlns:a16="http://schemas.microsoft.com/office/drawing/2014/main" id="{82DCD34B-884E-4E2D-B40B-463A8F8E2ECE}"/>
              </a:ext>
            </a:extLst>
          </p:cNvPr>
          <p:cNvSpPr>
            <a:spLocks noGrp="1"/>
          </p:cNvSpPr>
          <p:nvPr>
            <p:ph type="title" idx="4294967295"/>
          </p:nvPr>
        </p:nvSpPr>
        <p:spPr>
          <a:xfrm>
            <a:off x="0" y="200025"/>
            <a:ext cx="11857038" cy="782638"/>
          </a:xfrm>
        </p:spPr>
        <p:txBody>
          <a:bodyPr/>
          <a:lstStyle/>
          <a:p>
            <a:pPr algn="ctr"/>
            <a:r>
              <a:rPr lang="it-IT" dirty="0"/>
              <a:t> </a:t>
            </a:r>
          </a:p>
        </p:txBody>
      </p:sp>
      <p:pic>
        <p:nvPicPr>
          <p:cNvPr id="3" name="Immagine 2">
            <a:extLst>
              <a:ext uri="{FF2B5EF4-FFF2-40B4-BE49-F238E27FC236}">
                <a16:creationId xmlns:a16="http://schemas.microsoft.com/office/drawing/2014/main" id="{1AAC3AE9-72EB-C103-057B-C7F689A53270}"/>
              </a:ext>
            </a:extLst>
          </p:cNvPr>
          <p:cNvPicPr>
            <a:picLocks noChangeAspect="1"/>
          </p:cNvPicPr>
          <p:nvPr/>
        </p:nvPicPr>
        <p:blipFill>
          <a:blip r:embed="rId3"/>
          <a:stretch>
            <a:fillRect/>
          </a:stretch>
        </p:blipFill>
        <p:spPr>
          <a:xfrm>
            <a:off x="2306878" y="497671"/>
            <a:ext cx="7243282" cy="407453"/>
          </a:xfrm>
          <a:prstGeom prst="rect">
            <a:avLst/>
          </a:prstGeom>
        </p:spPr>
      </p:pic>
      <p:pic>
        <p:nvPicPr>
          <p:cNvPr id="4" name="Immagine 3">
            <a:extLst>
              <a:ext uri="{FF2B5EF4-FFF2-40B4-BE49-F238E27FC236}">
                <a16:creationId xmlns:a16="http://schemas.microsoft.com/office/drawing/2014/main" id="{5230D11B-71E1-F4CB-3F4E-BF859303C665}"/>
              </a:ext>
            </a:extLst>
          </p:cNvPr>
          <p:cNvPicPr>
            <a:picLocks noChangeAspect="1"/>
          </p:cNvPicPr>
          <p:nvPr/>
        </p:nvPicPr>
        <p:blipFill>
          <a:blip r:embed="rId4"/>
          <a:stretch>
            <a:fillRect/>
          </a:stretch>
        </p:blipFill>
        <p:spPr>
          <a:xfrm>
            <a:off x="1981380" y="1504322"/>
            <a:ext cx="8229240" cy="428645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Titolo 2">
            <a:extLst>
              <a:ext uri="{FF2B5EF4-FFF2-40B4-BE49-F238E27FC236}">
                <a16:creationId xmlns:a16="http://schemas.microsoft.com/office/drawing/2014/main" id="{4B887970-1BC6-496B-AAFF-68057B834B90}"/>
              </a:ext>
            </a:extLst>
          </p:cNvPr>
          <p:cNvSpPr>
            <a:spLocks noGrp="1"/>
          </p:cNvSpPr>
          <p:nvPr>
            <p:ph type="title" idx="4294967295"/>
          </p:nvPr>
        </p:nvSpPr>
        <p:spPr bwMode="auto">
          <a:xfrm>
            <a:off x="1444978" y="889094"/>
            <a:ext cx="8120879" cy="474780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gn="ctr"/>
            <a:endParaRPr lang="en-US" altLang="it-IT" sz="3600" kern="1200" dirty="0">
              <a:solidFill>
                <a:schemeClr val="accent1"/>
              </a:solidFill>
            </a:endParaRPr>
          </a:p>
        </p:txBody>
      </p:sp>
      <p:pic>
        <p:nvPicPr>
          <p:cNvPr id="6" name="Immagine 5">
            <a:extLst>
              <a:ext uri="{FF2B5EF4-FFF2-40B4-BE49-F238E27FC236}">
                <a16:creationId xmlns:a16="http://schemas.microsoft.com/office/drawing/2014/main" id="{993ACDBA-7F3E-CCAA-BF3C-E88B77D3A84F}"/>
              </a:ext>
            </a:extLst>
          </p:cNvPr>
          <p:cNvPicPr>
            <a:picLocks noChangeAspect="1"/>
          </p:cNvPicPr>
          <p:nvPr/>
        </p:nvPicPr>
        <p:blipFill>
          <a:blip r:embed="rId2"/>
          <a:stretch>
            <a:fillRect/>
          </a:stretch>
        </p:blipFill>
        <p:spPr>
          <a:xfrm>
            <a:off x="2876100" y="490127"/>
            <a:ext cx="6439799" cy="5877745"/>
          </a:xfrm>
          <a:prstGeom prst="rect">
            <a:avLst/>
          </a:prstGeom>
        </p:spPr>
      </p:pic>
    </p:spTree>
    <p:extLst>
      <p:ext uri="{BB962C8B-B14F-4D97-AF65-F5344CB8AC3E}">
        <p14:creationId xmlns:p14="http://schemas.microsoft.com/office/powerpoint/2010/main" val="17726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iterate type="wd">
                                    <p:tmPct val="15000"/>
                                  </p:iterate>
                                  <p:childTnLst>
                                    <p:set>
                                      <p:cBhvr>
                                        <p:cTn id="6" dur="1" fill="hold">
                                          <p:stCondLst>
                                            <p:cond delay="0"/>
                                          </p:stCondLst>
                                        </p:cTn>
                                        <p:tgtEl>
                                          <p:spTgt spid="12289"/>
                                        </p:tgtEl>
                                        <p:attrNameLst>
                                          <p:attrName>style.visibility</p:attrName>
                                        </p:attrNameLst>
                                      </p:cBhvr>
                                      <p:to>
                                        <p:strVal val="visible"/>
                                      </p:to>
                                    </p:set>
                                    <p:animEffect transition="in" filter="fade">
                                      <p:cBhvr>
                                        <p:cTn id="7" dur="1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6" name="CustomShape 1"/>
          <p:cNvSpPr/>
          <p:nvPr/>
        </p:nvSpPr>
        <p:spPr>
          <a:xfrm>
            <a:off x="1981200" y="261000"/>
            <a:ext cx="6367320" cy="1131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it-IT" sz="2800" spc="-1">
                <a:solidFill>
                  <a:srgbClr val="FFFFFF"/>
                </a:solidFill>
                <a:latin typeface="Arial"/>
              </a:rPr>
              <a:t>Adeguatezza ed efficacia Modello organizzativo 231/2001</a:t>
            </a:r>
            <a:endParaRPr lang="it-IT" sz="2800" spc="-1">
              <a:latin typeface="Arial"/>
            </a:endParaRPr>
          </a:p>
        </p:txBody>
      </p:sp>
      <p:sp>
        <p:nvSpPr>
          <p:cNvPr id="437" name="CustomShape 2"/>
          <p:cNvSpPr/>
          <p:nvPr/>
        </p:nvSpPr>
        <p:spPr>
          <a:xfrm>
            <a:off x="1981200" y="1654200"/>
            <a:ext cx="8228520" cy="3976200"/>
          </a:xfrm>
          <a:prstGeom prst="rect">
            <a:avLst/>
          </a:prstGeom>
          <a:noFill/>
          <a:ln>
            <a:noFill/>
          </a:ln>
        </p:spPr>
        <p:style>
          <a:lnRef idx="0">
            <a:scrgbClr r="0" g="0" b="0"/>
          </a:lnRef>
          <a:fillRef idx="0">
            <a:scrgbClr r="0" g="0" b="0"/>
          </a:fillRef>
          <a:effectRef idx="0">
            <a:scrgbClr r="0" g="0" b="0"/>
          </a:effectRef>
          <a:fontRef idx="minor"/>
        </p:style>
        <p:txBody>
          <a:bodyPr/>
          <a:lstStyle/>
          <a:p>
            <a:endParaRPr lang="it-IT"/>
          </a:p>
        </p:txBody>
      </p:sp>
      <p:pic>
        <p:nvPicPr>
          <p:cNvPr id="5" name="Immagine 4">
            <a:extLst>
              <a:ext uri="{FF2B5EF4-FFF2-40B4-BE49-F238E27FC236}">
                <a16:creationId xmlns:a16="http://schemas.microsoft.com/office/drawing/2014/main" id="{8D5F66F9-81A9-3A07-490C-75E2467F0CA7}"/>
              </a:ext>
            </a:extLst>
          </p:cNvPr>
          <p:cNvPicPr>
            <a:picLocks noChangeAspect="1"/>
          </p:cNvPicPr>
          <p:nvPr/>
        </p:nvPicPr>
        <p:blipFill>
          <a:blip r:embed="rId2"/>
          <a:stretch>
            <a:fillRect/>
          </a:stretch>
        </p:blipFill>
        <p:spPr>
          <a:xfrm>
            <a:off x="1679297" y="1227600"/>
            <a:ext cx="8832325" cy="4153318"/>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3" name="CustomShape 1"/>
          <p:cNvSpPr/>
          <p:nvPr/>
        </p:nvSpPr>
        <p:spPr>
          <a:xfrm>
            <a:off x="1292115" y="669570"/>
            <a:ext cx="9833548"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gn="ctr" defTabSz="914400">
              <a:lnSpc>
                <a:spcPct val="90000"/>
              </a:lnSpc>
              <a:spcBef>
                <a:spcPct val="0"/>
              </a:spcBef>
              <a:spcAft>
                <a:spcPts val="600"/>
              </a:spcAft>
            </a:pPr>
            <a:r>
              <a:rPr lang="en-US" sz="3600" kern="1200" spc="-1" dirty="0">
                <a:solidFill>
                  <a:schemeClr val="tx2"/>
                </a:solidFill>
                <a:latin typeface="+mj-lt"/>
                <a:ea typeface="+mj-ea"/>
                <a:cs typeface="+mj-cs"/>
              </a:rPr>
              <a:t>Il </a:t>
            </a:r>
            <a:r>
              <a:rPr lang="en-US" sz="3600" kern="1200" spc="-1" dirty="0" err="1">
                <a:solidFill>
                  <a:schemeClr val="tx2"/>
                </a:solidFill>
                <a:latin typeface="+mj-lt"/>
                <a:ea typeface="+mj-ea"/>
                <a:cs typeface="+mj-cs"/>
              </a:rPr>
              <a:t>ruolo</a:t>
            </a:r>
            <a:r>
              <a:rPr lang="en-US" sz="3600" kern="1200" spc="-1" dirty="0">
                <a:solidFill>
                  <a:schemeClr val="tx2"/>
                </a:solidFill>
                <a:latin typeface="+mj-lt"/>
                <a:ea typeface="+mj-ea"/>
                <a:cs typeface="+mj-cs"/>
              </a:rPr>
              <a:t> </a:t>
            </a:r>
            <a:r>
              <a:rPr lang="en-US" sz="3600" kern="1200" spc="-1" dirty="0" err="1">
                <a:solidFill>
                  <a:schemeClr val="tx2"/>
                </a:solidFill>
                <a:latin typeface="+mj-lt"/>
                <a:ea typeface="+mj-ea"/>
                <a:cs typeface="+mj-cs"/>
              </a:rPr>
              <a:t>delle</a:t>
            </a:r>
            <a:r>
              <a:rPr lang="en-US" sz="3600" kern="1200" spc="-1" dirty="0">
                <a:solidFill>
                  <a:schemeClr val="tx2"/>
                </a:solidFill>
                <a:latin typeface="+mj-lt"/>
                <a:ea typeface="+mj-ea"/>
                <a:cs typeface="+mj-cs"/>
              </a:rPr>
              <a:t> </a:t>
            </a:r>
            <a:r>
              <a:rPr lang="en-US" sz="3600" kern="1200" spc="-1" dirty="0" err="1">
                <a:solidFill>
                  <a:schemeClr val="tx2"/>
                </a:solidFill>
                <a:latin typeface="+mj-lt"/>
                <a:ea typeface="+mj-ea"/>
                <a:cs typeface="+mj-cs"/>
              </a:rPr>
              <a:t>certificazioni</a:t>
            </a:r>
            <a:endParaRPr lang="en-US" sz="3600" kern="1200" spc="-1" dirty="0">
              <a:solidFill>
                <a:schemeClr val="tx2"/>
              </a:solidFill>
              <a:latin typeface="+mj-lt"/>
              <a:ea typeface="+mj-ea"/>
              <a:cs typeface="+mj-cs"/>
            </a:endParaRPr>
          </a:p>
        </p:txBody>
      </p:sp>
      <p:sp>
        <p:nvSpPr>
          <p:cNvPr id="435" name="CustomShape 3"/>
          <p:cNvSpPr/>
          <p:nvPr/>
        </p:nvSpPr>
        <p:spPr>
          <a:xfrm>
            <a:off x="1179073" y="2143418"/>
            <a:ext cx="9833548" cy="3896137"/>
          </a:xfrm>
          <a:custGeom>
            <a:avLst/>
            <a:gdLst/>
            <a:ahLst/>
            <a:cxnLst/>
            <a:rect l="l" t="t" r="r" b="b"/>
            <a:pathLst>
              <a:path w="21600" h="21600">
                <a:moveTo>
                  <a:pt x="0" y="0"/>
                </a:moveTo>
                <a:lnTo>
                  <a:pt x="21600" y="0"/>
                </a:lnTo>
                <a:lnTo>
                  <a:pt x="21600" y="21600"/>
                </a:lnTo>
                <a:lnTo>
                  <a:pt x="0" y="21600"/>
                </a:lnTo>
                <a:lnTo>
                  <a:pt x="0" y="0"/>
                </a:lnTo>
                <a:close/>
              </a:path>
            </a:pathLst>
          </a:custGeom>
        </p:spPr>
        <p:style>
          <a:lnRef idx="0">
            <a:scrgbClr r="0" g="0" b="0"/>
          </a:lnRef>
          <a:fillRef idx="0">
            <a:scrgbClr r="0" g="0" b="0"/>
          </a:fillRef>
          <a:effectRef idx="0">
            <a:scrgbClr r="0" g="0" b="0"/>
          </a:effectRef>
          <a:fontRef idx="minor"/>
        </p:style>
        <p:txBody>
          <a:bodyPr vert="horz" lIns="91440" tIns="45720" rIns="91440" bIns="45720" rtlCol="0">
            <a:normAutofit fontScale="47500" lnSpcReduction="20000"/>
          </a:bodyPr>
          <a:lstStyle/>
          <a:p>
            <a:pPr marL="1600200" indent="-228600" defTabSz="914400">
              <a:lnSpc>
                <a:spcPct val="90000"/>
              </a:lnSpc>
              <a:spcAft>
                <a:spcPts val="600"/>
              </a:spcAft>
              <a:buFont typeface="Arial" panose="020B0604020202020204" pitchFamily="34" charset="0"/>
              <a:buChar char="•"/>
            </a:pPr>
            <a:endParaRPr lang="en-US" sz="500"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r>
              <a:rPr lang="en-US" sz="2200" b="1" spc="-1" dirty="0">
                <a:solidFill>
                  <a:schemeClr val="tx2"/>
                </a:solidFill>
              </a:rPr>
              <a:t> ISO 9001 - Sistema di </a:t>
            </a:r>
            <a:r>
              <a:rPr lang="en-US" sz="2200" b="1" spc="-1" dirty="0" err="1">
                <a:solidFill>
                  <a:schemeClr val="tx2"/>
                </a:solidFill>
              </a:rPr>
              <a:t>Gestione</a:t>
            </a:r>
            <a:r>
              <a:rPr lang="en-US" sz="2200" b="1" spc="-1" dirty="0">
                <a:solidFill>
                  <a:schemeClr val="tx2"/>
                </a:solidFill>
              </a:rPr>
              <a:t> </a:t>
            </a:r>
            <a:r>
              <a:rPr lang="en-US" sz="2200" b="1" spc="-1" dirty="0" err="1">
                <a:solidFill>
                  <a:schemeClr val="tx2"/>
                </a:solidFill>
              </a:rPr>
              <a:t>della</a:t>
            </a:r>
            <a:r>
              <a:rPr lang="en-US" sz="2200" b="1" spc="-1" dirty="0">
                <a:solidFill>
                  <a:schemeClr val="tx2"/>
                </a:solidFill>
              </a:rPr>
              <a:t> </a:t>
            </a:r>
            <a:r>
              <a:rPr lang="en-US" sz="2200" b="1" spc="-1" dirty="0" err="1">
                <a:solidFill>
                  <a:schemeClr val="tx2"/>
                </a:solidFill>
              </a:rPr>
              <a:t>qualità</a:t>
            </a: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r>
              <a:rPr lang="en-US" sz="2200" b="1" spc="-1" dirty="0">
                <a:solidFill>
                  <a:schemeClr val="tx2"/>
                </a:solidFill>
              </a:rPr>
              <a:t>ISO 45001:2018 - Sistema di </a:t>
            </a:r>
            <a:r>
              <a:rPr lang="en-US" sz="2200" b="1" spc="-1" dirty="0" err="1">
                <a:solidFill>
                  <a:schemeClr val="tx2"/>
                </a:solidFill>
              </a:rPr>
              <a:t>Gestione</a:t>
            </a:r>
            <a:r>
              <a:rPr lang="en-US" sz="2200" b="1" spc="-1" dirty="0">
                <a:solidFill>
                  <a:schemeClr val="tx2"/>
                </a:solidFill>
              </a:rPr>
              <a:t> </a:t>
            </a:r>
            <a:r>
              <a:rPr lang="en-US" sz="2200" b="1" spc="-1" dirty="0" err="1">
                <a:solidFill>
                  <a:schemeClr val="tx2"/>
                </a:solidFill>
              </a:rPr>
              <a:t>della</a:t>
            </a:r>
            <a:r>
              <a:rPr lang="en-US" sz="2200" b="1" spc="-1" dirty="0">
                <a:solidFill>
                  <a:schemeClr val="tx2"/>
                </a:solidFill>
              </a:rPr>
              <a:t> Salute e </a:t>
            </a:r>
            <a:r>
              <a:rPr lang="en-US" sz="2200" b="1" spc="-1" dirty="0" err="1">
                <a:solidFill>
                  <a:schemeClr val="tx2"/>
                </a:solidFill>
              </a:rPr>
              <a:t>Sicurezza</a:t>
            </a:r>
            <a:r>
              <a:rPr lang="en-US" sz="2200" b="1" spc="-1" dirty="0">
                <a:solidFill>
                  <a:schemeClr val="tx2"/>
                </a:solidFill>
              </a:rPr>
              <a:t> </a:t>
            </a:r>
            <a:r>
              <a:rPr lang="en-US" sz="2200" b="1" spc="-1" dirty="0" err="1">
                <a:solidFill>
                  <a:schemeClr val="tx2"/>
                </a:solidFill>
              </a:rPr>
              <a:t>dei</a:t>
            </a:r>
            <a:r>
              <a:rPr lang="en-US" sz="2200" b="1" spc="-1" dirty="0">
                <a:solidFill>
                  <a:schemeClr val="tx2"/>
                </a:solidFill>
              </a:rPr>
              <a:t> </a:t>
            </a:r>
            <a:r>
              <a:rPr lang="en-US" sz="2200" b="1" spc="-1" dirty="0" err="1">
                <a:solidFill>
                  <a:schemeClr val="tx2"/>
                </a:solidFill>
              </a:rPr>
              <a:t>lavoratori</a:t>
            </a:r>
            <a:r>
              <a:rPr lang="en-US" sz="2200" b="1" spc="-1" dirty="0">
                <a:solidFill>
                  <a:schemeClr val="tx2"/>
                </a:solidFill>
              </a:rPr>
              <a:t> (art. 30 </a:t>
            </a:r>
            <a:r>
              <a:rPr lang="en-US" sz="2200" b="1" spc="-1" dirty="0" err="1">
                <a:solidFill>
                  <a:schemeClr val="tx2"/>
                </a:solidFill>
              </a:rPr>
              <a:t>D.Lgs</a:t>
            </a:r>
            <a:r>
              <a:rPr lang="en-US" sz="2200" b="1" spc="-1" dirty="0">
                <a:solidFill>
                  <a:schemeClr val="tx2"/>
                </a:solidFill>
              </a:rPr>
              <a:t>. N. 231/2001)</a:t>
            </a: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r>
              <a:rPr lang="en-US" sz="2200" b="1" spc="-1" dirty="0">
                <a:solidFill>
                  <a:schemeClr val="tx2"/>
                </a:solidFill>
              </a:rPr>
              <a:t>ISO 27001:2013 - Sistema </a:t>
            </a:r>
            <a:r>
              <a:rPr lang="en-US" sz="2200" b="1" spc="-1" dirty="0" err="1">
                <a:solidFill>
                  <a:schemeClr val="tx2"/>
                </a:solidFill>
              </a:rPr>
              <a:t>Gestione</a:t>
            </a:r>
            <a:r>
              <a:rPr lang="en-US" sz="2200" b="1" spc="-1" dirty="0">
                <a:solidFill>
                  <a:schemeClr val="tx2"/>
                </a:solidFill>
              </a:rPr>
              <a:t> </a:t>
            </a:r>
            <a:r>
              <a:rPr lang="en-US" sz="2200" b="1" spc="-1" dirty="0" err="1">
                <a:solidFill>
                  <a:schemeClr val="tx2"/>
                </a:solidFill>
              </a:rPr>
              <a:t>Sicurezza</a:t>
            </a:r>
            <a:r>
              <a:rPr lang="en-US" sz="2200" b="1" spc="-1" dirty="0">
                <a:solidFill>
                  <a:schemeClr val="tx2"/>
                </a:solidFill>
              </a:rPr>
              <a:t> informatica</a:t>
            </a: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r>
              <a:rPr lang="en-US" sz="2200" b="1" spc="-1" dirty="0">
                <a:solidFill>
                  <a:schemeClr val="tx2"/>
                </a:solidFill>
              </a:rPr>
              <a:t>ISO 37001 - Sistema di </a:t>
            </a:r>
            <a:r>
              <a:rPr lang="en-US" sz="2200" b="1" spc="-1" dirty="0" err="1">
                <a:solidFill>
                  <a:schemeClr val="tx2"/>
                </a:solidFill>
              </a:rPr>
              <a:t>gestione</a:t>
            </a:r>
            <a:r>
              <a:rPr lang="en-US" sz="2200" b="1" spc="-1" dirty="0">
                <a:solidFill>
                  <a:schemeClr val="tx2"/>
                </a:solidFill>
              </a:rPr>
              <a:t> </a:t>
            </a:r>
            <a:r>
              <a:rPr lang="en-US" sz="2200" b="1" spc="-1" dirty="0" err="1">
                <a:solidFill>
                  <a:schemeClr val="tx2"/>
                </a:solidFill>
              </a:rPr>
              <a:t>anticorruzione</a:t>
            </a: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r>
              <a:rPr lang="en-US" sz="2200" b="1" spc="-1" dirty="0">
                <a:solidFill>
                  <a:schemeClr val="tx2"/>
                </a:solidFill>
              </a:rPr>
              <a:t>ISO 14001:2015 - Sistema di </a:t>
            </a:r>
            <a:r>
              <a:rPr lang="en-US" sz="2200" b="1" spc="-1" dirty="0" err="1">
                <a:solidFill>
                  <a:schemeClr val="tx2"/>
                </a:solidFill>
              </a:rPr>
              <a:t>Gestione</a:t>
            </a:r>
            <a:r>
              <a:rPr lang="en-US" sz="2200" b="1" spc="-1" dirty="0">
                <a:solidFill>
                  <a:schemeClr val="tx2"/>
                </a:solidFill>
              </a:rPr>
              <a:t> </a:t>
            </a:r>
            <a:r>
              <a:rPr lang="en-US" sz="2200" b="1" spc="-1" dirty="0" err="1">
                <a:solidFill>
                  <a:schemeClr val="tx2"/>
                </a:solidFill>
              </a:rPr>
              <a:t>Ambientale</a:t>
            </a:r>
            <a:endParaRPr lang="en-US" sz="2200" b="1"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2200" b="1" spc="-1" dirty="0">
              <a:solidFill>
                <a:schemeClr val="tx2"/>
              </a:solidFill>
            </a:endParaRPr>
          </a:p>
          <a:p>
            <a:pPr marL="1600200" indent="-228600" defTabSz="914400">
              <a:lnSpc>
                <a:spcPct val="90000"/>
              </a:lnSpc>
              <a:spcAft>
                <a:spcPts val="600"/>
              </a:spcAft>
              <a:buFont typeface="Arial" panose="020B0604020202020204" pitchFamily="34" charset="0"/>
              <a:buChar char="•"/>
            </a:pPr>
            <a:r>
              <a:rPr lang="en-US" sz="2200" b="1" spc="-1" dirty="0">
                <a:solidFill>
                  <a:schemeClr val="tx2"/>
                </a:solidFill>
              </a:rPr>
              <a:t>SA 8000 – </a:t>
            </a:r>
            <a:r>
              <a:rPr lang="en-US" sz="2200" b="1" spc="-1" dirty="0" err="1">
                <a:solidFill>
                  <a:schemeClr val="tx2"/>
                </a:solidFill>
              </a:rPr>
              <a:t>Responsabiità</a:t>
            </a:r>
            <a:r>
              <a:rPr lang="en-US" sz="2200" b="1" spc="-1" dirty="0">
                <a:solidFill>
                  <a:schemeClr val="tx2"/>
                </a:solidFill>
              </a:rPr>
              <a:t> </a:t>
            </a:r>
            <a:r>
              <a:rPr lang="en-US" sz="2200" b="1" spc="-1" dirty="0" err="1">
                <a:solidFill>
                  <a:schemeClr val="tx2"/>
                </a:solidFill>
              </a:rPr>
              <a:t>sociale</a:t>
            </a:r>
            <a:endParaRPr lang="en-US" sz="2200" b="1"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2200"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2200" spc="-1" dirty="0">
              <a:solidFill>
                <a:schemeClr val="tx2"/>
              </a:solidFill>
            </a:endParaRPr>
          </a:p>
          <a:p>
            <a:pPr marL="1371600" defTabSz="914400">
              <a:lnSpc>
                <a:spcPct val="90000"/>
              </a:lnSpc>
              <a:spcAft>
                <a:spcPts val="600"/>
              </a:spcAft>
            </a:pPr>
            <a:r>
              <a:rPr lang="en-US" sz="2200" i="1" spc="-1" dirty="0" err="1">
                <a:solidFill>
                  <a:schemeClr val="tx2"/>
                </a:solidFill>
              </a:rPr>
              <a:t>Cassazione</a:t>
            </a:r>
            <a:r>
              <a:rPr lang="en-US" sz="2200" i="1" spc="-1" dirty="0">
                <a:solidFill>
                  <a:schemeClr val="tx2"/>
                </a:solidFill>
              </a:rPr>
              <a:t> </a:t>
            </a:r>
            <a:r>
              <a:rPr lang="en-US" sz="2200" i="1" spc="-1" dirty="0" err="1">
                <a:solidFill>
                  <a:schemeClr val="tx2"/>
                </a:solidFill>
              </a:rPr>
              <a:t>sezione</a:t>
            </a:r>
            <a:r>
              <a:rPr lang="en-US" sz="2200" i="1" spc="-1" dirty="0">
                <a:solidFill>
                  <a:schemeClr val="tx2"/>
                </a:solidFill>
              </a:rPr>
              <a:t> VI </a:t>
            </a:r>
            <a:r>
              <a:rPr lang="en-US" sz="2200" i="1" spc="-1" dirty="0" err="1">
                <a:solidFill>
                  <a:schemeClr val="tx2"/>
                </a:solidFill>
              </a:rPr>
              <a:t>penale</a:t>
            </a:r>
            <a:r>
              <a:rPr lang="en-US" sz="2200" i="1" spc="-1" dirty="0">
                <a:solidFill>
                  <a:schemeClr val="tx2"/>
                </a:solidFill>
              </a:rPr>
              <a:t>, 13 </a:t>
            </a:r>
            <a:r>
              <a:rPr lang="en-US" sz="2200" i="1" spc="-1" dirty="0" err="1">
                <a:solidFill>
                  <a:schemeClr val="tx2"/>
                </a:solidFill>
              </a:rPr>
              <a:t>settembre</a:t>
            </a:r>
            <a:r>
              <a:rPr lang="en-US" sz="2200" i="1" spc="-1" dirty="0">
                <a:solidFill>
                  <a:schemeClr val="tx2"/>
                </a:solidFill>
              </a:rPr>
              <a:t> 2017 (</a:t>
            </a:r>
            <a:r>
              <a:rPr lang="en-US" sz="2200" i="1" spc="-1" dirty="0" err="1">
                <a:solidFill>
                  <a:schemeClr val="tx2"/>
                </a:solidFill>
              </a:rPr>
              <a:t>ud</a:t>
            </a:r>
            <a:r>
              <a:rPr lang="en-US" sz="2200" i="1" spc="-1" dirty="0">
                <a:solidFill>
                  <a:schemeClr val="tx2"/>
                </a:solidFill>
              </a:rPr>
              <a:t>. 22 </a:t>
            </a:r>
            <a:r>
              <a:rPr lang="en-US" sz="2200" i="1" spc="-1" dirty="0" err="1">
                <a:solidFill>
                  <a:schemeClr val="tx2"/>
                </a:solidFill>
              </a:rPr>
              <a:t>giugno</a:t>
            </a:r>
            <a:r>
              <a:rPr lang="en-US" sz="2200" i="1" spc="-1" dirty="0">
                <a:solidFill>
                  <a:schemeClr val="tx2"/>
                </a:solidFill>
              </a:rPr>
              <a:t> 2017) n. 41768 secondo la quale: ”</a:t>
            </a:r>
            <a:r>
              <a:rPr lang="en-US" sz="2200" i="1" spc="-1" dirty="0" err="1">
                <a:solidFill>
                  <a:schemeClr val="tx2"/>
                </a:solidFill>
              </a:rPr>
              <a:t>i</a:t>
            </a:r>
            <a:r>
              <a:rPr lang="en-US" sz="2200" i="1" spc="-1" dirty="0">
                <a:solidFill>
                  <a:schemeClr val="tx2"/>
                </a:solidFill>
              </a:rPr>
              <a:t> </a:t>
            </a:r>
            <a:r>
              <a:rPr lang="en-US" sz="2200" i="1" spc="-1" dirty="0" err="1">
                <a:solidFill>
                  <a:schemeClr val="tx2"/>
                </a:solidFill>
              </a:rPr>
              <a:t>modelli</a:t>
            </a:r>
            <a:r>
              <a:rPr lang="en-US" sz="2200" i="1" spc="-1" dirty="0">
                <a:solidFill>
                  <a:schemeClr val="tx2"/>
                </a:solidFill>
              </a:rPr>
              <a:t> </a:t>
            </a:r>
            <a:r>
              <a:rPr lang="en-US" sz="2200" i="1" spc="-1" dirty="0" err="1">
                <a:solidFill>
                  <a:schemeClr val="tx2"/>
                </a:solidFill>
              </a:rPr>
              <a:t>aziendali</a:t>
            </a:r>
            <a:r>
              <a:rPr lang="en-US" sz="2200" i="1" spc="-1" dirty="0">
                <a:solidFill>
                  <a:schemeClr val="tx2"/>
                </a:solidFill>
              </a:rPr>
              <a:t> ISO UNI EN ISO 9001 non </a:t>
            </a:r>
            <a:r>
              <a:rPr lang="en-US" sz="2200" i="1" spc="-1" dirty="0" err="1">
                <a:solidFill>
                  <a:schemeClr val="tx2"/>
                </a:solidFill>
              </a:rPr>
              <a:t>possono</a:t>
            </a:r>
            <a:r>
              <a:rPr lang="en-US" sz="2200" i="1" spc="-1" dirty="0">
                <a:solidFill>
                  <a:schemeClr val="tx2"/>
                </a:solidFill>
              </a:rPr>
              <a:t> </a:t>
            </a:r>
            <a:r>
              <a:rPr lang="en-US" sz="2200" i="1" spc="-1" dirty="0" err="1">
                <a:solidFill>
                  <a:schemeClr val="tx2"/>
                </a:solidFill>
              </a:rPr>
              <a:t>essere</a:t>
            </a:r>
            <a:r>
              <a:rPr lang="en-US" sz="2200" i="1" spc="-1" dirty="0">
                <a:solidFill>
                  <a:schemeClr val="tx2"/>
                </a:solidFill>
              </a:rPr>
              <a:t> </a:t>
            </a:r>
            <a:r>
              <a:rPr lang="en-US" sz="2200" i="1" spc="-1" dirty="0" err="1">
                <a:solidFill>
                  <a:schemeClr val="tx2"/>
                </a:solidFill>
              </a:rPr>
              <a:t>ritenuti</a:t>
            </a:r>
            <a:r>
              <a:rPr lang="en-US" sz="2200" i="1" spc="-1" dirty="0">
                <a:solidFill>
                  <a:schemeClr val="tx2"/>
                </a:solidFill>
              </a:rPr>
              <a:t> </a:t>
            </a:r>
            <a:r>
              <a:rPr lang="en-US" sz="2200" i="1" spc="-1" dirty="0" err="1">
                <a:solidFill>
                  <a:schemeClr val="tx2"/>
                </a:solidFill>
              </a:rPr>
              <a:t>equivalenti</a:t>
            </a:r>
            <a:r>
              <a:rPr lang="en-US" sz="2200" i="1" spc="-1" dirty="0">
                <a:solidFill>
                  <a:schemeClr val="tx2"/>
                </a:solidFill>
              </a:rPr>
              <a:t> ai </a:t>
            </a:r>
            <a:r>
              <a:rPr lang="en-US" sz="2200" i="1" spc="-1" dirty="0" err="1">
                <a:solidFill>
                  <a:schemeClr val="tx2"/>
                </a:solidFill>
              </a:rPr>
              <a:t>modelli</a:t>
            </a:r>
            <a:r>
              <a:rPr lang="en-US" sz="2200" i="1" spc="-1" dirty="0">
                <a:solidFill>
                  <a:schemeClr val="tx2"/>
                </a:solidFill>
              </a:rPr>
              <a:t> </a:t>
            </a:r>
            <a:r>
              <a:rPr lang="en-US" sz="2200" i="1" spc="-1" dirty="0" err="1">
                <a:solidFill>
                  <a:schemeClr val="tx2"/>
                </a:solidFill>
              </a:rPr>
              <a:t>richiesti</a:t>
            </a:r>
            <a:r>
              <a:rPr lang="en-US" sz="2200" i="1" spc="-1" dirty="0">
                <a:solidFill>
                  <a:schemeClr val="tx2"/>
                </a:solidFill>
              </a:rPr>
              <a:t> dal </a:t>
            </a:r>
            <a:r>
              <a:rPr lang="en-US" sz="2200" i="1" spc="-1" dirty="0" err="1">
                <a:solidFill>
                  <a:schemeClr val="tx2"/>
                </a:solidFill>
              </a:rPr>
              <a:t>d.lgs</a:t>
            </a:r>
            <a:r>
              <a:rPr lang="en-US" sz="2200" i="1" spc="-1" dirty="0">
                <a:solidFill>
                  <a:schemeClr val="tx2"/>
                </a:solidFill>
              </a:rPr>
              <a:t>. n. 231 del 2001, </a:t>
            </a:r>
            <a:r>
              <a:rPr lang="en-US" sz="2200" i="1" spc="-1" dirty="0" err="1">
                <a:solidFill>
                  <a:schemeClr val="tx2"/>
                </a:solidFill>
              </a:rPr>
              <a:t>perché</a:t>
            </a:r>
            <a:r>
              <a:rPr lang="en-US" sz="2200" i="1" spc="-1" dirty="0">
                <a:solidFill>
                  <a:schemeClr val="tx2"/>
                </a:solidFill>
              </a:rPr>
              <a:t> non </a:t>
            </a:r>
            <a:r>
              <a:rPr lang="en-US" sz="2200" i="1" spc="-1" dirty="0" err="1">
                <a:solidFill>
                  <a:schemeClr val="tx2"/>
                </a:solidFill>
              </a:rPr>
              <a:t>contenevano</a:t>
            </a:r>
            <a:r>
              <a:rPr lang="en-US" sz="2200" i="1" spc="-1" dirty="0">
                <a:solidFill>
                  <a:schemeClr val="tx2"/>
                </a:solidFill>
              </a:rPr>
              <a:t> </a:t>
            </a:r>
            <a:r>
              <a:rPr lang="en-US" sz="2200" i="1" spc="-1" dirty="0" err="1">
                <a:solidFill>
                  <a:schemeClr val="tx2"/>
                </a:solidFill>
              </a:rPr>
              <a:t>l'individuazione</a:t>
            </a:r>
            <a:r>
              <a:rPr lang="en-US" sz="2200" i="1" spc="-1" dirty="0">
                <a:solidFill>
                  <a:schemeClr val="tx2"/>
                </a:solidFill>
              </a:rPr>
              <a:t> </a:t>
            </a:r>
            <a:r>
              <a:rPr lang="en-US" sz="2200" i="1" spc="-1" dirty="0" err="1">
                <a:solidFill>
                  <a:schemeClr val="tx2"/>
                </a:solidFill>
              </a:rPr>
              <a:t>degli</a:t>
            </a:r>
            <a:r>
              <a:rPr lang="en-US" sz="2200" i="1" spc="-1" dirty="0">
                <a:solidFill>
                  <a:schemeClr val="tx2"/>
                </a:solidFill>
              </a:rPr>
              <a:t> </a:t>
            </a:r>
            <a:r>
              <a:rPr lang="en-US" sz="2200" i="1" spc="-1" dirty="0" err="1">
                <a:solidFill>
                  <a:schemeClr val="tx2"/>
                </a:solidFill>
              </a:rPr>
              <a:t>illeciti</a:t>
            </a:r>
            <a:r>
              <a:rPr lang="en-US" sz="2200" i="1" spc="-1" dirty="0">
                <a:solidFill>
                  <a:schemeClr val="tx2"/>
                </a:solidFill>
              </a:rPr>
              <a:t> da </a:t>
            </a:r>
            <a:r>
              <a:rPr lang="en-US" sz="2200" i="1" spc="-1" dirty="0" err="1">
                <a:solidFill>
                  <a:schemeClr val="tx2"/>
                </a:solidFill>
              </a:rPr>
              <a:t>prevenire</a:t>
            </a:r>
            <a:r>
              <a:rPr lang="en-US" sz="2200" i="1" spc="-1" dirty="0">
                <a:solidFill>
                  <a:schemeClr val="tx2"/>
                </a:solidFill>
              </a:rPr>
              <a:t> </a:t>
            </a:r>
            <a:r>
              <a:rPr lang="en-US" sz="2200" i="1" spc="-1" dirty="0" err="1">
                <a:solidFill>
                  <a:schemeClr val="tx2"/>
                </a:solidFill>
              </a:rPr>
              <a:t>unitamente</a:t>
            </a:r>
            <a:r>
              <a:rPr lang="en-US" sz="2200" i="1" spc="-1" dirty="0">
                <a:solidFill>
                  <a:schemeClr val="tx2"/>
                </a:solidFill>
              </a:rPr>
              <a:t> </a:t>
            </a:r>
            <a:r>
              <a:rPr lang="en-US" sz="2200" i="1" spc="-1" dirty="0" err="1">
                <a:solidFill>
                  <a:schemeClr val="tx2"/>
                </a:solidFill>
              </a:rPr>
              <a:t>alla</a:t>
            </a:r>
            <a:r>
              <a:rPr lang="en-US" sz="2200" i="1" spc="-1" dirty="0">
                <a:solidFill>
                  <a:schemeClr val="tx2"/>
                </a:solidFill>
              </a:rPr>
              <a:t> </a:t>
            </a:r>
            <a:r>
              <a:rPr lang="en-US" sz="2200" i="1" spc="-1" dirty="0" err="1">
                <a:solidFill>
                  <a:schemeClr val="tx2"/>
                </a:solidFill>
              </a:rPr>
              <a:t>specificazione</a:t>
            </a:r>
            <a:r>
              <a:rPr lang="en-US" sz="2200" i="1" spc="-1" dirty="0">
                <a:solidFill>
                  <a:schemeClr val="tx2"/>
                </a:solidFill>
              </a:rPr>
              <a:t> del </a:t>
            </a:r>
            <a:r>
              <a:rPr lang="en-US" sz="2200" i="1" spc="-1" dirty="0" err="1">
                <a:solidFill>
                  <a:schemeClr val="tx2"/>
                </a:solidFill>
              </a:rPr>
              <a:t>sistema</a:t>
            </a:r>
            <a:r>
              <a:rPr lang="en-US" sz="2200" i="1" spc="-1" dirty="0">
                <a:solidFill>
                  <a:schemeClr val="tx2"/>
                </a:solidFill>
              </a:rPr>
              <a:t> </a:t>
            </a:r>
            <a:r>
              <a:rPr lang="en-US" sz="2200" i="1" spc="-1" dirty="0" err="1">
                <a:solidFill>
                  <a:schemeClr val="tx2"/>
                </a:solidFill>
              </a:rPr>
              <a:t>sanzionatorio</a:t>
            </a:r>
            <a:r>
              <a:rPr lang="en-US" sz="2200" i="1" spc="-1" dirty="0">
                <a:solidFill>
                  <a:schemeClr val="tx2"/>
                </a:solidFill>
              </a:rPr>
              <a:t> </a:t>
            </a:r>
            <a:r>
              <a:rPr lang="en-US" sz="2200" i="1" spc="-1" dirty="0" err="1">
                <a:solidFill>
                  <a:schemeClr val="tx2"/>
                </a:solidFill>
              </a:rPr>
              <a:t>delle</a:t>
            </a:r>
            <a:r>
              <a:rPr lang="en-US" sz="2200" i="1" spc="-1" dirty="0">
                <a:solidFill>
                  <a:schemeClr val="tx2"/>
                </a:solidFill>
              </a:rPr>
              <a:t> </a:t>
            </a:r>
            <a:r>
              <a:rPr lang="en-US" sz="2200" i="1" spc="-1" dirty="0" err="1">
                <a:solidFill>
                  <a:schemeClr val="tx2"/>
                </a:solidFill>
              </a:rPr>
              <a:t>violazioni</a:t>
            </a:r>
            <a:r>
              <a:rPr lang="en-US" sz="2200" i="1" spc="-1" dirty="0">
                <a:solidFill>
                  <a:schemeClr val="tx2"/>
                </a:solidFill>
              </a:rPr>
              <a:t> del </a:t>
            </a:r>
            <a:r>
              <a:rPr lang="en-US" sz="2200" i="1" spc="-1" dirty="0" err="1">
                <a:solidFill>
                  <a:schemeClr val="tx2"/>
                </a:solidFill>
              </a:rPr>
              <a:t>modello</a:t>
            </a:r>
            <a:r>
              <a:rPr lang="en-US" sz="2200" i="1" spc="-1" dirty="0">
                <a:solidFill>
                  <a:schemeClr val="tx2"/>
                </a:solidFill>
              </a:rPr>
              <a:t> ”. </a:t>
            </a:r>
          </a:p>
          <a:p>
            <a:pPr marL="1371600" defTabSz="914400">
              <a:lnSpc>
                <a:spcPct val="90000"/>
              </a:lnSpc>
              <a:spcAft>
                <a:spcPts val="600"/>
              </a:spcAft>
            </a:pPr>
            <a:r>
              <a:rPr lang="en-US" sz="2200" i="1" spc="-1" dirty="0" err="1">
                <a:solidFill>
                  <a:schemeClr val="tx2"/>
                </a:solidFill>
              </a:rPr>
              <a:t>Tuttavia</a:t>
            </a:r>
            <a:r>
              <a:rPr lang="en-US" sz="2200" i="1" spc="-1" dirty="0">
                <a:solidFill>
                  <a:schemeClr val="tx2"/>
                </a:solidFill>
              </a:rPr>
              <a:t> </a:t>
            </a:r>
            <a:r>
              <a:rPr lang="en-US" sz="2200" i="1" spc="-1" dirty="0" err="1">
                <a:solidFill>
                  <a:schemeClr val="tx2"/>
                </a:solidFill>
              </a:rPr>
              <a:t>l’art</a:t>
            </a:r>
            <a:r>
              <a:rPr lang="en-US" sz="2200" i="1" spc="-1" dirty="0">
                <a:solidFill>
                  <a:schemeClr val="tx2"/>
                </a:solidFill>
              </a:rPr>
              <a:t>. 30 T.U. 81/2008 </a:t>
            </a:r>
            <a:r>
              <a:rPr lang="en-US" sz="2200" i="1" spc="-1" dirty="0" err="1">
                <a:solidFill>
                  <a:schemeClr val="tx2"/>
                </a:solidFill>
              </a:rPr>
              <a:t>prevede</a:t>
            </a:r>
            <a:r>
              <a:rPr lang="en-US" sz="2200" i="1" spc="-1" dirty="0">
                <a:solidFill>
                  <a:schemeClr val="tx2"/>
                </a:solidFill>
              </a:rPr>
              <a:t> </a:t>
            </a:r>
            <a:r>
              <a:rPr lang="en-US" sz="2200" i="1" spc="-1" dirty="0" err="1">
                <a:solidFill>
                  <a:schemeClr val="tx2"/>
                </a:solidFill>
              </a:rPr>
              <a:t>una</a:t>
            </a:r>
            <a:r>
              <a:rPr lang="en-US" sz="2200" i="1" spc="-1" dirty="0">
                <a:solidFill>
                  <a:schemeClr val="tx2"/>
                </a:solidFill>
              </a:rPr>
              <a:t> </a:t>
            </a:r>
            <a:r>
              <a:rPr lang="en-US" sz="2200" i="1" spc="-1" dirty="0" err="1">
                <a:solidFill>
                  <a:schemeClr val="tx2"/>
                </a:solidFill>
              </a:rPr>
              <a:t>presunzione</a:t>
            </a:r>
            <a:r>
              <a:rPr lang="en-US" sz="2200" i="1" spc="-1" dirty="0">
                <a:solidFill>
                  <a:schemeClr val="tx2"/>
                </a:solidFill>
              </a:rPr>
              <a:t> di </a:t>
            </a:r>
            <a:r>
              <a:rPr lang="en-US" sz="2200" i="1" spc="-1" dirty="0" err="1">
                <a:solidFill>
                  <a:schemeClr val="tx2"/>
                </a:solidFill>
              </a:rPr>
              <a:t>idoneità</a:t>
            </a:r>
            <a:r>
              <a:rPr lang="en-US" sz="2200" i="1" spc="-1" dirty="0">
                <a:solidFill>
                  <a:schemeClr val="tx2"/>
                </a:solidFill>
              </a:rPr>
              <a:t> se </a:t>
            </a:r>
            <a:r>
              <a:rPr lang="en-US" sz="2200" i="1" spc="-1" dirty="0" err="1">
                <a:solidFill>
                  <a:schemeClr val="tx2"/>
                </a:solidFill>
              </a:rPr>
              <a:t>esiste</a:t>
            </a:r>
            <a:r>
              <a:rPr lang="en-US" sz="2200" i="1" spc="-1" dirty="0">
                <a:solidFill>
                  <a:schemeClr val="tx2"/>
                </a:solidFill>
              </a:rPr>
              <a:t> </a:t>
            </a:r>
            <a:r>
              <a:rPr lang="en-US" sz="2200" i="1" spc="-1" dirty="0" err="1">
                <a:solidFill>
                  <a:schemeClr val="tx2"/>
                </a:solidFill>
              </a:rPr>
              <a:t>una</a:t>
            </a:r>
            <a:r>
              <a:rPr lang="en-US" sz="2200" i="1" spc="-1" dirty="0">
                <a:solidFill>
                  <a:schemeClr val="tx2"/>
                </a:solidFill>
              </a:rPr>
              <a:t> </a:t>
            </a:r>
            <a:r>
              <a:rPr lang="en-US" sz="2200" i="1" spc="-1" dirty="0" err="1">
                <a:solidFill>
                  <a:schemeClr val="tx2"/>
                </a:solidFill>
              </a:rPr>
              <a:t>certificazione</a:t>
            </a:r>
            <a:r>
              <a:rPr lang="en-US" sz="2200" i="1" spc="-1" dirty="0">
                <a:solidFill>
                  <a:schemeClr val="tx2"/>
                </a:solidFill>
              </a:rPr>
              <a:t> </a:t>
            </a:r>
            <a:r>
              <a:rPr lang="en-US" sz="2200" i="1" spc="-1" dirty="0" err="1">
                <a:solidFill>
                  <a:schemeClr val="tx2"/>
                </a:solidFill>
              </a:rPr>
              <a:t>sul</a:t>
            </a:r>
            <a:r>
              <a:rPr lang="en-US" sz="2200" i="1" spc="-1" dirty="0">
                <a:solidFill>
                  <a:schemeClr val="tx2"/>
                </a:solidFill>
              </a:rPr>
              <a:t> Sistema di </a:t>
            </a:r>
            <a:r>
              <a:rPr lang="en-US" sz="2200" i="1" spc="-1" dirty="0" err="1">
                <a:solidFill>
                  <a:schemeClr val="tx2"/>
                </a:solidFill>
              </a:rPr>
              <a:t>gestione</a:t>
            </a:r>
            <a:r>
              <a:rPr lang="en-US" sz="2200" i="1" spc="-1" dirty="0">
                <a:solidFill>
                  <a:schemeClr val="tx2"/>
                </a:solidFill>
              </a:rPr>
              <a:t> </a:t>
            </a:r>
            <a:r>
              <a:rPr lang="en-US" sz="2200" i="1" spc="-1" dirty="0" err="1">
                <a:solidFill>
                  <a:schemeClr val="tx2"/>
                </a:solidFill>
              </a:rPr>
              <a:t>della</a:t>
            </a:r>
            <a:r>
              <a:rPr lang="en-US" sz="2200" i="1" spc="-1" dirty="0">
                <a:solidFill>
                  <a:schemeClr val="tx2"/>
                </a:solidFill>
              </a:rPr>
              <a:t> </a:t>
            </a:r>
            <a:r>
              <a:rPr lang="en-US" sz="2200" i="1" spc="-1" dirty="0" err="1">
                <a:solidFill>
                  <a:schemeClr val="tx2"/>
                </a:solidFill>
              </a:rPr>
              <a:t>sicurezza</a:t>
            </a:r>
            <a:endParaRPr lang="en-US" sz="1600" i="1"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500" spc="-1" dirty="0">
              <a:solidFill>
                <a:schemeClr val="tx2"/>
              </a:solidFill>
            </a:endParaRPr>
          </a:p>
          <a:p>
            <a:pPr marL="1600200" indent="-228600" defTabSz="914400">
              <a:lnSpc>
                <a:spcPct val="90000"/>
              </a:lnSpc>
              <a:spcAft>
                <a:spcPts val="600"/>
              </a:spcAft>
              <a:buFont typeface="Arial" panose="020B0604020202020204" pitchFamily="34" charset="0"/>
              <a:buChar char="•"/>
            </a:pPr>
            <a:endParaRPr lang="en-US" sz="500" spc="-1" dirty="0">
              <a:solidFill>
                <a:schemeClr val="tx2"/>
              </a:solidFill>
            </a:endParaRPr>
          </a:p>
        </p:txBody>
      </p:sp>
      <p:sp>
        <p:nvSpPr>
          <p:cNvPr id="434" name="CustomShape 2"/>
          <p:cNvSpPr/>
          <p:nvPr/>
        </p:nvSpPr>
        <p:spPr>
          <a:xfrm>
            <a:off x="2438040" y="1654200"/>
            <a:ext cx="7771320" cy="3976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spcAft>
                <a:spcPts val="600"/>
              </a:spcAft>
            </a:pPr>
            <a:r>
              <a:rPr lang="it-IT" sz="3200" spc="-1">
                <a:latin typeface="Arial"/>
              </a:rPr>
              <a:t>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9F96-0AF0-A0E8-80CA-AF217A9497C8}"/>
            </a:ext>
          </a:extLst>
        </p:cNvPr>
        <p:cNvGrpSpPr/>
        <p:nvPr/>
      </p:nvGrpSpPr>
      <p:grpSpPr>
        <a:xfrm>
          <a:off x="0" y="0"/>
          <a:ext cx="0" cy="0"/>
          <a:chOff x="0" y="0"/>
          <a:chExt cx="0" cy="0"/>
        </a:xfrm>
      </p:grpSpPr>
      <p:sp>
        <p:nvSpPr>
          <p:cNvPr id="9" name="Titolo 1">
            <a:extLst>
              <a:ext uri="{FF2B5EF4-FFF2-40B4-BE49-F238E27FC236}">
                <a16:creationId xmlns:a16="http://schemas.microsoft.com/office/drawing/2014/main" id="{12DA4223-20DD-31DC-2A38-074A39D33601}"/>
              </a:ext>
            </a:extLst>
          </p:cNvPr>
          <p:cNvSpPr>
            <a:spLocks noGrp="1"/>
          </p:cNvSpPr>
          <p:nvPr>
            <p:ph type="title" idx="4294967295"/>
          </p:nvPr>
        </p:nvSpPr>
        <p:spPr>
          <a:xfrm>
            <a:off x="1195452" y="836840"/>
            <a:ext cx="3856038" cy="4371975"/>
          </a:xfrm>
        </p:spPr>
        <p:txBody>
          <a:bodyPr vert="horz" lIns="91440" tIns="45720" rIns="91440" bIns="45720" rtlCol="0" anchor="ctr">
            <a:normAutofit/>
          </a:bodyPr>
          <a:lstStyle/>
          <a:p>
            <a:pPr algn="ctr"/>
            <a:br>
              <a:rPr lang="en-US" sz="3600" kern="1200" dirty="0">
                <a:solidFill>
                  <a:schemeClr val="tx2"/>
                </a:solidFill>
                <a:latin typeface="+mj-lt"/>
                <a:ea typeface="+mj-ea"/>
                <a:cs typeface="+mj-cs"/>
              </a:rPr>
            </a:br>
            <a:r>
              <a:rPr lang="en-US" sz="3600" kern="1200" dirty="0">
                <a:solidFill>
                  <a:schemeClr val="tx2"/>
                </a:solidFill>
                <a:latin typeface="+mj-lt"/>
                <a:ea typeface="+mj-ea"/>
                <a:cs typeface="+mj-cs"/>
              </a:rPr>
              <a:t>3. CASISTICA</a:t>
            </a:r>
            <a:endParaRPr lang="en-US" sz="3600" kern="1200" cap="all" dirty="0">
              <a:solidFill>
                <a:schemeClr val="tx2"/>
              </a:solidFill>
              <a:latin typeface="+mj-lt"/>
              <a:ea typeface="+mj-ea"/>
              <a:cs typeface="+mj-cs"/>
            </a:endParaRPr>
          </a:p>
        </p:txBody>
      </p:sp>
      <p:sp>
        <p:nvSpPr>
          <p:cNvPr id="10" name="CasellaDiTesto 9">
            <a:extLst>
              <a:ext uri="{FF2B5EF4-FFF2-40B4-BE49-F238E27FC236}">
                <a16:creationId xmlns:a16="http://schemas.microsoft.com/office/drawing/2014/main" id="{B4C7D21A-DCA3-D704-19BF-7F28A40BCE00}"/>
              </a:ext>
            </a:extLst>
          </p:cNvPr>
          <p:cNvSpPr txBox="1"/>
          <p:nvPr/>
        </p:nvSpPr>
        <p:spPr>
          <a:xfrm>
            <a:off x="6172200" y="804672"/>
            <a:ext cx="5221224" cy="5230368"/>
          </a:xfrm>
          <a:prstGeom prst="rect">
            <a:avLst/>
          </a:prstGeom>
        </p:spPr>
        <p:txBody>
          <a:bodyPr vert="horz" lIns="91440" tIns="45720" rIns="91440" bIns="45720" rtlCol="0" anchor="ctr">
            <a:normAutofit fontScale="62500" lnSpcReduction="20000"/>
          </a:bodyPr>
          <a:lstStyle/>
          <a:p>
            <a:pPr defTabSz="914400">
              <a:lnSpc>
                <a:spcPct val="90000"/>
              </a:lnSpc>
              <a:spcAft>
                <a:spcPts val="600"/>
              </a:spcAft>
            </a:pPr>
            <a:endParaRPr lang="en-US" b="0" strike="noStrike" spc="-1" dirty="0">
              <a:solidFill>
                <a:schemeClr val="tx2"/>
              </a:solidFill>
            </a:endParaRPr>
          </a:p>
          <a:p>
            <a:pPr>
              <a:buNone/>
            </a:pPr>
            <a:r>
              <a:rPr lang="it-IT" b="1" dirty="0"/>
              <a:t>Art. 25 ter </a:t>
            </a:r>
            <a:r>
              <a:rPr lang="it-IT" b="1" dirty="0" err="1"/>
              <a:t>D.Lgs.</a:t>
            </a:r>
            <a:r>
              <a:rPr lang="it-IT" b="1" dirty="0"/>
              <a:t> N. 231/2001 Reati societari</a:t>
            </a:r>
          </a:p>
          <a:p>
            <a:pPr>
              <a:buNone/>
            </a:pPr>
            <a:endParaRPr lang="it-IT" b="1" dirty="0"/>
          </a:p>
          <a:p>
            <a:pPr fontAlgn="base">
              <a:lnSpc>
                <a:spcPct val="120000"/>
              </a:lnSpc>
            </a:pPr>
            <a:r>
              <a:rPr lang="it-IT" sz="1800" spc="-1" dirty="0">
                <a:latin typeface="Tahoma"/>
                <a:ea typeface="SimSun"/>
                <a:cs typeface="+mn-cs"/>
              </a:rPr>
              <a:t>In relazione ai reati in materia societaria previsti dal codice civile, si applicano all'ente le seguenti sanzioni pecuniarie: </a:t>
            </a:r>
          </a:p>
          <a:p>
            <a:pPr fontAlgn="base">
              <a:lnSpc>
                <a:spcPct val="120000"/>
              </a:lnSpc>
            </a:pPr>
            <a:endParaRPr lang="it-IT" sz="1800" spc="-1" dirty="0">
              <a:latin typeface="Tahoma"/>
              <a:ea typeface="SimSun"/>
              <a:cs typeface="+mn-cs"/>
            </a:endParaRPr>
          </a:p>
          <a:p>
            <a:pPr fontAlgn="base">
              <a:lnSpc>
                <a:spcPct val="120000"/>
              </a:lnSpc>
            </a:pPr>
            <a:r>
              <a:rPr lang="it-IT" sz="1800" spc="-1" dirty="0">
                <a:latin typeface="Tahoma"/>
                <a:ea typeface="SimSun"/>
                <a:cs typeface="+mn-cs"/>
              </a:rPr>
              <a:t>a) per il delitto di false comunicazioni sociali previsto dall'articolo 2621 del codice civile, la sanzione pecuniaria da duecento a quattrocento quote; </a:t>
            </a:r>
          </a:p>
          <a:p>
            <a:pPr fontAlgn="base">
              <a:lnSpc>
                <a:spcPct val="120000"/>
              </a:lnSpc>
            </a:pPr>
            <a:endParaRPr lang="it-IT" sz="1800" spc="-1" dirty="0">
              <a:latin typeface="Tahoma"/>
              <a:ea typeface="SimSun"/>
              <a:cs typeface="+mn-cs"/>
            </a:endParaRPr>
          </a:p>
          <a:p>
            <a:pPr fontAlgn="base">
              <a:lnSpc>
                <a:spcPct val="120000"/>
              </a:lnSpc>
            </a:pPr>
            <a:r>
              <a:rPr lang="it-IT" sz="1800" spc="-1" dirty="0">
                <a:latin typeface="Tahoma"/>
                <a:ea typeface="SimSun"/>
                <a:cs typeface="+mn-cs"/>
              </a:rPr>
              <a:t>a-bis)  per il delitto di false comunicazioni sociali previsto dall'articolo 2621-bis del codice civile, la sanzione pecuniaria da cento a duecento quote; </a:t>
            </a:r>
          </a:p>
          <a:p>
            <a:pPr fontAlgn="base">
              <a:lnSpc>
                <a:spcPct val="120000"/>
              </a:lnSpc>
            </a:pPr>
            <a:endParaRPr lang="it-IT" sz="1800" spc="-1" dirty="0">
              <a:latin typeface="Tahoma"/>
              <a:ea typeface="SimSun"/>
              <a:cs typeface="+mn-cs"/>
            </a:endParaRPr>
          </a:p>
          <a:p>
            <a:pPr fontAlgn="base">
              <a:lnSpc>
                <a:spcPct val="120000"/>
              </a:lnSpc>
            </a:pPr>
            <a:r>
              <a:rPr lang="it-IT" sz="1800" spc="-1" dirty="0">
                <a:latin typeface="Tahoma"/>
                <a:ea typeface="SimSun"/>
                <a:cs typeface="+mn-cs"/>
              </a:rPr>
              <a:t>b) per il delitto di false comunicazioni sociali previsto dall'articolo 2622 del codice civile, la sanzione pecuniaria da quattrocento a seicento quote; </a:t>
            </a:r>
          </a:p>
          <a:p>
            <a:pPr fontAlgn="base">
              <a:lnSpc>
                <a:spcPct val="120000"/>
              </a:lnSpc>
            </a:pPr>
            <a:endParaRPr lang="it-IT" sz="1800" spc="-1" dirty="0">
              <a:latin typeface="Tahoma"/>
              <a:ea typeface="SimSun"/>
              <a:cs typeface="+mn-cs"/>
            </a:endParaRPr>
          </a:p>
          <a:p>
            <a:pPr fontAlgn="base">
              <a:lnSpc>
                <a:spcPct val="120000"/>
              </a:lnSpc>
            </a:pPr>
            <a:r>
              <a:rPr lang="it-IT" sz="1800" spc="-1" dirty="0">
                <a:latin typeface="Tahoma"/>
                <a:ea typeface="SimSun"/>
                <a:cs typeface="+mn-cs"/>
              </a:rPr>
              <a:t>d) per la contravvenzione di falso in prospetto, prevista dall'articolo 2623, primo comma, del codice civile, la sanzione pecuniaria da duecento a duecentosessanta quote;</a:t>
            </a:r>
          </a:p>
          <a:p>
            <a:pPr fontAlgn="base">
              <a:lnSpc>
                <a:spcPct val="120000"/>
              </a:lnSpc>
            </a:pPr>
            <a:endParaRPr lang="it-IT" sz="1800" spc="-1" dirty="0">
              <a:latin typeface="Tahoma"/>
              <a:ea typeface="SimSun"/>
              <a:cs typeface="+mn-cs"/>
            </a:endParaRPr>
          </a:p>
          <a:p>
            <a:pPr fontAlgn="base">
              <a:lnSpc>
                <a:spcPct val="120000"/>
              </a:lnSpc>
            </a:pPr>
            <a:r>
              <a:rPr lang="it-IT" sz="1800" spc="-1" dirty="0">
                <a:latin typeface="Tahoma"/>
                <a:ea typeface="SimSun"/>
                <a:cs typeface="+mn-cs"/>
              </a:rPr>
              <a:t>e) per il delitto di falso in prospetto, previsto dall'articolo 2623, secondo comma, del codice civile, la sanzione pecuniaria da quattrocento a seicentosessanta quote;</a:t>
            </a:r>
          </a:p>
          <a:p>
            <a:pPr fontAlgn="base">
              <a:lnSpc>
                <a:spcPct val="120000"/>
              </a:lnSpc>
            </a:pPr>
            <a:endParaRPr lang="it-IT" sz="1800" spc="-1" dirty="0">
              <a:latin typeface="Tahoma"/>
              <a:ea typeface="SimSun"/>
              <a:cs typeface="+mn-cs"/>
            </a:endParaRPr>
          </a:p>
          <a:p>
            <a:pPr fontAlgn="base">
              <a:lnSpc>
                <a:spcPct val="120000"/>
              </a:lnSpc>
            </a:pPr>
            <a:r>
              <a:rPr lang="it-IT" sz="1800" spc="-1" dirty="0">
                <a:latin typeface="Tahoma"/>
                <a:ea typeface="SimSun"/>
                <a:cs typeface="+mn-cs"/>
              </a:rPr>
              <a:t>f) per la contravvenzione di falsità nelle relazioni o nelle comunicazioni delle società di revisione, prevista dall'articolo 2624, primo comma, del codice civile, la sanzione pecuniaria da duecento a duecentosessanta quote;</a:t>
            </a:r>
          </a:p>
          <a:p>
            <a:pPr defTabSz="914400">
              <a:lnSpc>
                <a:spcPct val="90000"/>
              </a:lnSpc>
              <a:spcAft>
                <a:spcPts val="600"/>
              </a:spcAft>
            </a:pPr>
            <a:endParaRPr lang="en-US" b="0" strike="noStrike" spc="-1" dirty="0">
              <a:solidFill>
                <a:schemeClr val="tx2"/>
              </a:solidFill>
            </a:endParaRPr>
          </a:p>
          <a:p>
            <a:pPr defTabSz="914400">
              <a:lnSpc>
                <a:spcPct val="90000"/>
              </a:lnSpc>
              <a:spcAft>
                <a:spcPts val="600"/>
              </a:spcAft>
            </a:pPr>
            <a:endParaRPr lang="en-US" spc="-1" dirty="0">
              <a:solidFill>
                <a:schemeClr val="tx2"/>
              </a:solidFill>
            </a:endParaRPr>
          </a:p>
          <a:p>
            <a:pPr defTabSz="914400">
              <a:lnSpc>
                <a:spcPct val="90000"/>
              </a:lnSpc>
              <a:spcAft>
                <a:spcPts val="600"/>
              </a:spcAft>
            </a:pPr>
            <a:r>
              <a:rPr lang="en-US" b="1" strike="noStrike" spc="-1" dirty="0">
                <a:solidFill>
                  <a:srgbClr val="FF0000"/>
                </a:solidFill>
              </a:rPr>
              <a:t>                         NECESSARI CONTROLLI E TEST SPECIFICI DELL’ODV</a:t>
            </a:r>
          </a:p>
        </p:txBody>
      </p:sp>
    </p:spTree>
    <p:extLst>
      <p:ext uri="{BB962C8B-B14F-4D97-AF65-F5344CB8AC3E}">
        <p14:creationId xmlns:p14="http://schemas.microsoft.com/office/powerpoint/2010/main" val="31546794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76FD9-6CE1-B0ED-2A00-97A9EFB58404}"/>
            </a:ext>
          </a:extLst>
        </p:cNvPr>
        <p:cNvGrpSpPr/>
        <p:nvPr/>
      </p:nvGrpSpPr>
      <p:grpSpPr>
        <a:xfrm>
          <a:off x="0" y="0"/>
          <a:ext cx="0" cy="0"/>
          <a:chOff x="0" y="0"/>
          <a:chExt cx="0" cy="0"/>
        </a:xfrm>
      </p:grpSpPr>
      <p:sp>
        <p:nvSpPr>
          <p:cNvPr id="9" name="Titolo 1">
            <a:extLst>
              <a:ext uri="{FF2B5EF4-FFF2-40B4-BE49-F238E27FC236}">
                <a16:creationId xmlns:a16="http://schemas.microsoft.com/office/drawing/2014/main" id="{3DF60FB1-9583-D6BD-6E0D-C74BB20313E2}"/>
              </a:ext>
            </a:extLst>
          </p:cNvPr>
          <p:cNvSpPr>
            <a:spLocks noGrp="1"/>
          </p:cNvSpPr>
          <p:nvPr>
            <p:ph type="title" idx="4294967295"/>
          </p:nvPr>
        </p:nvSpPr>
        <p:spPr>
          <a:xfrm>
            <a:off x="1195452" y="836840"/>
            <a:ext cx="3856038" cy="4371975"/>
          </a:xfrm>
        </p:spPr>
        <p:txBody>
          <a:bodyPr vert="horz" lIns="91440" tIns="45720" rIns="91440" bIns="45720" rtlCol="0" anchor="ctr">
            <a:normAutofit/>
          </a:bodyPr>
          <a:lstStyle/>
          <a:p>
            <a:pPr algn="ctr"/>
            <a:br>
              <a:rPr lang="en-US" sz="3600" kern="1200" dirty="0">
                <a:solidFill>
                  <a:schemeClr val="tx2"/>
                </a:solidFill>
                <a:latin typeface="+mj-lt"/>
                <a:ea typeface="+mj-ea"/>
                <a:cs typeface="+mj-cs"/>
              </a:rPr>
            </a:br>
            <a:r>
              <a:rPr lang="en-US" sz="3600" kern="1200" dirty="0">
                <a:solidFill>
                  <a:schemeClr val="tx2"/>
                </a:solidFill>
                <a:latin typeface="+mj-lt"/>
                <a:ea typeface="+mj-ea"/>
                <a:cs typeface="+mj-cs"/>
              </a:rPr>
              <a:t>3. CASISTICA</a:t>
            </a:r>
            <a:endParaRPr lang="en-US" sz="3600" kern="1200" cap="all" dirty="0">
              <a:solidFill>
                <a:schemeClr val="tx2"/>
              </a:solidFill>
              <a:latin typeface="+mj-lt"/>
              <a:ea typeface="+mj-ea"/>
              <a:cs typeface="+mj-cs"/>
            </a:endParaRPr>
          </a:p>
        </p:txBody>
      </p:sp>
      <p:sp>
        <p:nvSpPr>
          <p:cNvPr id="10" name="CasellaDiTesto 9">
            <a:extLst>
              <a:ext uri="{FF2B5EF4-FFF2-40B4-BE49-F238E27FC236}">
                <a16:creationId xmlns:a16="http://schemas.microsoft.com/office/drawing/2014/main" id="{B2CE6AB8-D56E-034A-6A3E-16FB253F7F3C}"/>
              </a:ext>
            </a:extLst>
          </p:cNvPr>
          <p:cNvSpPr txBox="1"/>
          <p:nvPr/>
        </p:nvSpPr>
        <p:spPr>
          <a:xfrm>
            <a:off x="6172200" y="804672"/>
            <a:ext cx="5221224" cy="5230368"/>
          </a:xfrm>
          <a:prstGeom prst="rect">
            <a:avLst/>
          </a:prstGeom>
        </p:spPr>
        <p:txBody>
          <a:bodyPr vert="horz" lIns="91440" tIns="45720" rIns="91440" bIns="45720" rtlCol="0" anchor="ctr">
            <a:normAutofit fontScale="62500" lnSpcReduction="20000"/>
          </a:bodyPr>
          <a:lstStyle/>
          <a:p>
            <a:pPr fontAlgn="base">
              <a:lnSpc>
                <a:spcPct val="130000"/>
              </a:lnSpc>
            </a:pPr>
            <a:r>
              <a:rPr lang="it-IT" sz="1800" b="1" spc="-1" dirty="0">
                <a:latin typeface="Tahoma"/>
                <a:ea typeface="SimSun"/>
                <a:cs typeface="+mn-cs"/>
              </a:rPr>
              <a:t>Art. 25 </a:t>
            </a:r>
            <a:r>
              <a:rPr lang="it-IT" sz="1800" b="1" spc="-1" dirty="0" err="1">
                <a:latin typeface="Tahoma"/>
                <a:ea typeface="SimSun"/>
                <a:cs typeface="+mn-cs"/>
              </a:rPr>
              <a:t>septies</a:t>
            </a:r>
            <a:r>
              <a:rPr lang="it-IT" sz="1800" b="1" spc="-1" dirty="0">
                <a:latin typeface="Tahoma"/>
                <a:ea typeface="SimSun"/>
                <a:cs typeface="+mn-cs"/>
              </a:rPr>
              <a:t> </a:t>
            </a:r>
            <a:r>
              <a:rPr lang="it-IT" sz="1800" b="1" spc="-1" dirty="0" err="1">
                <a:latin typeface="Tahoma"/>
                <a:ea typeface="SimSun"/>
                <a:cs typeface="+mn-cs"/>
              </a:rPr>
              <a:t>D.Lgs.</a:t>
            </a:r>
            <a:r>
              <a:rPr lang="it-IT" sz="1800" b="1" spc="-1" dirty="0">
                <a:latin typeface="Tahoma"/>
                <a:ea typeface="SimSun"/>
                <a:cs typeface="+mn-cs"/>
              </a:rPr>
              <a:t> N. 231/2001 – Sicurezza sul lavoro</a:t>
            </a:r>
          </a:p>
          <a:p>
            <a:pPr fontAlgn="base">
              <a:lnSpc>
                <a:spcPct val="130000"/>
              </a:lnSpc>
            </a:pPr>
            <a:endParaRPr lang="it-IT" sz="1800" spc="-1" dirty="0">
              <a:latin typeface="Tahoma"/>
              <a:ea typeface="SimSun"/>
              <a:cs typeface="+mn-cs"/>
            </a:endParaRPr>
          </a:p>
          <a:p>
            <a:pPr fontAlgn="base">
              <a:lnSpc>
                <a:spcPct val="130000"/>
              </a:lnSpc>
            </a:pPr>
            <a:r>
              <a:rPr lang="it-IT" sz="1800" spc="-1" dirty="0">
                <a:latin typeface="Tahoma"/>
                <a:ea typeface="SimSun"/>
                <a:cs typeface="+mn-cs"/>
              </a:rPr>
              <a:t>In relazione al delitto di cui all'articolo 589 del codice penale, commesso con violazione dell'articolo 55, comma 2, del decreto legislativo attuativo della delega di cui alla legge 3 agosto 2007, n. 123, in materia di salute e sicurezza sul lavoro, si applica una sanzione pecuniaria in misura pari a 1.000 quote. Nel caso di condanna per il delitto di cui al precedente periodo si applicano le sanzioni interdittive di cui all'articolo 9, comma 2, per una durata non inferiore a tre mesi e non superiore ad un anno.</a:t>
            </a:r>
          </a:p>
          <a:p>
            <a:pPr fontAlgn="base">
              <a:lnSpc>
                <a:spcPct val="130000"/>
              </a:lnSpc>
            </a:pPr>
            <a:endParaRPr lang="it-IT" sz="1800" spc="-1" dirty="0">
              <a:latin typeface="Tahoma"/>
              <a:ea typeface="SimSun"/>
              <a:cs typeface="+mn-cs"/>
            </a:endParaRPr>
          </a:p>
          <a:p>
            <a:pPr fontAlgn="base">
              <a:lnSpc>
                <a:spcPct val="130000"/>
              </a:lnSpc>
            </a:pPr>
            <a:r>
              <a:rPr lang="it-IT" sz="1800" spc="-1" dirty="0">
                <a:latin typeface="Tahoma"/>
                <a:ea typeface="SimSun"/>
                <a:cs typeface="+mn-cs"/>
              </a:rPr>
              <a:t>Salvo quanto previsto dal comma 1, in relazione al delitto di cui all'articolo 589 del codice penale, commesso con violazione delle norme sulla tutela della salute e sicurezza sul lavoro, si applica una sanzione pecuniaria in misura non inferiore a 250 quote e non superiore a 500 quote. Nel caso di condanna per il delitto di cui al precedente periodo si applicano le sanzioni interdittive di cui all'articolo 9, comma 2, per una durata non inferiore a tre mesi e non superiore ad un anno.</a:t>
            </a:r>
          </a:p>
          <a:p>
            <a:pPr fontAlgn="base">
              <a:lnSpc>
                <a:spcPct val="130000"/>
              </a:lnSpc>
            </a:pPr>
            <a:endParaRPr lang="it-IT" sz="1800" spc="-1" dirty="0">
              <a:latin typeface="Tahoma"/>
              <a:ea typeface="SimSun"/>
              <a:cs typeface="+mn-cs"/>
            </a:endParaRPr>
          </a:p>
          <a:p>
            <a:pPr fontAlgn="base">
              <a:lnSpc>
                <a:spcPct val="130000"/>
              </a:lnSpc>
            </a:pPr>
            <a:r>
              <a:rPr lang="it-IT" sz="1800" spc="-1" dirty="0">
                <a:latin typeface="Tahoma"/>
                <a:ea typeface="SimSun"/>
                <a:cs typeface="+mn-cs"/>
              </a:rPr>
              <a:t>In relazione al delitto di cui all'articolo 590, terzo comma, del codice penale, commesso con violazione delle norme sulla tutela della salute e sicurezza sul lavoro, si applica una sanzione pecuniaria in misura non superiore a 250 quote. Nel caso di condanna per il delitto di cui al precedente periodo si applicano le sanzioni interdittive di cui all'articolo 9, comma 2, per una durata non superiore a sei mesi.</a:t>
            </a:r>
          </a:p>
          <a:p>
            <a:pPr defTabSz="914400">
              <a:lnSpc>
                <a:spcPct val="90000"/>
              </a:lnSpc>
              <a:spcAft>
                <a:spcPts val="600"/>
              </a:spcAft>
            </a:pPr>
            <a:r>
              <a:rPr lang="en-US" b="1" strike="noStrike" spc="-1" dirty="0">
                <a:solidFill>
                  <a:srgbClr val="FF0000"/>
                </a:solidFill>
              </a:rPr>
              <a:t> </a:t>
            </a:r>
          </a:p>
          <a:p>
            <a:pPr algn="ctr" defTabSz="914400">
              <a:lnSpc>
                <a:spcPct val="90000"/>
              </a:lnSpc>
              <a:spcAft>
                <a:spcPts val="600"/>
              </a:spcAft>
            </a:pPr>
            <a:r>
              <a:rPr lang="en-US" b="1" strike="noStrike" spc="-1" dirty="0">
                <a:solidFill>
                  <a:srgbClr val="FF0000"/>
                </a:solidFill>
              </a:rPr>
              <a:t>NECESSARI CONTROLLI E TEST SPECIFICI DELL’ODV</a:t>
            </a:r>
            <a:endParaRPr lang="en-US" b="0" strike="noStrike" spc="-1" dirty="0">
              <a:solidFill>
                <a:schemeClr val="tx2"/>
              </a:solidFill>
            </a:endParaRPr>
          </a:p>
        </p:txBody>
      </p:sp>
    </p:spTree>
    <p:extLst>
      <p:ext uri="{BB962C8B-B14F-4D97-AF65-F5344CB8AC3E}">
        <p14:creationId xmlns:p14="http://schemas.microsoft.com/office/powerpoint/2010/main" val="25516163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5564-D01A-94FB-8608-0FEF8EECF8A7}"/>
            </a:ext>
          </a:extLst>
        </p:cNvPr>
        <p:cNvGrpSpPr/>
        <p:nvPr/>
      </p:nvGrpSpPr>
      <p:grpSpPr>
        <a:xfrm>
          <a:off x="0" y="0"/>
          <a:ext cx="0" cy="0"/>
          <a:chOff x="0" y="0"/>
          <a:chExt cx="0" cy="0"/>
        </a:xfrm>
      </p:grpSpPr>
      <p:sp>
        <p:nvSpPr>
          <p:cNvPr id="9" name="Titolo 1">
            <a:extLst>
              <a:ext uri="{FF2B5EF4-FFF2-40B4-BE49-F238E27FC236}">
                <a16:creationId xmlns:a16="http://schemas.microsoft.com/office/drawing/2014/main" id="{8A3EAD11-312B-C8B0-9D08-4FC75E9FC0F0}"/>
              </a:ext>
            </a:extLst>
          </p:cNvPr>
          <p:cNvSpPr>
            <a:spLocks noGrp="1"/>
          </p:cNvSpPr>
          <p:nvPr>
            <p:ph type="title" idx="4294967295"/>
          </p:nvPr>
        </p:nvSpPr>
        <p:spPr>
          <a:xfrm>
            <a:off x="1195452" y="836840"/>
            <a:ext cx="3856038" cy="4371975"/>
          </a:xfrm>
        </p:spPr>
        <p:txBody>
          <a:bodyPr vert="horz" lIns="91440" tIns="45720" rIns="91440" bIns="45720" rtlCol="0" anchor="ctr">
            <a:normAutofit/>
          </a:bodyPr>
          <a:lstStyle/>
          <a:p>
            <a:pPr algn="ctr"/>
            <a:br>
              <a:rPr lang="en-US" sz="3600" kern="1200" dirty="0">
                <a:solidFill>
                  <a:schemeClr val="tx2"/>
                </a:solidFill>
                <a:latin typeface="+mj-lt"/>
                <a:ea typeface="+mj-ea"/>
                <a:cs typeface="+mj-cs"/>
              </a:rPr>
            </a:br>
            <a:r>
              <a:rPr lang="en-US" sz="3600" kern="1200" dirty="0">
                <a:solidFill>
                  <a:schemeClr val="tx2"/>
                </a:solidFill>
                <a:latin typeface="+mj-lt"/>
                <a:ea typeface="+mj-ea"/>
                <a:cs typeface="+mj-cs"/>
              </a:rPr>
              <a:t>3. CASISTICA</a:t>
            </a:r>
            <a:endParaRPr lang="en-US" sz="3600" kern="1200" cap="all" dirty="0">
              <a:solidFill>
                <a:schemeClr val="tx2"/>
              </a:solidFill>
              <a:latin typeface="+mj-lt"/>
              <a:ea typeface="+mj-ea"/>
              <a:cs typeface="+mj-cs"/>
            </a:endParaRPr>
          </a:p>
        </p:txBody>
      </p:sp>
      <p:sp>
        <p:nvSpPr>
          <p:cNvPr id="10" name="CasellaDiTesto 9">
            <a:extLst>
              <a:ext uri="{FF2B5EF4-FFF2-40B4-BE49-F238E27FC236}">
                <a16:creationId xmlns:a16="http://schemas.microsoft.com/office/drawing/2014/main" id="{6B2E0AF0-2000-4F16-78BA-5F89B430C13C}"/>
              </a:ext>
            </a:extLst>
          </p:cNvPr>
          <p:cNvSpPr txBox="1"/>
          <p:nvPr/>
        </p:nvSpPr>
        <p:spPr>
          <a:xfrm>
            <a:off x="6172200" y="804672"/>
            <a:ext cx="5221224" cy="5230368"/>
          </a:xfrm>
          <a:prstGeom prst="rect">
            <a:avLst/>
          </a:prstGeom>
        </p:spPr>
        <p:txBody>
          <a:bodyPr vert="horz" lIns="91440" tIns="45720" rIns="91440" bIns="45720" rtlCol="0" anchor="ctr">
            <a:normAutofit fontScale="62500" lnSpcReduction="20000"/>
          </a:bodyPr>
          <a:lstStyle/>
          <a:p>
            <a:pPr defTabSz="914400">
              <a:lnSpc>
                <a:spcPct val="90000"/>
              </a:lnSpc>
              <a:spcAft>
                <a:spcPts val="600"/>
              </a:spcAft>
            </a:pPr>
            <a:endParaRPr lang="en-US" b="0" strike="noStrike" spc="-1" dirty="0">
              <a:solidFill>
                <a:schemeClr val="tx2"/>
              </a:solidFill>
            </a:endParaRPr>
          </a:p>
          <a:p>
            <a:pPr defTabSz="914400">
              <a:lnSpc>
                <a:spcPct val="90000"/>
              </a:lnSpc>
              <a:spcAft>
                <a:spcPts val="600"/>
              </a:spcAft>
            </a:pPr>
            <a:r>
              <a:rPr lang="it-IT" b="1" strike="noStrike" spc="-1" dirty="0"/>
              <a:t>Art. 25-undecies </a:t>
            </a:r>
            <a:r>
              <a:rPr lang="it-IT" b="1" strike="noStrike" spc="-1" dirty="0" err="1"/>
              <a:t>D.Lgs.</a:t>
            </a:r>
            <a:r>
              <a:rPr lang="it-IT" b="1" strike="noStrike" spc="-1" dirty="0"/>
              <a:t> N. 231/2001 Reati ambientali</a:t>
            </a:r>
          </a:p>
          <a:p>
            <a:pPr defTabSz="914400">
              <a:lnSpc>
                <a:spcPct val="90000"/>
              </a:lnSpc>
              <a:spcAft>
                <a:spcPts val="600"/>
              </a:spcAft>
            </a:pPr>
            <a:r>
              <a:rPr lang="it-IT" b="0" strike="noStrike" spc="-1" dirty="0"/>
              <a:t>1. In relazione alla commissione dei reati previsti dal codice penale, si applicano all’ente le seguenti sanzioni</a:t>
            </a:r>
          </a:p>
          <a:p>
            <a:pPr defTabSz="914400">
              <a:lnSpc>
                <a:spcPct val="90000"/>
              </a:lnSpc>
              <a:spcAft>
                <a:spcPts val="600"/>
              </a:spcAft>
            </a:pPr>
            <a:r>
              <a:rPr lang="it-IT" b="0" strike="noStrike" spc="-1" dirty="0"/>
              <a:t>pecuniarie:</a:t>
            </a:r>
          </a:p>
          <a:p>
            <a:pPr defTabSz="914400">
              <a:lnSpc>
                <a:spcPct val="90000"/>
              </a:lnSpc>
              <a:spcAft>
                <a:spcPts val="600"/>
              </a:spcAft>
            </a:pPr>
            <a:r>
              <a:rPr lang="it-IT" b="0" strike="noStrike" spc="-1" dirty="0"/>
              <a:t>a) per la violazione dell’articolo 452-bis, la sanzione pecuniaria da duecentocinquanta a seicento quote;</a:t>
            </a:r>
          </a:p>
          <a:p>
            <a:pPr defTabSz="914400">
              <a:lnSpc>
                <a:spcPct val="90000"/>
              </a:lnSpc>
              <a:spcAft>
                <a:spcPts val="600"/>
              </a:spcAft>
            </a:pPr>
            <a:r>
              <a:rPr lang="it-IT" b="0" strike="noStrike" spc="-1" dirty="0"/>
              <a:t>b) per la violazione dell’articolo 452-quater, la sanzione pecuniaria da quattrocento a ottocento quote;</a:t>
            </a:r>
          </a:p>
          <a:p>
            <a:pPr defTabSz="914400">
              <a:lnSpc>
                <a:spcPct val="90000"/>
              </a:lnSpc>
              <a:spcAft>
                <a:spcPts val="600"/>
              </a:spcAft>
            </a:pPr>
            <a:r>
              <a:rPr lang="it-IT" b="0" strike="noStrike" spc="-1" dirty="0"/>
              <a:t>c) per la violazione dell’articolo 452-quinquies, la sanzione pecuniaria da duecento a cinquecento quote;</a:t>
            </a:r>
          </a:p>
          <a:p>
            <a:pPr defTabSz="914400">
              <a:lnSpc>
                <a:spcPct val="90000"/>
              </a:lnSpc>
              <a:spcAft>
                <a:spcPts val="600"/>
              </a:spcAft>
            </a:pPr>
            <a:r>
              <a:rPr lang="it-IT" b="0" strike="noStrike" spc="-1" dirty="0"/>
              <a:t>d) per i delitti associativi aggravati ai sensi dell’articolo 452-octies, la sanzione pecuniaria da trecento a mille</a:t>
            </a:r>
          </a:p>
          <a:p>
            <a:pPr defTabSz="914400">
              <a:lnSpc>
                <a:spcPct val="90000"/>
              </a:lnSpc>
              <a:spcAft>
                <a:spcPts val="600"/>
              </a:spcAft>
            </a:pPr>
            <a:r>
              <a:rPr lang="it-IT" b="0" strike="noStrike" spc="-1" dirty="0"/>
              <a:t>quote;</a:t>
            </a:r>
          </a:p>
          <a:p>
            <a:pPr defTabSz="914400">
              <a:lnSpc>
                <a:spcPct val="90000"/>
              </a:lnSpc>
              <a:spcAft>
                <a:spcPts val="600"/>
              </a:spcAft>
            </a:pPr>
            <a:r>
              <a:rPr lang="it-IT" b="0" strike="noStrike" spc="-1" dirty="0"/>
              <a:t>e) per il delitto di traffico e abbandono di materiale ad alta radioattività ai sensi dell’articolo 452-sexies, la</a:t>
            </a:r>
          </a:p>
          <a:p>
            <a:pPr defTabSz="914400">
              <a:lnSpc>
                <a:spcPct val="90000"/>
              </a:lnSpc>
              <a:spcAft>
                <a:spcPts val="600"/>
              </a:spcAft>
            </a:pPr>
            <a:r>
              <a:rPr lang="it-IT" b="0" strike="noStrike" spc="-1" dirty="0"/>
              <a:t>sanzione pecuniaria da duecentocinquanta a seicento quote;</a:t>
            </a:r>
          </a:p>
          <a:p>
            <a:pPr defTabSz="914400">
              <a:lnSpc>
                <a:spcPct val="90000"/>
              </a:lnSpc>
              <a:spcAft>
                <a:spcPts val="600"/>
              </a:spcAft>
            </a:pPr>
            <a:r>
              <a:rPr lang="it-IT" b="0" strike="noStrike" spc="-1" dirty="0"/>
              <a:t>f) per la violazione dell’articolo 727-bis, la sanzione pecuniaria fino a duecentocinquanta quote;</a:t>
            </a:r>
          </a:p>
          <a:p>
            <a:pPr defTabSz="914400">
              <a:lnSpc>
                <a:spcPct val="90000"/>
              </a:lnSpc>
              <a:spcAft>
                <a:spcPts val="600"/>
              </a:spcAft>
            </a:pPr>
            <a:r>
              <a:rPr lang="it-IT" b="0" strike="noStrike" spc="-1" dirty="0"/>
              <a:t>g) per la violazione dell’articolo 733-bis, la sanzione pecuniaria da centocinquanta a duecentocinquanta quote.</a:t>
            </a:r>
          </a:p>
          <a:p>
            <a:pPr defTabSz="914400">
              <a:lnSpc>
                <a:spcPct val="90000"/>
              </a:lnSpc>
              <a:spcAft>
                <a:spcPts val="600"/>
              </a:spcAft>
            </a:pPr>
            <a:r>
              <a:rPr lang="it-IT" b="0" strike="noStrike" spc="-1" dirty="0"/>
              <a:t>1-bis. Nei casi di condanna per i delitti indicati al comma 1, lettere a) e b), del presente articolo, si applicano,</a:t>
            </a:r>
          </a:p>
          <a:p>
            <a:pPr defTabSz="914400">
              <a:lnSpc>
                <a:spcPct val="90000"/>
              </a:lnSpc>
              <a:spcAft>
                <a:spcPts val="600"/>
              </a:spcAft>
            </a:pPr>
            <a:r>
              <a:rPr lang="it-IT" b="0" strike="noStrike" spc="-1" dirty="0"/>
              <a:t>oltre alle sanzioni pecuniarie ivi previste, le sanzioni interdittive previste dall’articolo 9, per un periodo non</a:t>
            </a:r>
          </a:p>
          <a:p>
            <a:pPr defTabSz="914400">
              <a:lnSpc>
                <a:spcPct val="90000"/>
              </a:lnSpc>
              <a:spcAft>
                <a:spcPts val="600"/>
              </a:spcAft>
            </a:pPr>
            <a:r>
              <a:rPr lang="it-IT" b="0" strike="noStrike" spc="-1" dirty="0"/>
              <a:t>superiore a un anno per il delitto di cui alla citata lettera a).</a:t>
            </a:r>
          </a:p>
          <a:p>
            <a:pPr algn="ctr" defTabSz="914400">
              <a:lnSpc>
                <a:spcPct val="90000"/>
              </a:lnSpc>
              <a:spcAft>
                <a:spcPts val="600"/>
              </a:spcAft>
            </a:pPr>
            <a:r>
              <a:rPr lang="en-US" b="1" strike="noStrike" spc="-1" dirty="0">
                <a:solidFill>
                  <a:srgbClr val="FF0000"/>
                </a:solidFill>
              </a:rPr>
              <a:t>  </a:t>
            </a:r>
          </a:p>
          <a:p>
            <a:pPr algn="ctr" defTabSz="914400">
              <a:lnSpc>
                <a:spcPct val="90000"/>
              </a:lnSpc>
              <a:spcAft>
                <a:spcPts val="600"/>
              </a:spcAft>
            </a:pPr>
            <a:r>
              <a:rPr lang="en-US" b="1" strike="noStrike" spc="-1" dirty="0">
                <a:solidFill>
                  <a:srgbClr val="FF0000"/>
                </a:solidFill>
              </a:rPr>
              <a:t>NECESSARI CONTROLLI E TEST SPECIFICI DELL’ODV</a:t>
            </a:r>
            <a:endParaRPr lang="en-US" b="0" strike="noStrike" spc="-1" dirty="0"/>
          </a:p>
        </p:txBody>
      </p:sp>
    </p:spTree>
    <p:extLst>
      <p:ext uri="{BB962C8B-B14F-4D97-AF65-F5344CB8AC3E}">
        <p14:creationId xmlns:p14="http://schemas.microsoft.com/office/powerpoint/2010/main" val="42498465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820F5-1DE6-2C20-3D1E-DD999C29C1E0}"/>
            </a:ext>
          </a:extLst>
        </p:cNvPr>
        <p:cNvGrpSpPr/>
        <p:nvPr/>
      </p:nvGrpSpPr>
      <p:grpSpPr>
        <a:xfrm>
          <a:off x="0" y="0"/>
          <a:ext cx="0" cy="0"/>
          <a:chOff x="0" y="0"/>
          <a:chExt cx="0" cy="0"/>
        </a:xfrm>
      </p:grpSpPr>
      <p:sp>
        <p:nvSpPr>
          <p:cNvPr id="9" name="Titolo 1">
            <a:extLst>
              <a:ext uri="{FF2B5EF4-FFF2-40B4-BE49-F238E27FC236}">
                <a16:creationId xmlns:a16="http://schemas.microsoft.com/office/drawing/2014/main" id="{B34C9225-0EE0-F744-1774-37A9BACDF2BF}"/>
              </a:ext>
            </a:extLst>
          </p:cNvPr>
          <p:cNvSpPr>
            <a:spLocks noGrp="1"/>
          </p:cNvSpPr>
          <p:nvPr>
            <p:ph type="title" idx="4294967295"/>
          </p:nvPr>
        </p:nvSpPr>
        <p:spPr>
          <a:xfrm>
            <a:off x="1195452" y="836840"/>
            <a:ext cx="3856038" cy="4371975"/>
          </a:xfrm>
        </p:spPr>
        <p:txBody>
          <a:bodyPr vert="horz" lIns="91440" tIns="45720" rIns="91440" bIns="45720" rtlCol="0" anchor="ctr">
            <a:normAutofit/>
          </a:bodyPr>
          <a:lstStyle/>
          <a:p>
            <a:pPr algn="ctr"/>
            <a:br>
              <a:rPr lang="en-US" sz="3600" kern="1200" dirty="0">
                <a:solidFill>
                  <a:schemeClr val="tx2"/>
                </a:solidFill>
                <a:latin typeface="+mj-lt"/>
                <a:ea typeface="+mj-ea"/>
                <a:cs typeface="+mj-cs"/>
              </a:rPr>
            </a:br>
            <a:r>
              <a:rPr lang="en-US" sz="3600" kern="1200" dirty="0">
                <a:solidFill>
                  <a:schemeClr val="tx2"/>
                </a:solidFill>
                <a:latin typeface="+mj-lt"/>
                <a:ea typeface="+mj-ea"/>
                <a:cs typeface="+mj-cs"/>
              </a:rPr>
              <a:t>4. </a:t>
            </a:r>
            <a:r>
              <a:rPr lang="en-US" sz="3600" kern="1200" dirty="0" err="1">
                <a:solidFill>
                  <a:schemeClr val="tx2"/>
                </a:solidFill>
                <a:latin typeface="+mj-lt"/>
                <a:ea typeface="+mj-ea"/>
                <a:cs typeface="+mj-cs"/>
              </a:rPr>
              <a:t>Responsbailità</a:t>
            </a:r>
            <a:r>
              <a:rPr lang="en-US" sz="3600" kern="1200" dirty="0">
                <a:solidFill>
                  <a:schemeClr val="tx2"/>
                </a:solidFill>
                <a:latin typeface="+mj-lt"/>
                <a:ea typeface="+mj-ea"/>
                <a:cs typeface="+mj-cs"/>
              </a:rPr>
              <a:t> civile e SANZIONI AMMINISTRATIVE</a:t>
            </a:r>
            <a:br>
              <a:rPr lang="en-US" sz="3600" kern="1200" dirty="0">
                <a:solidFill>
                  <a:schemeClr val="tx2"/>
                </a:solidFill>
                <a:latin typeface="+mj-lt"/>
                <a:ea typeface="+mj-ea"/>
                <a:cs typeface="+mj-cs"/>
              </a:rPr>
            </a:br>
            <a:r>
              <a:rPr lang="en-US" sz="3600" kern="1200" dirty="0" err="1">
                <a:solidFill>
                  <a:schemeClr val="tx2"/>
                </a:solidFill>
                <a:latin typeface="+mj-lt"/>
                <a:ea typeface="+mj-ea"/>
                <a:cs typeface="+mj-cs"/>
              </a:rPr>
              <a:t>D.Lgs</a:t>
            </a:r>
            <a:r>
              <a:rPr lang="en-US" sz="3600" kern="1200" dirty="0">
                <a:solidFill>
                  <a:schemeClr val="tx2"/>
                </a:solidFill>
                <a:latin typeface="+mj-lt"/>
                <a:ea typeface="+mj-ea"/>
                <a:cs typeface="+mj-cs"/>
              </a:rPr>
              <a:t>. 125/2024</a:t>
            </a:r>
            <a:endParaRPr lang="en-US" sz="3600" kern="1200" cap="all" dirty="0">
              <a:solidFill>
                <a:schemeClr val="tx2"/>
              </a:solidFill>
              <a:latin typeface="+mj-lt"/>
              <a:ea typeface="+mj-ea"/>
              <a:cs typeface="+mj-cs"/>
            </a:endParaRPr>
          </a:p>
        </p:txBody>
      </p:sp>
      <p:sp>
        <p:nvSpPr>
          <p:cNvPr id="10" name="CasellaDiTesto 9">
            <a:extLst>
              <a:ext uri="{FF2B5EF4-FFF2-40B4-BE49-F238E27FC236}">
                <a16:creationId xmlns:a16="http://schemas.microsoft.com/office/drawing/2014/main" id="{B15F153B-391D-BEF0-DA6C-CBC27AA39757}"/>
              </a:ext>
            </a:extLst>
          </p:cNvPr>
          <p:cNvSpPr txBox="1"/>
          <p:nvPr/>
        </p:nvSpPr>
        <p:spPr>
          <a:xfrm>
            <a:off x="6172200" y="804672"/>
            <a:ext cx="5221224" cy="5230368"/>
          </a:xfrm>
          <a:prstGeom prst="rect">
            <a:avLst/>
          </a:prstGeom>
        </p:spPr>
        <p:txBody>
          <a:bodyPr vert="horz" lIns="91440" tIns="45720" rIns="91440" bIns="45720" rtlCol="0" anchor="ctr">
            <a:normAutofit fontScale="70000" lnSpcReduction="20000"/>
          </a:bodyPr>
          <a:lstStyle/>
          <a:p>
            <a:pPr defTabSz="914400">
              <a:lnSpc>
                <a:spcPct val="90000"/>
              </a:lnSpc>
              <a:spcAft>
                <a:spcPts val="600"/>
              </a:spcAft>
            </a:pPr>
            <a:endParaRPr lang="en-US" b="0" strike="noStrike" spc="-1" dirty="0">
              <a:solidFill>
                <a:schemeClr val="tx2"/>
              </a:solidFill>
            </a:endParaRPr>
          </a:p>
          <a:p>
            <a:pPr>
              <a:buNone/>
            </a:pPr>
            <a:r>
              <a:rPr lang="it-IT" b="1" dirty="0"/>
              <a:t>Art. 10</a:t>
            </a:r>
          </a:p>
          <a:p>
            <a:pPr>
              <a:buNone/>
            </a:pPr>
            <a:r>
              <a:rPr lang="it-IT" dirty="0"/>
              <a:t>Responsabilità e sanzioni</a:t>
            </a:r>
          </a:p>
          <a:p>
            <a:pPr>
              <a:buNone/>
            </a:pPr>
            <a:r>
              <a:rPr lang="it-IT" dirty="0"/>
              <a:t>1. La responsabilità di garantire che le informazioni richieste dagli articoli 3, 4, 5 e 7 siano fornite in conformità a quanto previsto dal presente decreto compete agli amministratori delle società tenute agli obblighi ivi previsti. Nell'adempimento dei loro obblighi costoro agiscono secondo criteri di professionalità e diligenza. L'organo di controllo, nell'ambito dello svolgimento delle funzioni a esso attribuite dall'ordinamento, vigila sull'osservanza delle disposizioni stabilite nel presente decreto e ne riferisce nella relazione annuale all'assemblea. </a:t>
            </a:r>
            <a:br>
              <a:rPr lang="it-IT" dirty="0"/>
            </a:br>
            <a:endParaRPr lang="it-IT" dirty="0"/>
          </a:p>
          <a:p>
            <a:r>
              <a:rPr lang="it-IT" dirty="0"/>
              <a:t>2. Per i due anni successivi all'entrata in vigore del presente decreto, ai sensi dell'articolo 17, comma 1, lettere a), b) e c), le sanzioni amministrative pecuniarie previste dall'articolo 193, commi 1.2 e 3, del </a:t>
            </a:r>
            <a:r>
              <a:rPr lang="it-IT" dirty="0">
                <a:hlinkClick r:id="rId3"/>
              </a:rPr>
              <a:t>decreto legislativo 24 febbraio 1998, n. 58</a:t>
            </a:r>
            <a:r>
              <a:rPr lang="it-IT" dirty="0"/>
              <a:t>, applicate per la violazione degli obblighi previsti dall'articolo 154-ter, comma 1-quater, del medesimo </a:t>
            </a:r>
            <a:r>
              <a:rPr lang="it-IT" dirty="0">
                <a:hlinkClick r:id="rId4"/>
              </a:rPr>
              <a:t>decreto legislativo n. 58 del 1998</a:t>
            </a:r>
            <a:r>
              <a:rPr lang="it-IT" dirty="0"/>
              <a:t>, non possono eccedere euro 150.000. Per il medesimo periodo, le sanzioni amministrative pecuniarie previste dall'</a:t>
            </a:r>
            <a:r>
              <a:rPr lang="it-IT" dirty="0">
                <a:hlinkClick r:id="rId5"/>
              </a:rPr>
              <a:t>articolo 193, comma 1, del decreto legislativo n. 58 del 1998</a:t>
            </a:r>
            <a:r>
              <a:rPr lang="it-IT" dirty="0"/>
              <a:t>, applicate per la violazione degli obblighi previsti dall'articolo 154-ter, comma 1-quater, del medesimo </a:t>
            </a:r>
            <a:r>
              <a:rPr lang="it-IT" dirty="0">
                <a:hlinkClick r:id="rId4"/>
              </a:rPr>
              <a:t>decreto legislativo n. 58 del 1998</a:t>
            </a:r>
            <a:r>
              <a:rPr lang="it-IT" dirty="0"/>
              <a:t>, non possono eccedere euro 2.500.000. Per il medesimo periodo, le sanzioni amministrative pecuniarie previste dagli </a:t>
            </a:r>
            <a:r>
              <a:rPr lang="it-IT" dirty="0">
                <a:hlinkClick r:id="rId6"/>
              </a:rPr>
              <a:t>articoli 24</a:t>
            </a:r>
            <a:r>
              <a:rPr lang="it-IT" dirty="0"/>
              <a:t> e </a:t>
            </a:r>
            <a:r>
              <a:rPr lang="it-IT" dirty="0">
                <a:hlinkClick r:id="rId7"/>
              </a:rPr>
              <a:t>26-quater del decreto legislativo 27 gennaio 2010, n. 39</a:t>
            </a:r>
            <a:r>
              <a:rPr lang="it-IT" dirty="0"/>
              <a:t>, non possono eccedere per le società di revisione euro 125.000 e per i revisori della sostenibilità euro 50.000. </a:t>
            </a:r>
          </a:p>
          <a:p>
            <a:pPr defTabSz="914400">
              <a:lnSpc>
                <a:spcPct val="90000"/>
              </a:lnSpc>
              <a:spcAft>
                <a:spcPts val="600"/>
              </a:spcAft>
            </a:pPr>
            <a:endParaRPr lang="en-US" b="0" strike="noStrike" spc="-1" dirty="0">
              <a:solidFill>
                <a:schemeClr val="tx2"/>
              </a:solidFill>
            </a:endParaRPr>
          </a:p>
        </p:txBody>
      </p:sp>
      <p:sp>
        <p:nvSpPr>
          <p:cNvPr id="16385" name="Text Box 1">
            <a:extLst>
              <a:ext uri="{FF2B5EF4-FFF2-40B4-BE49-F238E27FC236}">
                <a16:creationId xmlns:a16="http://schemas.microsoft.com/office/drawing/2014/main" id="{C2E107A0-B973-18A4-AE2F-38EA2002886F}"/>
              </a:ext>
            </a:extLst>
          </p:cNvPr>
          <p:cNvSpPr txBox="1">
            <a:spLocks noChangeArrowheads="1"/>
          </p:cNvSpPr>
          <p:nvPr/>
        </p:nvSpPr>
        <p:spPr bwMode="auto">
          <a:xfrm>
            <a:off x="1919289" y="1211263"/>
            <a:ext cx="8353425"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0762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3ED16-2008-7EF0-0232-AD6F15BEFC27}"/>
            </a:ext>
          </a:extLst>
        </p:cNvPr>
        <p:cNvGrpSpPr/>
        <p:nvPr/>
      </p:nvGrpSpPr>
      <p:grpSpPr>
        <a:xfrm>
          <a:off x="0" y="0"/>
          <a:ext cx="0" cy="0"/>
          <a:chOff x="0" y="0"/>
          <a:chExt cx="0" cy="0"/>
        </a:xfrm>
      </p:grpSpPr>
      <p:sp>
        <p:nvSpPr>
          <p:cNvPr id="9" name="Titolo 1">
            <a:extLst>
              <a:ext uri="{FF2B5EF4-FFF2-40B4-BE49-F238E27FC236}">
                <a16:creationId xmlns:a16="http://schemas.microsoft.com/office/drawing/2014/main" id="{17860CB9-0B98-EADA-4A78-B2275DECDBD1}"/>
              </a:ext>
            </a:extLst>
          </p:cNvPr>
          <p:cNvSpPr>
            <a:spLocks noGrp="1"/>
          </p:cNvSpPr>
          <p:nvPr>
            <p:ph type="title" idx="4294967295"/>
          </p:nvPr>
        </p:nvSpPr>
        <p:spPr>
          <a:xfrm>
            <a:off x="1195452" y="836840"/>
            <a:ext cx="3856038" cy="4371975"/>
          </a:xfrm>
        </p:spPr>
        <p:txBody>
          <a:bodyPr vert="horz" lIns="91440" tIns="45720" rIns="91440" bIns="45720" rtlCol="0" anchor="ctr">
            <a:normAutofit/>
          </a:bodyPr>
          <a:lstStyle/>
          <a:p>
            <a:pPr algn="ctr"/>
            <a:br>
              <a:rPr lang="en-US" sz="3600" kern="1200" dirty="0">
                <a:solidFill>
                  <a:schemeClr val="tx2"/>
                </a:solidFill>
                <a:latin typeface="+mj-lt"/>
                <a:ea typeface="+mj-ea"/>
                <a:cs typeface="+mj-cs"/>
              </a:rPr>
            </a:br>
            <a:r>
              <a:rPr lang="en-US" sz="3600" kern="1200" dirty="0">
                <a:solidFill>
                  <a:schemeClr val="tx2"/>
                </a:solidFill>
                <a:latin typeface="+mj-lt"/>
                <a:ea typeface="+mj-ea"/>
                <a:cs typeface="+mj-cs"/>
              </a:rPr>
              <a:t>4. </a:t>
            </a:r>
            <a:r>
              <a:rPr lang="en-US" sz="3600" kern="1200" dirty="0" err="1">
                <a:solidFill>
                  <a:schemeClr val="tx2"/>
                </a:solidFill>
                <a:latin typeface="+mj-lt"/>
                <a:ea typeface="+mj-ea"/>
                <a:cs typeface="+mj-cs"/>
              </a:rPr>
              <a:t>Responsbailità</a:t>
            </a:r>
            <a:r>
              <a:rPr lang="en-US" sz="3600" kern="1200" dirty="0">
                <a:solidFill>
                  <a:schemeClr val="tx2"/>
                </a:solidFill>
                <a:latin typeface="+mj-lt"/>
                <a:ea typeface="+mj-ea"/>
                <a:cs typeface="+mj-cs"/>
              </a:rPr>
              <a:t> civile e SANZIONI AMMINISTRATIVE</a:t>
            </a:r>
            <a:br>
              <a:rPr lang="en-US" sz="3600" kern="1200" dirty="0">
                <a:solidFill>
                  <a:schemeClr val="tx2"/>
                </a:solidFill>
                <a:latin typeface="+mj-lt"/>
                <a:ea typeface="+mj-ea"/>
                <a:cs typeface="+mj-cs"/>
              </a:rPr>
            </a:br>
            <a:r>
              <a:rPr lang="en-US" sz="3600" kern="1200" dirty="0" err="1">
                <a:solidFill>
                  <a:schemeClr val="tx2"/>
                </a:solidFill>
                <a:latin typeface="+mj-lt"/>
                <a:ea typeface="+mj-ea"/>
                <a:cs typeface="+mj-cs"/>
              </a:rPr>
              <a:t>D.Lgs</a:t>
            </a:r>
            <a:r>
              <a:rPr lang="en-US" sz="3600" kern="1200" dirty="0">
                <a:solidFill>
                  <a:schemeClr val="tx2"/>
                </a:solidFill>
                <a:latin typeface="+mj-lt"/>
                <a:ea typeface="+mj-ea"/>
                <a:cs typeface="+mj-cs"/>
              </a:rPr>
              <a:t>. 125/2024</a:t>
            </a:r>
            <a:endParaRPr lang="en-US" sz="3600" kern="1200" cap="all" dirty="0">
              <a:solidFill>
                <a:schemeClr val="tx2"/>
              </a:solidFill>
              <a:latin typeface="+mj-lt"/>
              <a:ea typeface="+mj-ea"/>
              <a:cs typeface="+mj-cs"/>
            </a:endParaRPr>
          </a:p>
        </p:txBody>
      </p:sp>
      <p:sp>
        <p:nvSpPr>
          <p:cNvPr id="10" name="CasellaDiTesto 9">
            <a:extLst>
              <a:ext uri="{FF2B5EF4-FFF2-40B4-BE49-F238E27FC236}">
                <a16:creationId xmlns:a16="http://schemas.microsoft.com/office/drawing/2014/main" id="{430AB702-A1A5-047E-E898-7439C83572E5}"/>
              </a:ext>
            </a:extLst>
          </p:cNvPr>
          <p:cNvSpPr txBox="1"/>
          <p:nvPr/>
        </p:nvSpPr>
        <p:spPr>
          <a:xfrm>
            <a:off x="6172200" y="804672"/>
            <a:ext cx="5221224" cy="5230368"/>
          </a:xfrm>
          <a:prstGeom prst="rect">
            <a:avLst/>
          </a:prstGeom>
        </p:spPr>
        <p:txBody>
          <a:bodyPr vert="horz" lIns="91440" tIns="45720" rIns="91440" bIns="45720" rtlCol="0" anchor="ctr">
            <a:normAutofit/>
          </a:bodyPr>
          <a:lstStyle/>
          <a:p>
            <a:pPr defTabSz="914400">
              <a:lnSpc>
                <a:spcPct val="90000"/>
              </a:lnSpc>
              <a:spcAft>
                <a:spcPts val="600"/>
              </a:spcAft>
            </a:pPr>
            <a:endParaRPr lang="en-US" b="0" strike="noStrike" spc="-1" dirty="0">
              <a:solidFill>
                <a:schemeClr val="tx2"/>
              </a:solidFill>
            </a:endParaRPr>
          </a:p>
          <a:p>
            <a:pPr defTabSz="914400">
              <a:lnSpc>
                <a:spcPct val="90000"/>
              </a:lnSpc>
              <a:spcAft>
                <a:spcPts val="600"/>
              </a:spcAft>
            </a:pPr>
            <a:endParaRPr lang="en-US" b="0" strike="noStrike" spc="-1" dirty="0">
              <a:solidFill>
                <a:schemeClr val="tx2"/>
              </a:solidFill>
            </a:endParaRPr>
          </a:p>
        </p:txBody>
      </p:sp>
      <p:sp>
        <p:nvSpPr>
          <p:cNvPr id="16385" name="Text Box 1">
            <a:extLst>
              <a:ext uri="{FF2B5EF4-FFF2-40B4-BE49-F238E27FC236}">
                <a16:creationId xmlns:a16="http://schemas.microsoft.com/office/drawing/2014/main" id="{2570D965-A34A-37F1-DB4F-3CAEFB63B3FD}"/>
              </a:ext>
            </a:extLst>
          </p:cNvPr>
          <p:cNvSpPr txBox="1">
            <a:spLocks noChangeArrowheads="1"/>
          </p:cNvSpPr>
          <p:nvPr/>
        </p:nvSpPr>
        <p:spPr bwMode="auto">
          <a:xfrm>
            <a:off x="1919289" y="1211263"/>
            <a:ext cx="8353425"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2CDEBE9F-E8BB-C5B9-ED31-811FB39BC671}"/>
              </a:ext>
            </a:extLst>
          </p:cNvPr>
          <p:cNvSpPr txBox="1"/>
          <p:nvPr/>
        </p:nvSpPr>
        <p:spPr>
          <a:xfrm>
            <a:off x="5610579" y="1997839"/>
            <a:ext cx="6096000" cy="2862322"/>
          </a:xfrm>
          <a:prstGeom prst="rect">
            <a:avLst/>
          </a:prstGeom>
          <a:noFill/>
        </p:spPr>
        <p:txBody>
          <a:bodyPr wrap="square">
            <a:spAutoFit/>
          </a:bodyPr>
          <a:lstStyle/>
          <a:p>
            <a:r>
              <a:rPr lang="it-IT" dirty="0"/>
              <a:t>Un presidio di applicazione generale è sicuramente la responsabilità civile degli amministratori, prevista dall’art. 10 del </a:t>
            </a:r>
            <a:r>
              <a:rPr lang="it-IT" dirty="0" err="1"/>
              <a:t>dlgs</a:t>
            </a:r>
            <a:r>
              <a:rPr lang="it-IT" dirty="0"/>
              <a:t>. 125/2024. Il presidio di responsabilità, peraltro, non innova quanto piuttosto rinvia alle previsioni degli artt. 2392, 2394 e 2395 c.c.</a:t>
            </a:r>
          </a:p>
          <a:p>
            <a:endParaRPr lang="it-IT" dirty="0"/>
          </a:p>
          <a:p>
            <a:r>
              <a:rPr lang="it-IT" dirty="0"/>
              <a:t>Le responsabilità degli amministratori si combinano, se ve ne sono i presupposti, con quelle dei componenti l’organo di controllo della società (v. infra) (nei limiti </a:t>
            </a:r>
            <a:r>
              <a:rPr lang="it-IT"/>
              <a:t>del NOVELLATO art</a:t>
            </a:r>
            <a:r>
              <a:rPr lang="it-IT" dirty="0"/>
              <a:t>. 2407 c.c.)</a:t>
            </a:r>
          </a:p>
        </p:txBody>
      </p:sp>
    </p:spTree>
    <p:extLst>
      <p:ext uri="{BB962C8B-B14F-4D97-AF65-F5344CB8AC3E}">
        <p14:creationId xmlns:p14="http://schemas.microsoft.com/office/powerpoint/2010/main" val="9272407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2B92-4EDE-48C0-0E81-088CC477627B}"/>
            </a:ext>
          </a:extLst>
        </p:cNvPr>
        <p:cNvGrpSpPr/>
        <p:nvPr/>
      </p:nvGrpSpPr>
      <p:grpSpPr>
        <a:xfrm>
          <a:off x="0" y="0"/>
          <a:ext cx="0" cy="0"/>
          <a:chOff x="0" y="0"/>
          <a:chExt cx="0" cy="0"/>
        </a:xfrm>
      </p:grpSpPr>
      <p:sp>
        <p:nvSpPr>
          <p:cNvPr id="9" name="Titolo 1">
            <a:extLst>
              <a:ext uri="{FF2B5EF4-FFF2-40B4-BE49-F238E27FC236}">
                <a16:creationId xmlns:a16="http://schemas.microsoft.com/office/drawing/2014/main" id="{C1D72295-9C66-FB08-C8D1-2C44F1B3E13B}"/>
              </a:ext>
            </a:extLst>
          </p:cNvPr>
          <p:cNvSpPr>
            <a:spLocks noGrp="1"/>
          </p:cNvSpPr>
          <p:nvPr>
            <p:ph type="title" idx="4294967295"/>
          </p:nvPr>
        </p:nvSpPr>
        <p:spPr>
          <a:xfrm>
            <a:off x="1195452" y="836840"/>
            <a:ext cx="3856038" cy="4371975"/>
          </a:xfrm>
        </p:spPr>
        <p:txBody>
          <a:bodyPr vert="horz" lIns="91440" tIns="45720" rIns="91440" bIns="45720" rtlCol="0" anchor="ctr">
            <a:normAutofit/>
          </a:bodyPr>
          <a:lstStyle/>
          <a:p>
            <a:pPr algn="ctr"/>
            <a:br>
              <a:rPr lang="en-US" sz="3600" kern="1200" dirty="0">
                <a:solidFill>
                  <a:schemeClr val="tx2"/>
                </a:solidFill>
                <a:latin typeface="+mj-lt"/>
                <a:ea typeface="+mj-ea"/>
                <a:cs typeface="+mj-cs"/>
              </a:rPr>
            </a:br>
            <a:r>
              <a:rPr lang="en-US" sz="3600" kern="1200" dirty="0">
                <a:solidFill>
                  <a:schemeClr val="tx2"/>
                </a:solidFill>
                <a:latin typeface="+mj-lt"/>
                <a:ea typeface="+mj-ea"/>
                <a:cs typeface="+mj-cs"/>
              </a:rPr>
              <a:t>4. </a:t>
            </a:r>
            <a:r>
              <a:rPr lang="en-US" sz="3600" kern="1200" dirty="0" err="1">
                <a:solidFill>
                  <a:schemeClr val="tx2"/>
                </a:solidFill>
                <a:latin typeface="+mj-lt"/>
                <a:ea typeface="+mj-ea"/>
                <a:cs typeface="+mj-cs"/>
              </a:rPr>
              <a:t>Responsbailità</a:t>
            </a:r>
            <a:r>
              <a:rPr lang="en-US" sz="3600" kern="1200" dirty="0">
                <a:solidFill>
                  <a:schemeClr val="tx2"/>
                </a:solidFill>
                <a:latin typeface="+mj-lt"/>
                <a:ea typeface="+mj-ea"/>
                <a:cs typeface="+mj-cs"/>
              </a:rPr>
              <a:t> civile e SANZIONI AMMINISTRATIVE</a:t>
            </a:r>
            <a:br>
              <a:rPr lang="en-US" sz="3600" kern="1200" dirty="0">
                <a:solidFill>
                  <a:schemeClr val="tx2"/>
                </a:solidFill>
                <a:latin typeface="+mj-lt"/>
                <a:ea typeface="+mj-ea"/>
                <a:cs typeface="+mj-cs"/>
              </a:rPr>
            </a:br>
            <a:r>
              <a:rPr lang="en-US" sz="3600" kern="1200" dirty="0" err="1">
                <a:solidFill>
                  <a:schemeClr val="tx2"/>
                </a:solidFill>
                <a:latin typeface="+mj-lt"/>
                <a:ea typeface="+mj-ea"/>
                <a:cs typeface="+mj-cs"/>
              </a:rPr>
              <a:t>D.Lgs</a:t>
            </a:r>
            <a:r>
              <a:rPr lang="en-US" sz="3600" kern="1200" dirty="0">
                <a:solidFill>
                  <a:schemeClr val="tx2"/>
                </a:solidFill>
                <a:latin typeface="+mj-lt"/>
                <a:ea typeface="+mj-ea"/>
                <a:cs typeface="+mj-cs"/>
              </a:rPr>
              <a:t>. 125/2024</a:t>
            </a:r>
            <a:endParaRPr lang="en-US" sz="3600" kern="1200" cap="all" dirty="0">
              <a:solidFill>
                <a:schemeClr val="tx2"/>
              </a:solidFill>
              <a:latin typeface="+mj-lt"/>
              <a:ea typeface="+mj-ea"/>
              <a:cs typeface="+mj-cs"/>
            </a:endParaRPr>
          </a:p>
        </p:txBody>
      </p:sp>
      <p:sp>
        <p:nvSpPr>
          <p:cNvPr id="10" name="CasellaDiTesto 9">
            <a:extLst>
              <a:ext uri="{FF2B5EF4-FFF2-40B4-BE49-F238E27FC236}">
                <a16:creationId xmlns:a16="http://schemas.microsoft.com/office/drawing/2014/main" id="{278BD851-DBC8-A75D-7712-C4CC316CA74A}"/>
              </a:ext>
            </a:extLst>
          </p:cNvPr>
          <p:cNvSpPr txBox="1"/>
          <p:nvPr/>
        </p:nvSpPr>
        <p:spPr>
          <a:xfrm>
            <a:off x="6172200" y="804672"/>
            <a:ext cx="5221224" cy="5230368"/>
          </a:xfrm>
          <a:prstGeom prst="rect">
            <a:avLst/>
          </a:prstGeom>
        </p:spPr>
        <p:txBody>
          <a:bodyPr vert="horz" lIns="91440" tIns="45720" rIns="91440" bIns="45720" rtlCol="0" anchor="ctr">
            <a:normAutofit/>
          </a:bodyPr>
          <a:lstStyle/>
          <a:p>
            <a:pPr defTabSz="914400">
              <a:lnSpc>
                <a:spcPct val="90000"/>
              </a:lnSpc>
              <a:spcAft>
                <a:spcPts val="600"/>
              </a:spcAft>
            </a:pPr>
            <a:endParaRPr lang="en-US" b="0" strike="noStrike" spc="-1" dirty="0">
              <a:solidFill>
                <a:schemeClr val="tx2"/>
              </a:solidFill>
            </a:endParaRPr>
          </a:p>
          <a:p>
            <a:pPr defTabSz="914400">
              <a:lnSpc>
                <a:spcPct val="90000"/>
              </a:lnSpc>
              <a:spcAft>
                <a:spcPts val="600"/>
              </a:spcAft>
            </a:pPr>
            <a:endParaRPr lang="en-US" b="0" strike="noStrike" spc="-1" dirty="0">
              <a:solidFill>
                <a:schemeClr val="tx2"/>
              </a:solidFill>
            </a:endParaRPr>
          </a:p>
        </p:txBody>
      </p:sp>
      <p:sp>
        <p:nvSpPr>
          <p:cNvPr id="16385" name="Text Box 1">
            <a:extLst>
              <a:ext uri="{FF2B5EF4-FFF2-40B4-BE49-F238E27FC236}">
                <a16:creationId xmlns:a16="http://schemas.microsoft.com/office/drawing/2014/main" id="{BD1D47D3-1349-FB03-2700-CF8A2CD39C44}"/>
              </a:ext>
            </a:extLst>
          </p:cNvPr>
          <p:cNvSpPr txBox="1">
            <a:spLocks noChangeArrowheads="1"/>
          </p:cNvSpPr>
          <p:nvPr/>
        </p:nvSpPr>
        <p:spPr bwMode="auto">
          <a:xfrm>
            <a:off x="1919289" y="1211263"/>
            <a:ext cx="8353425"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5682A307-AFDF-F41D-A55D-008E0AD864EE}"/>
              </a:ext>
            </a:extLst>
          </p:cNvPr>
          <p:cNvSpPr txBox="1"/>
          <p:nvPr/>
        </p:nvSpPr>
        <p:spPr>
          <a:xfrm>
            <a:off x="6311581" y="1003810"/>
            <a:ext cx="4600510" cy="4832092"/>
          </a:xfrm>
          <a:prstGeom prst="rect">
            <a:avLst/>
          </a:prstGeom>
          <a:noFill/>
        </p:spPr>
        <p:txBody>
          <a:bodyPr wrap="square">
            <a:spAutoFit/>
          </a:bodyPr>
          <a:lstStyle/>
          <a:p>
            <a:r>
              <a:rPr lang="it-IT" sz="1400" dirty="0"/>
              <a:t>Gli obblighi riferiti ai report di sostenibilità erano stati dettagliati dalle Norme di Comportamento dei Sindaci di Società Quotate varate dal CNDCEC e pubblicate il 21 dicembre 2023. Tali Norme sono state adeguate dal CNFCEC a</a:t>
            </a:r>
          </a:p>
          <a:p>
            <a:r>
              <a:rPr lang="it-IT" sz="1400" dirty="0"/>
              <a:t>dicembre 2024 per tenere conto del </a:t>
            </a:r>
            <a:r>
              <a:rPr lang="it-IT" sz="1400" dirty="0" err="1"/>
              <a:t>dlgs</a:t>
            </a:r>
            <a:r>
              <a:rPr lang="it-IT" sz="1400" dirty="0"/>
              <a:t>. 125/2024. L’adeguamento, tuttavia, non ha stravolto i contenuti salienti del documento.</a:t>
            </a:r>
          </a:p>
          <a:p>
            <a:r>
              <a:rPr lang="it-IT" sz="1400" dirty="0"/>
              <a:t>La «Norma Q.3.8» intitolata «Vigilanza sulla dichiarazione di carattere non finanziario Principi», che è stata mantenuta malgrado l’abrogazione del </a:t>
            </a:r>
            <a:r>
              <a:rPr lang="it-IT" sz="1400" dirty="0" err="1"/>
              <a:t>dlgs</a:t>
            </a:r>
            <a:r>
              <a:rPr lang="it-IT" sz="1400" dirty="0"/>
              <a:t>. 254/2016, stabilisce quanto segue: «Il collegio sindacale vigila che la dichiarazione di carattere non finanziario venga redatta e pubblicata in conformità alle previsioni normative di riferimento nonché sull’adeguatezza del sistema</a:t>
            </a:r>
          </a:p>
          <a:p>
            <a:r>
              <a:rPr lang="it-IT" sz="1400" dirty="0"/>
              <a:t>organizzativo, amministrativo e di rendicontazione e controllo adottato al fine di consentire una corretta e completa rappresentazione nella dichiarazione di carattere non finanziario dell’attività svolta, dei risultati e degli impatti relativi a temi non finanziari».</a:t>
            </a:r>
          </a:p>
        </p:txBody>
      </p:sp>
    </p:spTree>
    <p:extLst>
      <p:ext uri="{BB962C8B-B14F-4D97-AF65-F5344CB8AC3E}">
        <p14:creationId xmlns:p14="http://schemas.microsoft.com/office/powerpoint/2010/main" val="4663063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5368">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371" name="Group 15370">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372" name="Freeform: Shape 15371">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73" name="Freeform: Shape 15372">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74" name="Freeform: Shape 15373">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75" name="Freeform: Shape 15374">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76" name="Freeform: Shape 15375">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itolo 1">
            <a:extLst>
              <a:ext uri="{FF2B5EF4-FFF2-40B4-BE49-F238E27FC236}">
                <a16:creationId xmlns:a16="http://schemas.microsoft.com/office/drawing/2014/main" id="{F7C7D841-C508-4C52-8432-5C93109E52C1}"/>
              </a:ext>
            </a:extLst>
          </p:cNvPr>
          <p:cNvSpPr>
            <a:spLocks noGrp="1"/>
          </p:cNvSpPr>
          <p:nvPr>
            <p:ph type="title" idx="4294967295"/>
          </p:nvPr>
        </p:nvSpPr>
        <p:spPr>
          <a:xfrm>
            <a:off x="929154" y="1342250"/>
            <a:ext cx="3659777" cy="2820908"/>
          </a:xfrm>
        </p:spPr>
        <p:txBody>
          <a:bodyPr vert="horz" lIns="91440" tIns="45720" rIns="91440" bIns="45720" rtlCol="0" anchor="ctr">
            <a:normAutofit/>
          </a:bodyPr>
          <a:lstStyle/>
          <a:p>
            <a:r>
              <a:rPr lang="en-US" sz="3700" kern="1200" dirty="0">
                <a:solidFill>
                  <a:schemeClr val="tx2"/>
                </a:solidFill>
                <a:latin typeface="+mj-lt"/>
                <a:ea typeface="+mj-ea"/>
                <a:cs typeface="+mj-cs"/>
              </a:rPr>
              <a:t>1. LA RESPONSABILITA’ DEGLI ENTI EX DLGS 231/01</a:t>
            </a:r>
          </a:p>
        </p:txBody>
      </p:sp>
      <p:graphicFrame>
        <p:nvGraphicFramePr>
          <p:cNvPr id="15363" name="Text Box 1">
            <a:extLst>
              <a:ext uri="{FF2B5EF4-FFF2-40B4-BE49-F238E27FC236}">
                <a16:creationId xmlns:a16="http://schemas.microsoft.com/office/drawing/2014/main" id="{E97E5701-D101-F06D-E521-481C2B088E7A}"/>
              </a:ext>
            </a:extLst>
          </p:cNvPr>
          <p:cNvGraphicFramePr/>
          <p:nvPr>
            <p:extLst>
              <p:ext uri="{D42A27DB-BD31-4B8C-83A1-F6EECF244321}">
                <p14:modId xmlns:p14="http://schemas.microsoft.com/office/powerpoint/2010/main" val="2290508082"/>
              </p:ext>
            </p:extLst>
          </p:nvPr>
        </p:nvGraphicFramePr>
        <p:xfrm>
          <a:off x="6109688" y="270933"/>
          <a:ext cx="5115491" cy="389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po 1">
            <a:extLst>
              <a:ext uri="{FF2B5EF4-FFF2-40B4-BE49-F238E27FC236}">
                <a16:creationId xmlns:a16="http://schemas.microsoft.com/office/drawing/2014/main" id="{CD85540E-ED33-38DE-F267-4F6378DA0E71}"/>
              </a:ext>
            </a:extLst>
          </p:cNvPr>
          <p:cNvGrpSpPr/>
          <p:nvPr/>
        </p:nvGrpSpPr>
        <p:grpSpPr>
          <a:xfrm>
            <a:off x="6119844" y="3856616"/>
            <a:ext cx="5120252" cy="1429740"/>
            <a:chOff x="0" y="1759039"/>
            <a:chExt cx="5120252" cy="1429740"/>
          </a:xfrm>
        </p:grpSpPr>
        <p:sp>
          <p:nvSpPr>
            <p:cNvPr id="3" name="Rettangolo con angoli arrotondati 2">
              <a:extLst>
                <a:ext uri="{FF2B5EF4-FFF2-40B4-BE49-F238E27FC236}">
                  <a16:creationId xmlns:a16="http://schemas.microsoft.com/office/drawing/2014/main" id="{2A76CAAE-4F6E-E8DA-6A60-CF7538F81ACB}"/>
                </a:ext>
              </a:extLst>
            </p:cNvPr>
            <p:cNvSpPr/>
            <p:nvPr/>
          </p:nvSpPr>
          <p:spPr>
            <a:xfrm>
              <a:off x="0" y="1759039"/>
              <a:ext cx="5115491" cy="1429740"/>
            </a:xfrm>
            <a:prstGeom prst="roundRect">
              <a:avLst/>
            </a:pr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a:lstStyle/>
            <a:p>
              <a:endParaRPr lang="it-IT"/>
            </a:p>
          </p:txBody>
        </p:sp>
        <p:sp>
          <p:nvSpPr>
            <p:cNvPr id="4" name="CasellaDiTesto 3">
              <a:extLst>
                <a:ext uri="{FF2B5EF4-FFF2-40B4-BE49-F238E27FC236}">
                  <a16:creationId xmlns:a16="http://schemas.microsoft.com/office/drawing/2014/main" id="{182C547E-F0CE-33A1-8C15-72459CC60996}"/>
                </a:ext>
              </a:extLst>
            </p:cNvPr>
            <p:cNvSpPr txBox="1"/>
            <p:nvPr/>
          </p:nvSpPr>
          <p:spPr>
            <a:xfrm>
              <a:off x="144349" y="1759039"/>
              <a:ext cx="4975903" cy="1290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b="1" i="0" kern="1200" baseline="0" dirty="0"/>
                <a:t>3. </a:t>
              </a:r>
              <a:r>
                <a:rPr lang="it-IT" sz="2600" b="0" i="0" kern="1200" baseline="0" dirty="0"/>
                <a:t>IMPUTAZIONE OGG.: reato commesso a </a:t>
              </a:r>
              <a:r>
                <a:rPr lang="it-IT" sz="2600" b="1" i="0" kern="1200" baseline="0" dirty="0"/>
                <a:t>vantaggio o nell’interesse dell'ente</a:t>
              </a:r>
              <a:endParaRPr lang="en-US" sz="2600" kern="1200" dirty="0"/>
            </a:p>
          </p:txBody>
        </p:sp>
      </p:grpSp>
      <p:grpSp>
        <p:nvGrpSpPr>
          <p:cNvPr id="5" name="Gruppo 4">
            <a:extLst>
              <a:ext uri="{FF2B5EF4-FFF2-40B4-BE49-F238E27FC236}">
                <a16:creationId xmlns:a16="http://schemas.microsoft.com/office/drawing/2014/main" id="{BC7CCE08-2F18-720A-DB58-256676C9D9AD}"/>
              </a:ext>
            </a:extLst>
          </p:cNvPr>
          <p:cNvGrpSpPr/>
          <p:nvPr/>
        </p:nvGrpSpPr>
        <p:grpSpPr>
          <a:xfrm>
            <a:off x="6101328" y="5369322"/>
            <a:ext cx="5199184" cy="1429740"/>
            <a:chOff x="-4762" y="3193865"/>
            <a:chExt cx="5199184" cy="1429740"/>
          </a:xfrm>
        </p:grpSpPr>
        <p:sp>
          <p:nvSpPr>
            <p:cNvPr id="7" name="Rettangolo con angoli arrotondati 6">
              <a:extLst>
                <a:ext uri="{FF2B5EF4-FFF2-40B4-BE49-F238E27FC236}">
                  <a16:creationId xmlns:a16="http://schemas.microsoft.com/office/drawing/2014/main" id="{0130C75F-7971-A923-B71F-7704FFCDE312}"/>
                </a:ext>
              </a:extLst>
            </p:cNvPr>
            <p:cNvSpPr/>
            <p:nvPr/>
          </p:nvSpPr>
          <p:spPr>
            <a:xfrm>
              <a:off x="-4762" y="3193865"/>
              <a:ext cx="5115491" cy="1429740"/>
            </a:xfrm>
            <a:prstGeom prst="roundRect">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it-IT"/>
            </a:p>
          </p:txBody>
        </p:sp>
        <p:sp>
          <p:nvSpPr>
            <p:cNvPr id="8" name="CasellaDiTesto 7">
              <a:extLst>
                <a:ext uri="{FF2B5EF4-FFF2-40B4-BE49-F238E27FC236}">
                  <a16:creationId xmlns:a16="http://schemas.microsoft.com/office/drawing/2014/main" id="{F511523A-E169-C07C-7023-5F733BA91BCF}"/>
                </a:ext>
              </a:extLst>
            </p:cNvPr>
            <p:cNvSpPr txBox="1"/>
            <p:nvPr/>
          </p:nvSpPr>
          <p:spPr>
            <a:xfrm>
              <a:off x="218519" y="3222176"/>
              <a:ext cx="4975903" cy="1290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b="1" i="0" kern="1200" baseline="0" dirty="0"/>
                <a:t>4. </a:t>
              </a:r>
              <a:r>
                <a:rPr lang="it-IT" sz="2600" b="0" i="0" kern="1200" baseline="0" dirty="0"/>
                <a:t>IMPUTAZIONE SOGG.: sussiste </a:t>
              </a:r>
              <a:r>
                <a:rPr lang="it-IT" sz="2600" b="1" i="0" kern="1200" baseline="0" dirty="0"/>
                <a:t>colpa di organizzazione </a:t>
              </a:r>
              <a:r>
                <a:rPr lang="it-IT" sz="2600" b="0" i="0" kern="1200" baseline="0" dirty="0"/>
                <a:t>(= assenza di modello organizzativo idoneo)</a:t>
              </a:r>
              <a:endParaRPr lang="en-US" sz="2600" kern="1200" dirty="0"/>
            </a:p>
          </p:txBody>
        </p:sp>
      </p:grpSp>
      <p:grpSp>
        <p:nvGrpSpPr>
          <p:cNvPr id="9" name="Gruppo 8">
            <a:extLst>
              <a:ext uri="{FF2B5EF4-FFF2-40B4-BE49-F238E27FC236}">
                <a16:creationId xmlns:a16="http://schemas.microsoft.com/office/drawing/2014/main" id="{E642F8A8-97F4-E00C-C17C-C2FAE33AAD7E}"/>
              </a:ext>
            </a:extLst>
          </p:cNvPr>
          <p:cNvGrpSpPr/>
          <p:nvPr/>
        </p:nvGrpSpPr>
        <p:grpSpPr>
          <a:xfrm>
            <a:off x="541878" y="4970855"/>
            <a:ext cx="5115491" cy="1324648"/>
            <a:chOff x="0" y="0"/>
            <a:chExt cx="5115491" cy="1324648"/>
          </a:xfrm>
        </p:grpSpPr>
        <p:sp>
          <p:nvSpPr>
            <p:cNvPr id="10" name="Rettangolo con angoli arrotondati 9">
              <a:extLst>
                <a:ext uri="{FF2B5EF4-FFF2-40B4-BE49-F238E27FC236}">
                  <a16:creationId xmlns:a16="http://schemas.microsoft.com/office/drawing/2014/main" id="{13BE58F6-8D02-7068-8CC5-E1DCF7D8486C}"/>
                </a:ext>
              </a:extLst>
            </p:cNvPr>
            <p:cNvSpPr/>
            <p:nvPr/>
          </p:nvSpPr>
          <p:spPr>
            <a:xfrm>
              <a:off x="0" y="0"/>
              <a:ext cx="5115491" cy="1324648"/>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it-IT"/>
            </a:p>
          </p:txBody>
        </p:sp>
        <p:sp>
          <p:nvSpPr>
            <p:cNvPr id="11" name="CasellaDiTesto 10">
              <a:extLst>
                <a:ext uri="{FF2B5EF4-FFF2-40B4-BE49-F238E27FC236}">
                  <a16:creationId xmlns:a16="http://schemas.microsoft.com/office/drawing/2014/main" id="{286DED00-31CB-441F-F963-BD88AD54E146}"/>
                </a:ext>
              </a:extLst>
            </p:cNvPr>
            <p:cNvSpPr txBox="1"/>
            <p:nvPr/>
          </p:nvSpPr>
          <p:spPr>
            <a:xfrm>
              <a:off x="64664" y="64664"/>
              <a:ext cx="4986163" cy="1195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0" i="0" kern="1200" baseline="0" dirty="0"/>
                <a:t>L'ente incorre in responsabilità amministrativa </a:t>
              </a:r>
              <a:r>
                <a:rPr lang="it-IT" sz="2100" b="0" i="1" kern="1200" baseline="0" dirty="0"/>
                <a:t>ex</a:t>
              </a:r>
              <a:r>
                <a:rPr lang="it-IT" sz="2100" b="0" i="0" kern="1200" baseline="0" dirty="0"/>
                <a:t> </a:t>
              </a:r>
              <a:r>
                <a:rPr lang="it-IT" sz="2100" b="0" i="0" kern="1200" baseline="0" dirty="0" err="1"/>
                <a:t>D.Lgs</a:t>
              </a:r>
              <a:r>
                <a:rPr lang="it-IT" sz="2100" b="0" i="0" kern="1200" baseline="0" dirty="0"/>
                <a:t> 231/01 quando  (artt. 1-8):</a:t>
              </a:r>
              <a:endParaRPr lang="en-US" sz="2100" kern="1200" dirty="0"/>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F36B7-E6BF-499A-5EC6-8D0805A8C5EB}"/>
            </a:ext>
          </a:extLst>
        </p:cNvPr>
        <p:cNvGrpSpPr/>
        <p:nvPr/>
      </p:nvGrpSpPr>
      <p:grpSpPr>
        <a:xfrm>
          <a:off x="0" y="0"/>
          <a:ext cx="0" cy="0"/>
          <a:chOff x="0" y="0"/>
          <a:chExt cx="0" cy="0"/>
        </a:xfrm>
      </p:grpSpPr>
      <p:sp>
        <p:nvSpPr>
          <p:cNvPr id="9" name="Titolo 1">
            <a:extLst>
              <a:ext uri="{FF2B5EF4-FFF2-40B4-BE49-F238E27FC236}">
                <a16:creationId xmlns:a16="http://schemas.microsoft.com/office/drawing/2014/main" id="{F7DDC742-38E1-D1E9-485C-E86D1E6A8791}"/>
              </a:ext>
            </a:extLst>
          </p:cNvPr>
          <p:cNvSpPr>
            <a:spLocks noGrp="1"/>
          </p:cNvSpPr>
          <p:nvPr>
            <p:ph type="title" idx="4294967295"/>
          </p:nvPr>
        </p:nvSpPr>
        <p:spPr>
          <a:xfrm>
            <a:off x="1195452" y="836840"/>
            <a:ext cx="3856038" cy="4371975"/>
          </a:xfrm>
        </p:spPr>
        <p:txBody>
          <a:bodyPr vert="horz" lIns="91440" tIns="45720" rIns="91440" bIns="45720" rtlCol="0" anchor="ctr">
            <a:normAutofit/>
          </a:bodyPr>
          <a:lstStyle/>
          <a:p>
            <a:pPr algn="ctr"/>
            <a:br>
              <a:rPr lang="en-US" sz="3600" kern="1200" dirty="0">
                <a:solidFill>
                  <a:schemeClr val="tx2"/>
                </a:solidFill>
                <a:latin typeface="+mj-lt"/>
                <a:ea typeface="+mj-ea"/>
                <a:cs typeface="+mj-cs"/>
              </a:rPr>
            </a:br>
            <a:r>
              <a:rPr lang="en-US" sz="3600" kern="1200" dirty="0">
                <a:solidFill>
                  <a:schemeClr val="tx2"/>
                </a:solidFill>
                <a:latin typeface="+mj-lt"/>
                <a:ea typeface="+mj-ea"/>
                <a:cs typeface="+mj-cs"/>
              </a:rPr>
              <a:t>4. ESG e SANZIONI PENALI?</a:t>
            </a:r>
            <a:endParaRPr lang="en-US" sz="3600" kern="1200" cap="all" dirty="0">
              <a:solidFill>
                <a:schemeClr val="tx2"/>
              </a:solidFill>
              <a:latin typeface="+mj-lt"/>
              <a:ea typeface="+mj-ea"/>
              <a:cs typeface="+mj-cs"/>
            </a:endParaRPr>
          </a:p>
        </p:txBody>
      </p:sp>
      <p:sp>
        <p:nvSpPr>
          <p:cNvPr id="10" name="CasellaDiTesto 9">
            <a:extLst>
              <a:ext uri="{FF2B5EF4-FFF2-40B4-BE49-F238E27FC236}">
                <a16:creationId xmlns:a16="http://schemas.microsoft.com/office/drawing/2014/main" id="{D4F2616D-1F9C-1795-8EBD-68DE35F4B06E}"/>
              </a:ext>
            </a:extLst>
          </p:cNvPr>
          <p:cNvSpPr txBox="1"/>
          <p:nvPr/>
        </p:nvSpPr>
        <p:spPr>
          <a:xfrm>
            <a:off x="6172200" y="395111"/>
            <a:ext cx="5221224" cy="5937956"/>
          </a:xfrm>
          <a:prstGeom prst="rect">
            <a:avLst/>
          </a:prstGeom>
        </p:spPr>
        <p:txBody>
          <a:bodyPr vert="horz" lIns="91440" tIns="45720" rIns="91440" bIns="45720" rtlCol="0" anchor="ctr">
            <a:normAutofit fontScale="62500" lnSpcReduction="20000"/>
          </a:bodyPr>
          <a:lstStyle/>
          <a:p>
            <a:pPr defTabSz="914400">
              <a:lnSpc>
                <a:spcPct val="90000"/>
              </a:lnSpc>
              <a:spcAft>
                <a:spcPts val="600"/>
              </a:spcAft>
            </a:pPr>
            <a:endParaRPr lang="en-US" b="0" strike="noStrike" spc="-1" dirty="0">
              <a:solidFill>
                <a:schemeClr val="tx2"/>
              </a:solidFill>
            </a:endParaRPr>
          </a:p>
          <a:p>
            <a:pPr>
              <a:buNone/>
            </a:pPr>
            <a:r>
              <a:rPr lang="it-IT" dirty="0"/>
              <a:t>L’art. 8 co. 4 del D. Lgs. n. 254 del 2016 prevedeva, infatti, sanzioni amministrative pecuniarie per gli amministratori e i componenti dell’organo di controllo in caso di dichiarazioni individuali o consolidate di carattere non finanziario che contenessero fatti materiali rilevanti non rispondenti al vero o che omettessero fatti materiali rilevanti, con riferimento agli obblighi di comunicazione di cui agli artt. 3 e 4 del medesimo decreto.</a:t>
            </a:r>
          </a:p>
          <a:p>
            <a:r>
              <a:rPr lang="it-IT" dirty="0"/>
              <a:t>La presenza della clausola di salvezza «</a:t>
            </a:r>
            <a:r>
              <a:rPr lang="it-IT" i="1" dirty="0"/>
              <a:t>salvo che il fatto costituisca reato</a:t>
            </a:r>
            <a:r>
              <a:rPr lang="it-IT" dirty="0"/>
              <a:t>» e la scelta di riprodurre l’espressione «</a:t>
            </a:r>
            <a:r>
              <a:rPr lang="it-IT" i="1" dirty="0"/>
              <a:t>fatti materiali rilevanti</a:t>
            </a:r>
            <a:r>
              <a:rPr lang="it-IT" dirty="0"/>
              <a:t>», propria delle fattispecie incriminatrici di cui agli artt. 2621 e 2622 c.c., potevano avallare l’ipotesi che la normativa penale sulle false comunicazioni sociali fosse applicabile anche alle comunicazioni dei dati non finanziari.</a:t>
            </a:r>
          </a:p>
          <a:p>
            <a:endParaRPr lang="it-IT" dirty="0"/>
          </a:p>
          <a:p>
            <a:r>
              <a:rPr lang="it-IT" dirty="0"/>
              <a:t>L’argomento maggiormente ostativo a ritenere applicabile la disciplina tradizionale era ed è la necessità di garantire il rispetto del principio di legalità, evitando l’applicazione analogica in </a:t>
            </a:r>
            <a:r>
              <a:rPr lang="it-IT" i="1" dirty="0" err="1"/>
              <a:t>malam</a:t>
            </a:r>
            <a:r>
              <a:rPr lang="it-IT" i="1" dirty="0"/>
              <a:t> </a:t>
            </a:r>
            <a:r>
              <a:rPr lang="it-IT" i="1" dirty="0" err="1"/>
              <a:t>partem</a:t>
            </a:r>
            <a:r>
              <a:rPr lang="it-IT" dirty="0"/>
              <a:t> di una norma pensata per ambiti di tutela assai più specifici e circoscritti rispetto a quello in esame.</a:t>
            </a:r>
          </a:p>
          <a:p>
            <a:endParaRPr lang="it-IT" dirty="0"/>
          </a:p>
          <a:p>
            <a:endParaRPr lang="it-IT" dirty="0"/>
          </a:p>
          <a:p>
            <a:pPr>
              <a:buNone/>
            </a:pPr>
            <a:r>
              <a:rPr lang="it-IT" dirty="0"/>
              <a:t>Tuttavia, il legislatore </a:t>
            </a:r>
            <a:r>
              <a:rPr lang="it-IT" b="1" dirty="0"/>
              <a:t>non ha riprodotto l’opzione lessicale propria della fattispecie di cui agli artt. 2621 e 2622 c.c. («</a:t>
            </a:r>
            <a:r>
              <a:rPr lang="it-IT" b="1" i="1" dirty="0"/>
              <a:t>fatti materiali rilevanti non rispondenti al vero</a:t>
            </a:r>
            <a:r>
              <a:rPr lang="it-IT" b="1" dirty="0"/>
              <a:t>») che era stata utilizzata per l’art. 8 del d. lgs. 256 oggi abrogato.</a:t>
            </a:r>
          </a:p>
          <a:p>
            <a:r>
              <a:rPr lang="it-IT" dirty="0"/>
              <a:t>Non solo. Nello schema di decreto pubblicato dal Governo per la consultazione pubblica il 16 febbraio 2024, l’art. 10 co. 2 conteneva una clausola di estensione espressa delle fattispecie di falso in bilancio alle violazioni concernenti gli obblighi di cui al decreto stesso:</a:t>
            </a:r>
            <a:r>
              <a:rPr lang="it-IT" i="1" dirty="0"/>
              <a:t> </a:t>
            </a:r>
            <a:r>
              <a:rPr lang="it-IT" b="1" i="1" dirty="0"/>
              <a:t>«Per le violazioni degli obblighi derivanti dal presente decreto si applicano gli articoli 2621, 2622 e 2630 del codice civile</a:t>
            </a:r>
            <a:r>
              <a:rPr lang="it-IT" b="1" dirty="0"/>
              <a:t>». Tale disposizione non è stata riprodotta nel testo definitivo approvato.</a:t>
            </a:r>
          </a:p>
          <a:p>
            <a:endParaRPr lang="it-IT" dirty="0"/>
          </a:p>
          <a:p>
            <a:endParaRPr lang="it-IT" dirty="0"/>
          </a:p>
          <a:p>
            <a:r>
              <a:rPr lang="it-IT" dirty="0"/>
              <a:t>Ciò non significa, ovviamente, irrilevanza penale </a:t>
            </a:r>
            <a:r>
              <a:rPr lang="it-IT" b="1" dirty="0"/>
              <a:t>tout court</a:t>
            </a:r>
            <a:r>
              <a:rPr lang="it-IT" dirty="0"/>
              <a:t>. Per il contesto delle società quotate, ad esempio, la diffusione di notizie false potrebbe comunque rilevare ai sensi dell’art. 185 del TUF (manipolazione del mercato), tenuto conto della pubblicità delle informazioni veicolate nella rendicontazione di sostenibilità e della loro potenziale </a:t>
            </a:r>
            <a:r>
              <a:rPr lang="it-IT" i="1" dirty="0"/>
              <a:t>price </a:t>
            </a:r>
            <a:r>
              <a:rPr lang="it-IT" i="1" dirty="0" err="1"/>
              <a:t>sensitivity</a:t>
            </a:r>
            <a:endParaRPr lang="it-IT" dirty="0"/>
          </a:p>
          <a:p>
            <a:pPr defTabSz="914400">
              <a:lnSpc>
                <a:spcPct val="90000"/>
              </a:lnSpc>
              <a:spcAft>
                <a:spcPts val="600"/>
              </a:spcAft>
            </a:pPr>
            <a:endParaRPr lang="en-US" b="0" strike="noStrike" spc="-1" dirty="0">
              <a:solidFill>
                <a:schemeClr val="tx2"/>
              </a:solidFill>
            </a:endParaRPr>
          </a:p>
        </p:txBody>
      </p:sp>
    </p:spTree>
    <p:extLst>
      <p:ext uri="{BB962C8B-B14F-4D97-AF65-F5344CB8AC3E}">
        <p14:creationId xmlns:p14="http://schemas.microsoft.com/office/powerpoint/2010/main" val="20255448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510" name="Rectangle 21509">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2" name="Rectangle 21511">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514" name="Group 21513">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1515" name="Freeform: Shape 21514">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6" name="Freeform: Shape 21515">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7" name="Freeform: Shape 21516">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ustomShape 3">
            <a:extLst>
              <a:ext uri="{FF2B5EF4-FFF2-40B4-BE49-F238E27FC236}">
                <a16:creationId xmlns:a16="http://schemas.microsoft.com/office/drawing/2014/main" id="{1C13350C-BF75-BA0D-8A7C-09534F37BCBE}"/>
              </a:ext>
            </a:extLst>
          </p:cNvPr>
          <p:cNvSpPr/>
          <p:nvPr/>
        </p:nvSpPr>
        <p:spPr>
          <a:xfrm>
            <a:off x="1385671" y="700200"/>
            <a:ext cx="4028040" cy="567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it-IT" sz="1400" b="1" strike="noStrike" spc="-1" dirty="0">
                <a:latin typeface="Calibri"/>
                <a:ea typeface="DejaVu Sans"/>
              </a:rPr>
              <a:t>NUOVI REATI PRESUPPOSTO</a:t>
            </a:r>
            <a:endParaRPr lang="it-IT" sz="1400" b="0" strike="noStrike" spc="-1" dirty="0">
              <a:latin typeface="Arial"/>
            </a:endParaRPr>
          </a:p>
          <a:p>
            <a:pPr>
              <a:lnSpc>
                <a:spcPct val="100000"/>
              </a:lnSpc>
            </a:pPr>
            <a:r>
              <a:rPr lang="it-IT" sz="1200" b="1" u="sng" strike="noStrike" spc="-1" dirty="0" err="1">
                <a:uFillTx/>
                <a:latin typeface="Calibri"/>
                <a:ea typeface="DejaVu Sans"/>
              </a:rPr>
              <a:t>DLgs</a:t>
            </a:r>
            <a:r>
              <a:rPr lang="it-IT" sz="1200" b="1" u="sng" strike="noStrike" spc="-1" dirty="0">
                <a:uFillTx/>
                <a:latin typeface="Calibri"/>
                <a:ea typeface="DejaVu Sans"/>
              </a:rPr>
              <a:t> 231/01 Originario +</a:t>
            </a:r>
            <a:endParaRPr lang="it-IT" sz="1200" b="0" strike="noStrike" spc="-1" dirty="0">
              <a:latin typeface="Arial"/>
            </a:endParaRPr>
          </a:p>
          <a:p>
            <a:pPr>
              <a:lnSpc>
                <a:spcPct val="100000"/>
              </a:lnSpc>
            </a:pPr>
            <a:r>
              <a:rPr lang="it-IT" sz="1100" b="0" strike="noStrike" spc="-1" dirty="0">
                <a:latin typeface="Calibri"/>
                <a:ea typeface="DejaVu Sans"/>
              </a:rPr>
              <a:t>01 – Legge 409/2001: Introduzione euro.</a:t>
            </a:r>
            <a:endParaRPr lang="it-IT" sz="1100" b="0" strike="noStrike" spc="-1" dirty="0">
              <a:latin typeface="Arial"/>
            </a:endParaRPr>
          </a:p>
          <a:p>
            <a:pPr>
              <a:lnSpc>
                <a:spcPct val="100000"/>
              </a:lnSpc>
            </a:pPr>
            <a:r>
              <a:rPr lang="it-IT" sz="1100" b="0" strike="noStrike" spc="-1" dirty="0">
                <a:latin typeface="Calibri"/>
                <a:ea typeface="DejaVu Sans"/>
              </a:rPr>
              <a:t>02 – </a:t>
            </a:r>
            <a:r>
              <a:rPr lang="it-IT" sz="1100" b="0" strike="noStrike" spc="-1" dirty="0" err="1">
                <a:latin typeface="Calibri"/>
                <a:ea typeface="DejaVu Sans"/>
              </a:rPr>
              <a:t>DLgs</a:t>
            </a:r>
            <a:r>
              <a:rPr lang="it-IT" sz="1100" b="0" strike="noStrike" spc="-1" dirty="0">
                <a:latin typeface="Calibri"/>
                <a:ea typeface="DejaVu Sans"/>
              </a:rPr>
              <a:t> 61/2002: Reati societari.</a:t>
            </a:r>
            <a:endParaRPr lang="it-IT" sz="1100" b="0" strike="noStrike" spc="-1" dirty="0">
              <a:latin typeface="Arial"/>
            </a:endParaRPr>
          </a:p>
          <a:p>
            <a:pPr>
              <a:lnSpc>
                <a:spcPct val="100000"/>
              </a:lnSpc>
            </a:pPr>
            <a:r>
              <a:rPr lang="it-IT" sz="1100" b="0" strike="noStrike" spc="-1" dirty="0">
                <a:latin typeface="Calibri"/>
                <a:ea typeface="DejaVu Sans"/>
              </a:rPr>
              <a:t>03 – Legge 7/2003: Terrorismo.</a:t>
            </a:r>
            <a:endParaRPr lang="it-IT" sz="1100" b="0" strike="noStrike" spc="-1" dirty="0">
              <a:latin typeface="Arial"/>
            </a:endParaRPr>
          </a:p>
          <a:p>
            <a:pPr>
              <a:lnSpc>
                <a:spcPct val="100000"/>
              </a:lnSpc>
            </a:pPr>
            <a:r>
              <a:rPr lang="it-IT" sz="1100" b="0" strike="noStrike" spc="-1" dirty="0">
                <a:latin typeface="Calibri"/>
                <a:ea typeface="DejaVu Sans"/>
              </a:rPr>
              <a:t>04 – Legge 228/2003: Personalità individuale.</a:t>
            </a:r>
            <a:endParaRPr lang="it-IT" sz="1100" b="0" strike="noStrike" spc="-1" dirty="0">
              <a:latin typeface="Arial"/>
            </a:endParaRPr>
          </a:p>
          <a:p>
            <a:pPr>
              <a:lnSpc>
                <a:spcPct val="100000"/>
              </a:lnSpc>
            </a:pPr>
            <a:r>
              <a:rPr lang="it-IT" sz="1100" b="0" strike="noStrike" spc="-1" dirty="0">
                <a:latin typeface="Calibri"/>
                <a:ea typeface="DejaVu Sans"/>
              </a:rPr>
              <a:t>05 – Legge 62/2005: Manipolazione del mercato.</a:t>
            </a:r>
            <a:endParaRPr lang="it-IT" sz="1100" b="0" strike="noStrike" spc="-1" dirty="0">
              <a:latin typeface="Arial"/>
            </a:endParaRPr>
          </a:p>
          <a:p>
            <a:pPr>
              <a:lnSpc>
                <a:spcPct val="100000"/>
              </a:lnSpc>
            </a:pPr>
            <a:r>
              <a:rPr lang="it-IT" sz="1100" b="0" strike="noStrike" spc="-1" dirty="0">
                <a:latin typeface="Calibri"/>
                <a:ea typeface="DejaVu Sans"/>
              </a:rPr>
              <a:t>06 – Legge 262/2005: Conflitto di interessi (25-03).</a:t>
            </a:r>
            <a:endParaRPr lang="it-IT" sz="1100" b="0" strike="noStrike" spc="-1" dirty="0">
              <a:latin typeface="Arial"/>
            </a:endParaRPr>
          </a:p>
          <a:p>
            <a:pPr>
              <a:lnSpc>
                <a:spcPct val="100000"/>
              </a:lnSpc>
            </a:pPr>
            <a:r>
              <a:rPr lang="it-IT" sz="1100" b="0" strike="noStrike" spc="-1" dirty="0">
                <a:latin typeface="Calibri"/>
                <a:ea typeface="DejaVu Sans"/>
              </a:rPr>
              <a:t>07 – Legge 7/2006: Mutilazioni genitali femminili (25-4).</a:t>
            </a:r>
            <a:endParaRPr lang="it-IT" sz="1100" b="0" strike="noStrike" spc="-1" dirty="0">
              <a:latin typeface="Arial"/>
            </a:endParaRPr>
          </a:p>
          <a:p>
            <a:pPr>
              <a:lnSpc>
                <a:spcPct val="100000"/>
              </a:lnSpc>
            </a:pPr>
            <a:r>
              <a:rPr lang="it-IT" sz="1100" b="0" strike="noStrike" spc="-1" dirty="0">
                <a:latin typeface="Calibri"/>
                <a:ea typeface="DejaVu Sans"/>
              </a:rPr>
              <a:t>08 – Legge 38/2006: Materiale pornografico (25-05).</a:t>
            </a:r>
            <a:endParaRPr lang="it-IT" sz="1100" b="0" strike="noStrike" spc="-1" dirty="0">
              <a:latin typeface="Arial"/>
            </a:endParaRPr>
          </a:p>
          <a:p>
            <a:pPr>
              <a:lnSpc>
                <a:spcPct val="100000"/>
              </a:lnSpc>
            </a:pPr>
            <a:r>
              <a:rPr lang="it-IT" sz="1100" b="0" strike="noStrike" spc="-1" dirty="0">
                <a:latin typeface="Calibri"/>
                <a:ea typeface="DejaVu Sans"/>
              </a:rPr>
              <a:t>09 – Legge 146/2006: Crimine organizzato.</a:t>
            </a:r>
            <a:endParaRPr lang="it-IT" sz="1100" b="0" strike="noStrike" spc="-1" dirty="0">
              <a:latin typeface="Arial"/>
            </a:endParaRPr>
          </a:p>
          <a:p>
            <a:pPr>
              <a:lnSpc>
                <a:spcPct val="100000"/>
              </a:lnSpc>
            </a:pPr>
            <a:r>
              <a:rPr lang="it-IT" sz="1100" b="0" strike="noStrike" spc="-1" dirty="0">
                <a:latin typeface="Calibri"/>
                <a:ea typeface="DejaVu Sans"/>
              </a:rPr>
              <a:t>10 – Legge 123/2007: Sicurezza sul lavoro (25-07).</a:t>
            </a:r>
            <a:endParaRPr lang="it-IT" sz="1100" b="0" strike="noStrike" spc="-1" dirty="0">
              <a:latin typeface="Arial"/>
            </a:endParaRPr>
          </a:p>
          <a:p>
            <a:pPr>
              <a:lnSpc>
                <a:spcPct val="100000"/>
              </a:lnSpc>
            </a:pPr>
            <a:r>
              <a:rPr lang="it-IT" sz="1100" b="0" strike="noStrike" spc="-1" dirty="0">
                <a:latin typeface="Calibri"/>
                <a:ea typeface="DejaVu Sans"/>
              </a:rPr>
              <a:t>11 – </a:t>
            </a:r>
            <a:r>
              <a:rPr lang="it-IT" sz="1100" b="0" strike="noStrike" spc="-1" dirty="0" err="1">
                <a:latin typeface="Calibri"/>
                <a:ea typeface="DejaVu Sans"/>
              </a:rPr>
              <a:t>DLgs</a:t>
            </a:r>
            <a:r>
              <a:rPr lang="it-IT" sz="1100" b="0" strike="noStrike" spc="-1" dirty="0">
                <a:latin typeface="Calibri"/>
                <a:ea typeface="DejaVu Sans"/>
              </a:rPr>
              <a:t> 231/2007: Trasferimento di denaro.</a:t>
            </a:r>
            <a:endParaRPr lang="it-IT" sz="1100" b="0" strike="noStrike" spc="-1" dirty="0">
              <a:latin typeface="Arial"/>
            </a:endParaRPr>
          </a:p>
          <a:p>
            <a:pPr>
              <a:lnSpc>
                <a:spcPct val="100000"/>
              </a:lnSpc>
            </a:pPr>
            <a:r>
              <a:rPr lang="it-IT" sz="1100" b="0" strike="noStrike" spc="-1" dirty="0">
                <a:latin typeface="Calibri"/>
                <a:ea typeface="DejaVu Sans"/>
              </a:rPr>
              <a:t>12 – Legge 48/2008: Informatica (24-02).</a:t>
            </a:r>
            <a:endParaRPr lang="it-IT" sz="1100" b="0" strike="noStrike" spc="-1" dirty="0">
              <a:latin typeface="Arial"/>
            </a:endParaRPr>
          </a:p>
          <a:p>
            <a:pPr>
              <a:lnSpc>
                <a:spcPct val="100000"/>
              </a:lnSpc>
            </a:pPr>
            <a:r>
              <a:rPr lang="it-IT" sz="1100" b="0" strike="noStrike" spc="-1" dirty="0">
                <a:latin typeface="Calibri"/>
                <a:ea typeface="DejaVu Sans"/>
              </a:rPr>
              <a:t>13 – Legge 94/2009: Criminalità organizzata (25-03).</a:t>
            </a:r>
            <a:endParaRPr lang="it-IT" sz="1100" b="0" strike="noStrike" spc="-1" dirty="0">
              <a:latin typeface="Arial"/>
            </a:endParaRPr>
          </a:p>
          <a:p>
            <a:pPr>
              <a:lnSpc>
                <a:spcPct val="100000"/>
              </a:lnSpc>
            </a:pPr>
            <a:r>
              <a:rPr lang="it-IT" sz="1100" b="0" strike="noStrike" spc="-1" dirty="0">
                <a:latin typeface="Calibri"/>
                <a:ea typeface="DejaVu Sans"/>
              </a:rPr>
              <a:t>14 – Legge 99/2009: Falsità in monete (25-02).</a:t>
            </a:r>
            <a:endParaRPr lang="it-IT" sz="1100" b="0" strike="noStrike" spc="-1" dirty="0">
              <a:latin typeface="Arial"/>
            </a:endParaRPr>
          </a:p>
          <a:p>
            <a:pPr>
              <a:lnSpc>
                <a:spcPct val="100000"/>
              </a:lnSpc>
            </a:pPr>
            <a:r>
              <a:rPr lang="it-IT" sz="1100" b="0" strike="noStrike" spc="-1" dirty="0">
                <a:latin typeface="Calibri"/>
                <a:ea typeface="DejaVu Sans"/>
              </a:rPr>
              <a:t>15 – Legge 116/2009: Dichiarazioni mendaci (25-10).</a:t>
            </a:r>
            <a:endParaRPr lang="it-IT" sz="1100" b="0" strike="noStrike" spc="-1" dirty="0">
              <a:latin typeface="Arial"/>
            </a:endParaRPr>
          </a:p>
          <a:p>
            <a:pPr>
              <a:lnSpc>
                <a:spcPct val="100000"/>
              </a:lnSpc>
            </a:pPr>
            <a:r>
              <a:rPr lang="it-IT" sz="1100" b="0" strike="noStrike" spc="-1" dirty="0">
                <a:latin typeface="Calibri"/>
                <a:ea typeface="DejaVu Sans"/>
              </a:rPr>
              <a:t>16 – </a:t>
            </a:r>
            <a:r>
              <a:rPr lang="it-IT" sz="1100" b="0" strike="noStrike" spc="-1" dirty="0" err="1">
                <a:latin typeface="Calibri"/>
                <a:ea typeface="DejaVu Sans"/>
              </a:rPr>
              <a:t>DLgs</a:t>
            </a:r>
            <a:r>
              <a:rPr lang="it-IT" sz="1100" b="0" strike="noStrike" spc="-1" dirty="0">
                <a:latin typeface="Calibri"/>
                <a:ea typeface="DejaVu Sans"/>
              </a:rPr>
              <a:t> 39/2010: Società di Revisione.</a:t>
            </a:r>
            <a:endParaRPr lang="it-IT" sz="1100" b="0" strike="noStrike" spc="-1" dirty="0">
              <a:latin typeface="Arial"/>
            </a:endParaRPr>
          </a:p>
          <a:p>
            <a:pPr>
              <a:lnSpc>
                <a:spcPct val="100000"/>
              </a:lnSpc>
            </a:pPr>
            <a:r>
              <a:rPr lang="it-IT" sz="1100" b="0" strike="noStrike" spc="-1" dirty="0">
                <a:latin typeface="Calibri"/>
                <a:ea typeface="DejaVu Sans"/>
              </a:rPr>
              <a:t>17 – </a:t>
            </a:r>
            <a:r>
              <a:rPr lang="it-IT" sz="1100" b="0" strike="noStrike" spc="-1" dirty="0" err="1">
                <a:latin typeface="Calibri"/>
                <a:ea typeface="DejaVu Sans"/>
              </a:rPr>
              <a:t>DLgs</a:t>
            </a:r>
            <a:r>
              <a:rPr lang="it-IT" sz="1100" b="0" strike="noStrike" spc="-1" dirty="0">
                <a:latin typeface="Calibri"/>
                <a:ea typeface="DejaVu Sans"/>
              </a:rPr>
              <a:t> 121/2011: Dichiarazioni mendaci (25-10).</a:t>
            </a:r>
            <a:endParaRPr lang="it-IT" sz="1100" b="0" strike="noStrike" spc="-1" dirty="0">
              <a:latin typeface="Arial"/>
            </a:endParaRPr>
          </a:p>
          <a:p>
            <a:pPr>
              <a:lnSpc>
                <a:spcPct val="100000"/>
              </a:lnSpc>
            </a:pPr>
            <a:r>
              <a:rPr lang="it-IT" sz="1100" b="0" strike="noStrike" spc="-1" dirty="0">
                <a:latin typeface="Calibri"/>
                <a:ea typeface="DejaVu Sans"/>
              </a:rPr>
              <a:t>18 – </a:t>
            </a:r>
            <a:r>
              <a:rPr lang="it-IT" sz="1100" b="0" strike="noStrike" spc="-1" dirty="0" err="1">
                <a:latin typeface="Calibri"/>
                <a:ea typeface="DejaVu Sans"/>
              </a:rPr>
              <a:t>DLgs</a:t>
            </a:r>
            <a:r>
              <a:rPr lang="it-IT" sz="1100" b="0" strike="noStrike" spc="-1" dirty="0">
                <a:latin typeface="Calibri"/>
                <a:ea typeface="DejaVu Sans"/>
              </a:rPr>
              <a:t> 109/2012: Cittadini stranieri (25-12).</a:t>
            </a:r>
            <a:endParaRPr lang="it-IT" sz="1100" b="0" strike="noStrike" spc="-1" dirty="0">
              <a:latin typeface="Arial"/>
            </a:endParaRPr>
          </a:p>
          <a:p>
            <a:pPr>
              <a:lnSpc>
                <a:spcPct val="100000"/>
              </a:lnSpc>
            </a:pPr>
            <a:r>
              <a:rPr lang="it-IT" sz="1100" b="0" strike="noStrike" spc="-1" dirty="0">
                <a:latin typeface="Calibri"/>
                <a:ea typeface="DejaVu Sans"/>
              </a:rPr>
              <a:t>19 – </a:t>
            </a:r>
            <a:r>
              <a:rPr lang="it-IT" sz="1100" b="0" strike="noStrike" spc="-1" dirty="0" err="1">
                <a:latin typeface="Calibri"/>
                <a:ea typeface="DejaVu Sans"/>
              </a:rPr>
              <a:t>DLgs</a:t>
            </a:r>
            <a:r>
              <a:rPr lang="it-IT" sz="1100" b="0" strike="noStrike" spc="-1" dirty="0">
                <a:latin typeface="Calibri"/>
                <a:ea typeface="DejaVu Sans"/>
              </a:rPr>
              <a:t> 190/2012: Concussione (25).</a:t>
            </a:r>
            <a:endParaRPr lang="it-IT" sz="1100" b="0" strike="noStrike" spc="-1" dirty="0">
              <a:latin typeface="Arial"/>
            </a:endParaRPr>
          </a:p>
          <a:p>
            <a:pPr>
              <a:lnSpc>
                <a:spcPct val="100000"/>
              </a:lnSpc>
            </a:pPr>
            <a:r>
              <a:rPr lang="it-IT" sz="1100" b="0" strike="noStrike" spc="-1" dirty="0">
                <a:latin typeface="Calibri"/>
                <a:ea typeface="DejaVu Sans"/>
              </a:rPr>
              <a:t>20 – </a:t>
            </a:r>
            <a:r>
              <a:rPr lang="it-IT" sz="1100" b="0" strike="noStrike" spc="-1" dirty="0" err="1">
                <a:latin typeface="Calibri"/>
                <a:ea typeface="DejaVu Sans"/>
              </a:rPr>
              <a:t>DLgs</a:t>
            </a:r>
            <a:r>
              <a:rPr lang="it-IT" sz="1100" b="0" strike="noStrike" spc="-1" dirty="0">
                <a:latin typeface="Calibri"/>
                <a:ea typeface="DejaVu Sans"/>
              </a:rPr>
              <a:t> 39/2014: Abusi sessuali (25-05).</a:t>
            </a:r>
            <a:endParaRPr lang="it-IT" sz="1100" b="0" strike="noStrike" spc="-1" dirty="0">
              <a:latin typeface="Arial"/>
            </a:endParaRPr>
          </a:p>
          <a:p>
            <a:pPr>
              <a:lnSpc>
                <a:spcPct val="100000"/>
              </a:lnSpc>
            </a:pPr>
            <a:r>
              <a:rPr lang="it-IT" sz="1100" b="0" strike="noStrike" spc="-1" dirty="0">
                <a:latin typeface="Calibri"/>
                <a:ea typeface="DejaVu Sans"/>
              </a:rPr>
              <a:t>21 – Legge 186/2014: Autoriciclaggio (25-08).</a:t>
            </a:r>
            <a:endParaRPr lang="it-IT" sz="1100" b="0" strike="noStrike" spc="-1" dirty="0">
              <a:latin typeface="Arial"/>
            </a:endParaRPr>
          </a:p>
          <a:p>
            <a:pPr>
              <a:lnSpc>
                <a:spcPct val="100000"/>
              </a:lnSpc>
            </a:pPr>
            <a:r>
              <a:rPr lang="it-IT" sz="1100" b="0" strike="noStrike" spc="-1" dirty="0">
                <a:latin typeface="Calibri"/>
                <a:ea typeface="DejaVu Sans"/>
              </a:rPr>
              <a:t>22 – Legge 68/2015: Ambientale (25-11).</a:t>
            </a:r>
            <a:endParaRPr lang="it-IT" sz="1100" b="0" strike="noStrike" spc="-1" dirty="0">
              <a:latin typeface="Arial"/>
            </a:endParaRPr>
          </a:p>
          <a:p>
            <a:pPr>
              <a:lnSpc>
                <a:spcPct val="100000"/>
              </a:lnSpc>
            </a:pPr>
            <a:r>
              <a:rPr lang="it-IT" sz="1100" b="0" strike="noStrike" spc="-1" dirty="0">
                <a:latin typeface="Calibri"/>
                <a:ea typeface="DejaVu Sans"/>
              </a:rPr>
              <a:t>23 – Legge 69/2015: Falso in bilancio.</a:t>
            </a:r>
            <a:endParaRPr lang="it-IT" sz="1100" b="0" strike="noStrike" spc="-1" dirty="0">
              <a:latin typeface="Arial"/>
            </a:endParaRPr>
          </a:p>
          <a:p>
            <a:pPr>
              <a:lnSpc>
                <a:spcPct val="100000"/>
              </a:lnSpc>
            </a:pPr>
            <a:r>
              <a:rPr lang="it-IT" sz="1100" b="0" strike="noStrike" spc="-1" dirty="0">
                <a:latin typeface="Calibri"/>
                <a:ea typeface="DejaVu Sans"/>
              </a:rPr>
              <a:t>24 – </a:t>
            </a:r>
            <a:r>
              <a:rPr lang="it-IT" sz="1100" b="0" strike="noStrike" spc="-1" dirty="0" err="1">
                <a:latin typeface="Calibri"/>
                <a:ea typeface="DejaVu Sans"/>
              </a:rPr>
              <a:t>DLgs</a:t>
            </a:r>
            <a:r>
              <a:rPr lang="it-IT" sz="1100" b="0" strike="noStrike" spc="-1" dirty="0">
                <a:latin typeface="Calibri"/>
                <a:ea typeface="DejaVu Sans"/>
              </a:rPr>
              <a:t> 50/2016: Codice degli appalti</a:t>
            </a:r>
            <a:endParaRPr lang="it-IT" sz="1100" b="0" strike="noStrike" spc="-1" dirty="0">
              <a:latin typeface="Arial"/>
            </a:endParaRPr>
          </a:p>
          <a:p>
            <a:pPr>
              <a:lnSpc>
                <a:spcPct val="100000"/>
              </a:lnSpc>
            </a:pPr>
            <a:r>
              <a:rPr lang="it-IT" sz="1100" b="0" strike="noStrike" spc="-1" dirty="0">
                <a:latin typeface="Calibri"/>
                <a:ea typeface="DejaVu Sans"/>
              </a:rPr>
              <a:t>25 – </a:t>
            </a:r>
            <a:r>
              <a:rPr lang="it-IT" sz="1100" b="0" strike="noStrike" spc="-1" dirty="0" err="1">
                <a:latin typeface="Calibri"/>
                <a:ea typeface="DejaVu Sans"/>
              </a:rPr>
              <a:t>DLgs</a:t>
            </a:r>
            <a:r>
              <a:rPr lang="it-IT" sz="1100" b="0" strike="noStrike" spc="-1" dirty="0">
                <a:latin typeface="Calibri"/>
                <a:ea typeface="DejaVu Sans"/>
              </a:rPr>
              <a:t> 125/2016: Monete.</a:t>
            </a:r>
            <a:endParaRPr lang="it-IT" sz="1100" b="0" strike="noStrike" spc="-1" dirty="0">
              <a:latin typeface="Arial"/>
            </a:endParaRPr>
          </a:p>
          <a:p>
            <a:pPr>
              <a:lnSpc>
                <a:spcPct val="100000"/>
              </a:lnSpc>
            </a:pPr>
            <a:r>
              <a:rPr lang="it-IT" sz="1100" b="0" strike="noStrike" spc="-1" dirty="0">
                <a:latin typeface="Calibri"/>
                <a:ea typeface="DejaVu Sans"/>
              </a:rPr>
              <a:t>26 – Legge 199/2016: Sfruttamento lavoratori (25-05).</a:t>
            </a:r>
            <a:endParaRPr lang="it-IT" sz="1100" b="0" strike="noStrike" spc="-1" dirty="0">
              <a:latin typeface="Arial"/>
            </a:endParaRPr>
          </a:p>
          <a:p>
            <a:pPr>
              <a:lnSpc>
                <a:spcPct val="100000"/>
              </a:lnSpc>
            </a:pPr>
            <a:r>
              <a:rPr lang="it-IT" sz="1100" b="0" strike="noStrike" spc="-1" dirty="0">
                <a:latin typeface="Calibri"/>
                <a:ea typeface="DejaVu Sans"/>
              </a:rPr>
              <a:t>27 – </a:t>
            </a:r>
            <a:r>
              <a:rPr lang="it-IT" sz="1100" b="0" strike="noStrike" spc="-1" dirty="0" err="1">
                <a:latin typeface="Calibri"/>
                <a:ea typeface="DejaVu Sans"/>
              </a:rPr>
              <a:t>DLgs</a:t>
            </a:r>
            <a:r>
              <a:rPr lang="it-IT" sz="1100" b="0" strike="noStrike" spc="-1" dirty="0">
                <a:latin typeface="Calibri"/>
                <a:ea typeface="DejaVu Sans"/>
              </a:rPr>
              <a:t> 38/2017: Modifiche alla corruzione fra Privati</a:t>
            </a:r>
            <a:endParaRPr lang="it-IT" sz="1100" b="0" strike="noStrike" spc="-1" dirty="0">
              <a:latin typeface="Arial"/>
            </a:endParaRPr>
          </a:p>
          <a:p>
            <a:pPr>
              <a:lnSpc>
                <a:spcPct val="100000"/>
              </a:lnSpc>
            </a:pPr>
            <a:r>
              <a:rPr lang="it-IT" sz="1100" b="0" strike="noStrike" spc="-1" dirty="0">
                <a:latin typeface="Calibri"/>
                <a:ea typeface="DejaVu Sans"/>
              </a:rPr>
              <a:t>28 – </a:t>
            </a:r>
            <a:r>
              <a:rPr lang="it-IT" sz="1100" b="0" strike="noStrike" spc="-1" dirty="0" err="1">
                <a:latin typeface="Calibri"/>
                <a:ea typeface="DejaVu Sans"/>
              </a:rPr>
              <a:t>DLgs</a:t>
            </a:r>
            <a:r>
              <a:rPr lang="it-IT" sz="1100" b="0" strike="noStrike" spc="-1" dirty="0">
                <a:latin typeface="Calibri"/>
                <a:ea typeface="DejaVu Sans"/>
              </a:rPr>
              <a:t> 90/2017: Riciclaggio e finanziamento terrorismo</a:t>
            </a:r>
            <a:endParaRPr lang="it-IT" sz="1100" b="0" strike="noStrike" spc="-1" dirty="0">
              <a:latin typeface="Arial"/>
            </a:endParaRPr>
          </a:p>
          <a:p>
            <a:pPr>
              <a:lnSpc>
                <a:spcPct val="100000"/>
              </a:lnSpc>
            </a:pPr>
            <a:r>
              <a:rPr lang="it-IT" sz="1100" b="0" strike="noStrike" spc="-1" dirty="0">
                <a:latin typeface="Calibri"/>
                <a:ea typeface="DejaVu Sans"/>
              </a:rPr>
              <a:t>29 – Legge 17/2017: Nuovo codice antimafia.</a:t>
            </a:r>
            <a:endParaRPr lang="it-IT" sz="1100" b="0" strike="noStrike" spc="-1" dirty="0">
              <a:latin typeface="Arial"/>
            </a:endParaRPr>
          </a:p>
          <a:p>
            <a:pPr>
              <a:lnSpc>
                <a:spcPct val="100000"/>
              </a:lnSpc>
            </a:pPr>
            <a:r>
              <a:rPr lang="it-IT" sz="1100" b="0" strike="noStrike" spc="-1" dirty="0">
                <a:latin typeface="Calibri"/>
                <a:ea typeface="DejaVu Sans"/>
              </a:rPr>
              <a:t>30 – Legge 20/2017: Razzismo e xenofobia.</a:t>
            </a:r>
            <a:endParaRPr lang="it-IT" sz="1100" b="0" strike="noStrike" spc="-1" dirty="0">
              <a:latin typeface="Arial"/>
            </a:endParaRPr>
          </a:p>
          <a:p>
            <a:pPr>
              <a:lnSpc>
                <a:spcPct val="100000"/>
              </a:lnSpc>
            </a:pPr>
            <a:r>
              <a:rPr lang="it-IT" sz="1100" b="0" strike="noStrike" spc="-1" dirty="0">
                <a:latin typeface="Calibri"/>
                <a:ea typeface="DejaVu Sans"/>
              </a:rPr>
              <a:t>31 – Legge  03/05/19 :Frodi sportive</a:t>
            </a:r>
            <a:endParaRPr lang="it-IT" sz="1100" b="0" strike="noStrike" spc="-1" dirty="0">
              <a:latin typeface="Arial"/>
            </a:endParaRPr>
          </a:p>
          <a:p>
            <a:pPr>
              <a:lnSpc>
                <a:spcPct val="100000"/>
              </a:lnSpc>
            </a:pPr>
            <a:r>
              <a:rPr lang="it-IT" sz="1100" b="0" strike="noStrike" spc="-1" dirty="0">
                <a:latin typeface="Calibri"/>
                <a:ea typeface="DejaVu Sans"/>
              </a:rPr>
              <a:t>32 – Legge 157/2019: Reati fiscali</a:t>
            </a:r>
            <a:endParaRPr lang="it-IT" sz="1100" b="0" strike="noStrike" spc="-1" dirty="0">
              <a:latin typeface="Arial"/>
            </a:endParaRPr>
          </a:p>
        </p:txBody>
      </p:sp>
      <p:graphicFrame>
        <p:nvGraphicFramePr>
          <p:cNvPr id="4" name="Grafico 5">
            <a:extLst>
              <a:ext uri="{FF2B5EF4-FFF2-40B4-BE49-F238E27FC236}">
                <a16:creationId xmlns:a16="http://schemas.microsoft.com/office/drawing/2014/main" id="{2B2DD594-8422-7352-6E73-D5A317899902}"/>
              </a:ext>
            </a:extLst>
          </p:cNvPr>
          <p:cNvGraphicFramePr/>
          <p:nvPr>
            <p:extLst>
              <p:ext uri="{D42A27DB-BD31-4B8C-83A1-F6EECF244321}">
                <p14:modId xmlns:p14="http://schemas.microsoft.com/office/powerpoint/2010/main" val="3647586903"/>
              </p:ext>
            </p:extLst>
          </p:nvPr>
        </p:nvGraphicFramePr>
        <p:xfrm>
          <a:off x="6450702" y="1504362"/>
          <a:ext cx="3951720" cy="3849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5327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additive="repl">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idx="4294967295"/>
          </p:nvPr>
        </p:nvSpPr>
        <p:spPr>
          <a:xfrm>
            <a:off x="1179226" y="1594707"/>
            <a:ext cx="9833548" cy="1325563"/>
          </a:xfrm>
          <a:prstGeom prst="rect">
            <a:avLst/>
          </a:prstGeom>
        </p:spPr>
        <p:txBody>
          <a:bodyPr vert="horz" lIns="91440" tIns="45720" rIns="91440" bIns="45720" rtlCol="0" anchor="b">
            <a:normAutofit/>
          </a:bodyPr>
          <a:lstStyle/>
          <a:p>
            <a:pPr marL="12700" algn="ctr"/>
            <a:r>
              <a:rPr lang="en-US" sz="3100" kern="1200" spc="-10">
                <a:solidFill>
                  <a:schemeClr val="tx2"/>
                </a:solidFill>
                <a:latin typeface="+mj-lt"/>
                <a:ea typeface="+mj-ea"/>
                <a:cs typeface="+mj-cs"/>
              </a:rPr>
              <a:t>CASS, </a:t>
            </a:r>
            <a:r>
              <a:rPr lang="en-US" sz="3100" kern="1200" spc="10">
                <a:solidFill>
                  <a:schemeClr val="tx2"/>
                </a:solidFill>
                <a:latin typeface="+mj-lt"/>
                <a:ea typeface="+mj-ea"/>
                <a:cs typeface="+mj-cs"/>
              </a:rPr>
              <a:t>SEZ. </a:t>
            </a:r>
            <a:r>
              <a:rPr lang="en-US" sz="3100" kern="1200" spc="-5">
                <a:solidFill>
                  <a:schemeClr val="tx2"/>
                </a:solidFill>
                <a:latin typeface="+mj-lt"/>
                <a:ea typeface="+mj-ea"/>
                <a:cs typeface="+mj-cs"/>
              </a:rPr>
              <a:t>IV, 11 GENNAIO </a:t>
            </a:r>
            <a:r>
              <a:rPr lang="en-US" sz="3100" kern="1200">
                <a:solidFill>
                  <a:schemeClr val="tx2"/>
                </a:solidFill>
                <a:latin typeface="+mj-lt"/>
                <a:ea typeface="+mj-ea"/>
                <a:cs typeface="+mj-cs"/>
              </a:rPr>
              <a:t>2023, </a:t>
            </a:r>
            <a:r>
              <a:rPr lang="en-US" sz="3100" kern="1200" spc="15">
                <a:solidFill>
                  <a:schemeClr val="tx2"/>
                </a:solidFill>
                <a:latin typeface="+mj-lt"/>
                <a:ea typeface="+mj-ea"/>
                <a:cs typeface="+mj-cs"/>
              </a:rPr>
              <a:t>N.</a:t>
            </a:r>
            <a:r>
              <a:rPr lang="en-US" sz="3100" kern="1200" spc="-170">
                <a:solidFill>
                  <a:schemeClr val="tx2"/>
                </a:solidFill>
                <a:latin typeface="+mj-lt"/>
                <a:ea typeface="+mj-ea"/>
                <a:cs typeface="+mj-cs"/>
              </a:rPr>
              <a:t> 570</a:t>
            </a:r>
            <a:br>
              <a:rPr lang="en-US" sz="3100" kern="1200" spc="-170">
                <a:solidFill>
                  <a:schemeClr val="tx2"/>
                </a:solidFill>
                <a:latin typeface="+mj-lt"/>
                <a:ea typeface="+mj-ea"/>
                <a:cs typeface="+mj-cs"/>
              </a:rPr>
            </a:br>
            <a:r>
              <a:rPr lang="en-US" sz="3100" i="1" kern="1200" spc="-170">
                <a:solidFill>
                  <a:schemeClr val="tx2"/>
                </a:solidFill>
                <a:latin typeface="+mj-lt"/>
                <a:ea typeface="+mj-ea"/>
                <a:cs typeface="+mj-cs"/>
              </a:rPr>
              <a:t>(differenza fra colpevolezza persona fisica e colpa di organizzazione)</a:t>
            </a:r>
            <a:endParaRPr lang="en-US" sz="3100" i="1" kern="1200">
              <a:solidFill>
                <a:schemeClr val="tx2"/>
              </a:solidFill>
              <a:latin typeface="+mj-lt"/>
              <a:ea typeface="+mj-ea"/>
              <a:cs typeface="+mj-cs"/>
            </a:endParaRPr>
          </a:p>
        </p:txBody>
      </p:sp>
      <p:sp>
        <p:nvSpPr>
          <p:cNvPr id="14" name="object 14"/>
          <p:cNvSpPr txBox="1"/>
          <p:nvPr/>
        </p:nvSpPr>
        <p:spPr>
          <a:xfrm>
            <a:off x="1179226" y="3329677"/>
            <a:ext cx="9833548" cy="2457269"/>
          </a:xfrm>
          <a:prstGeom prst="rect">
            <a:avLst/>
          </a:prstGeom>
        </p:spPr>
        <p:txBody>
          <a:bodyPr vert="horz" lIns="91440" tIns="45720" rIns="91440" bIns="45720" rtlCol="0">
            <a:normAutofit/>
          </a:bodyPr>
          <a:lstStyle/>
          <a:p>
            <a:pPr marL="12700" marR="5080" lvl="0" indent="-228600" defTabSz="914400" fontAlgn="auto">
              <a:lnSpc>
                <a:spcPct val="90000"/>
              </a:lnSpc>
              <a:spcBef>
                <a:spcPts val="100"/>
              </a:spcBef>
              <a:spcAft>
                <a:spcPts val="0"/>
              </a:spcAft>
              <a:buClrTx/>
              <a:buSzTx/>
              <a:buFont typeface="Arial" panose="020B0604020202020204" pitchFamily="34" charset="0"/>
              <a:buChar char="•"/>
              <a:tabLst/>
              <a:defRPr/>
            </a:pPr>
            <a:r>
              <a:rPr kumimoji="0" lang="en-US" b="1" i="0" u="none" strike="noStrike" cap="none" spc="-5" normalizeH="0" baseline="0" noProof="0">
                <a:ln>
                  <a:noFill/>
                </a:ln>
                <a:solidFill>
                  <a:schemeClr val="tx2"/>
                </a:solidFill>
                <a:effectLst/>
                <a:uLnTx/>
                <a:uFillTx/>
              </a:rPr>
              <a:t>La Corte, ha ritenuto che «</a:t>
            </a:r>
            <a:r>
              <a:rPr lang="en-US" b="1">
                <a:solidFill>
                  <a:schemeClr val="tx2"/>
                </a:solidFill>
                <a:effectLst/>
              </a:rPr>
              <a:t>nell'indagine riguardante la configurabilità dell'illecito imputabile all'ente, le condotte colpose dei soggetti responsabili della fattispecie criminosa (presupposto dell'illecito amministrativo) rilevano se riscontrabile la mancanza o l'inadeguatezza delle cautele predisposte per la prevenzione dei reati previsti dal D.Lgs. n. 231 del 2001. La ricorrenza di tali carenze organizzative, determinando le condizioni per il verificarsi del reato presupposto, giustifica l'imputazione dell'illecito al soggetto collettivo, oltre a sorreggere la costruzione giuridica per cui l'ente risponde dell'illecito per fatto proprio (e non per fatto altrui). </a:t>
            </a:r>
            <a:r>
              <a:rPr lang="en-US" b="1" u="sng">
                <a:solidFill>
                  <a:schemeClr val="tx2"/>
                </a:solidFill>
                <a:effectLst/>
              </a:rPr>
              <a:t>Da qui l'esigenza che la colpa di organizzazione sia rigorosamente provata e non confusa o sovrapposta con la colpevolezza del dipendente o amministratore dell'ente, responsabili del reato</a:t>
            </a:r>
            <a:r>
              <a:rPr lang="en-US" b="1">
                <a:solidFill>
                  <a:schemeClr val="tx2"/>
                </a:solidFill>
                <a:effectLst/>
              </a:rPr>
              <a:t>».</a:t>
            </a:r>
            <a:endParaRPr kumimoji="0" lang="en-US" b="1" i="0" u="none" strike="noStrike" cap="none" spc="0" normalizeH="0" baseline="0" noProof="0">
              <a:ln>
                <a:noFill/>
              </a:ln>
              <a:solidFill>
                <a:schemeClr val="tx2"/>
              </a:solidFill>
              <a:effectLst/>
              <a:uLnTx/>
              <a:uFillTx/>
            </a:endParaRPr>
          </a:p>
        </p:txBody>
      </p:sp>
      <p:sp>
        <p:nvSpPr>
          <p:cNvPr id="17" name="object 17"/>
          <p:cNvSpPr txBox="1">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p>
            <a:pPr marR="0" lvl="0" indent="0" algn="r" defTabSz="914400" fontAlgn="auto">
              <a:spcBef>
                <a:spcPts val="0"/>
              </a:spcBef>
              <a:spcAft>
                <a:spcPts val="600"/>
              </a:spcAft>
              <a:buClrTx/>
              <a:buSzTx/>
              <a:buFontTx/>
              <a:buNone/>
              <a:tabLst/>
              <a:defRPr/>
            </a:pPr>
            <a:fld id="{81D60167-4931-47E6-BA6A-407CBD079E47}" type="slidenum">
              <a:rPr kumimoji="0" lang="en-US" sz="1200" b="0" i="0" u="none" strike="noStrike" cap="none" spc="0" normalizeH="0" baseline="0" noProof="0">
                <a:ln>
                  <a:noFill/>
                </a:ln>
                <a:solidFill>
                  <a:schemeClr val="tx1">
                    <a:tint val="75000"/>
                  </a:schemeClr>
                </a:solidFill>
                <a:effectLst/>
                <a:uLnTx/>
                <a:uFillTx/>
              </a:rPr>
              <a:pPr marR="0" lvl="0" indent="0" algn="r" defTabSz="914400" fontAlgn="auto">
                <a:spcBef>
                  <a:spcPts val="0"/>
                </a:spcBef>
                <a:spcAft>
                  <a:spcPts val="600"/>
                </a:spcAft>
                <a:buClrTx/>
                <a:buSzTx/>
                <a:buFontTx/>
                <a:buNone/>
                <a:tabLst/>
                <a:defRPr/>
              </a:pPr>
              <a:t>4</a:t>
            </a:fld>
            <a:endParaRPr kumimoji="0" lang="en-US" sz="1200" b="0" i="0" u="none" strike="noStrike" cap="none" spc="0" normalizeH="0" baseline="0" noProof="0">
              <a:ln>
                <a:noFill/>
              </a:ln>
              <a:solidFill>
                <a:schemeClr val="tx1">
                  <a:tint val="75000"/>
                </a:schemeClr>
              </a:solidFill>
              <a:effectLst/>
              <a:uLnTx/>
              <a:uFillTx/>
            </a:endParaRPr>
          </a:p>
        </p:txBody>
      </p:sp>
    </p:spTree>
    <p:extLst>
      <p:ext uri="{BB962C8B-B14F-4D97-AF65-F5344CB8AC3E}">
        <p14:creationId xmlns:p14="http://schemas.microsoft.com/office/powerpoint/2010/main" val="395431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510" name="Rectangle 2150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9" name="Rectangle 2151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 name="Titolo 1">
            <a:extLst>
              <a:ext uri="{FF2B5EF4-FFF2-40B4-BE49-F238E27FC236}">
                <a16:creationId xmlns:a16="http://schemas.microsoft.com/office/drawing/2014/main" id="{2AB755F3-6036-4EB5-8993-FAFE9F0A950A}"/>
              </a:ext>
            </a:extLst>
          </p:cNvPr>
          <p:cNvSpPr>
            <a:spLocks noGrp="1"/>
          </p:cNvSpPr>
          <p:nvPr>
            <p:ph type="title" idx="4294967295"/>
          </p:nvPr>
        </p:nvSpPr>
        <p:spPr>
          <a:xfrm>
            <a:off x="1179226" y="1071055"/>
            <a:ext cx="9833548" cy="1164145"/>
          </a:xfrm>
        </p:spPr>
        <p:txBody>
          <a:bodyPr vert="horz" lIns="91440" tIns="45720" rIns="91440" bIns="45720" rtlCol="0" anchor="b">
            <a:normAutofit/>
          </a:bodyPr>
          <a:lstStyle/>
          <a:p>
            <a:pPr algn="ctr"/>
            <a:r>
              <a:rPr lang="en-US" sz="3600" kern="1200" dirty="0">
                <a:solidFill>
                  <a:schemeClr val="tx2"/>
                </a:solidFill>
                <a:latin typeface="+mj-lt"/>
                <a:ea typeface="+mj-ea"/>
                <a:cs typeface="+mj-cs"/>
              </a:rPr>
              <a:t>IL MODELLO ORGANIZZATIVO (MOG) – ARTT. 6-7</a:t>
            </a:r>
          </a:p>
        </p:txBody>
      </p:sp>
      <p:grpSp>
        <p:nvGrpSpPr>
          <p:cNvPr id="21514" name="Group 2151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1515" name="Freeform: Shape 2151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6" name="Freeform: Shape 2151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7" name="Freeform: Shape 2151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8" name="Freeform: Shape 2151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05" name="Text Box 1">
            <a:extLst>
              <a:ext uri="{FF2B5EF4-FFF2-40B4-BE49-F238E27FC236}">
                <a16:creationId xmlns:a16="http://schemas.microsoft.com/office/drawing/2014/main" id="{EECB7DB6-0C66-4857-B5EB-0EBD95BC60DB}"/>
              </a:ext>
            </a:extLst>
          </p:cNvPr>
          <p:cNvSpPr txBox="1">
            <a:spLocks noChangeArrowheads="1"/>
          </p:cNvSpPr>
          <p:nvPr/>
        </p:nvSpPr>
        <p:spPr bwMode="auto">
          <a:xfrm>
            <a:off x="1179226" y="2675467"/>
            <a:ext cx="9833548" cy="311147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lIns="91440" tIns="45720" rIns="91440" bIns="45720" rtlCol="0">
            <a:normAutofit lnSpcReduction="10000"/>
          </a:bodyPr>
          <a:lstStyle>
            <a:lvl1pPr marL="339725" indent="-3333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9pPr>
          </a:lstStyle>
          <a:p>
            <a:pPr marL="111125" marR="0" lvl="0" indent="0" defTabSz="914400" fontAlgn="auto">
              <a:lnSpc>
                <a:spcPct val="90000"/>
              </a:lnSpc>
              <a:spcBef>
                <a:spcPts val="800"/>
              </a:spcBef>
              <a:spcAft>
                <a:spcPts val="0"/>
              </a:spcAft>
              <a:buClrTx/>
              <a:buSzTx/>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kumimoji="0" lang="en-US" altLang="it-IT" sz="1600" b="0" i="0" u="none" strike="noStrike" cap="none" spc="0" normalizeH="0" baseline="0" noProof="0" dirty="0" err="1">
                <a:ln>
                  <a:noFill/>
                </a:ln>
                <a:solidFill>
                  <a:schemeClr val="tx2"/>
                </a:solidFill>
                <a:effectLst/>
                <a:uLnTx/>
                <a:uFillTx/>
                <a:latin typeface="+mn-lt"/>
                <a:ea typeface="+mn-ea"/>
              </a:rPr>
              <a:t>Qualora</a:t>
            </a:r>
            <a:r>
              <a:rPr kumimoji="0" lang="en-US" altLang="it-IT" sz="1600" b="0" i="0" u="none" strike="noStrike" cap="none" spc="0" normalizeH="0" baseline="0" noProof="0" dirty="0">
                <a:ln>
                  <a:noFill/>
                </a:ln>
                <a:solidFill>
                  <a:schemeClr val="tx2"/>
                </a:solidFill>
                <a:effectLst/>
                <a:uLnTx/>
                <a:uFillTx/>
                <a:latin typeface="+mn-lt"/>
                <a:ea typeface="+mn-ea"/>
              </a:rPr>
              <a:t> il </a:t>
            </a:r>
            <a:r>
              <a:rPr kumimoji="0" lang="en-US" altLang="it-IT" sz="1600" b="0" i="0" u="none" strike="noStrike" cap="none" spc="0" normalizeH="0" baseline="0" noProof="0" dirty="0" err="1">
                <a:ln>
                  <a:noFill/>
                </a:ln>
                <a:solidFill>
                  <a:schemeClr val="tx2"/>
                </a:solidFill>
                <a:effectLst/>
                <a:uLnTx/>
                <a:uFillTx/>
                <a:latin typeface="+mn-lt"/>
                <a:ea typeface="+mn-ea"/>
              </a:rPr>
              <a:t>reato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sia</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stato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commesso</a:t>
            </a:r>
            <a:r>
              <a:rPr kumimoji="0" lang="en-US" altLang="it-IT" sz="1600" b="0" i="0" u="none" strike="noStrike" cap="none" spc="0" normalizeH="0" baseline="0" noProof="0" dirty="0">
                <a:ln>
                  <a:noFill/>
                </a:ln>
                <a:solidFill>
                  <a:schemeClr val="tx2"/>
                </a:solidFill>
                <a:effectLst/>
                <a:uLnTx/>
                <a:uFillTx/>
                <a:latin typeface="+mn-lt"/>
                <a:ea typeface="+mn-ea"/>
              </a:rPr>
              <a:t> da </a:t>
            </a:r>
            <a:r>
              <a:rPr kumimoji="0" lang="en-US" altLang="it-IT" sz="1600" b="1" i="0" u="none" strike="noStrike" cap="none" spc="0" normalizeH="0" baseline="0" noProof="0" dirty="0" err="1">
                <a:ln>
                  <a:noFill/>
                </a:ln>
                <a:solidFill>
                  <a:schemeClr val="tx2"/>
                </a:solidFill>
                <a:effectLst/>
                <a:uLnTx/>
                <a:uFillTx/>
                <a:latin typeface="+mn-lt"/>
                <a:ea typeface="+mn-ea"/>
              </a:rPr>
              <a:t>soggetti</a:t>
            </a:r>
            <a:r>
              <a:rPr kumimoji="0" lang="en-US" altLang="it-IT" sz="1600" b="1" i="0" u="none" strike="noStrike" cap="none" spc="0" normalizeH="0" baseline="0" noProof="0" dirty="0">
                <a:ln>
                  <a:noFill/>
                </a:ln>
                <a:solidFill>
                  <a:schemeClr val="tx2"/>
                </a:solidFill>
                <a:effectLst/>
                <a:uLnTx/>
                <a:uFillTx/>
                <a:latin typeface="+mn-lt"/>
                <a:ea typeface="+mn-ea"/>
              </a:rPr>
              <a:t> in </a:t>
            </a:r>
            <a:r>
              <a:rPr kumimoji="0" lang="en-US" altLang="it-IT" sz="1600" b="1" i="0" u="none" strike="noStrike" cap="none" spc="0" normalizeH="0" baseline="0" noProof="0" dirty="0" err="1">
                <a:ln>
                  <a:noFill/>
                </a:ln>
                <a:solidFill>
                  <a:schemeClr val="tx2"/>
                </a:solidFill>
                <a:effectLst/>
                <a:uLnTx/>
                <a:uFillTx/>
                <a:latin typeface="+mn-lt"/>
                <a:ea typeface="+mn-ea"/>
              </a:rPr>
              <a:t>posizione</a:t>
            </a:r>
            <a:r>
              <a:rPr kumimoji="0" lang="en-US" altLang="it-IT" sz="1600" b="1" i="0" u="none" strike="noStrike" cap="none" spc="0" normalizeH="0" baseline="0" noProof="0" dirty="0">
                <a:ln>
                  <a:noFill/>
                </a:ln>
                <a:solidFill>
                  <a:schemeClr val="tx2"/>
                </a:solidFill>
                <a:effectLst/>
                <a:uLnTx/>
                <a:uFillTx/>
                <a:latin typeface="+mn-lt"/>
                <a:ea typeface="+mn-ea"/>
              </a:rPr>
              <a:t> </a:t>
            </a:r>
            <a:r>
              <a:rPr kumimoji="0" lang="en-US" altLang="it-IT" sz="1600" b="1" i="0" u="none" strike="noStrike" cap="none" spc="0" normalizeH="0" baseline="0" noProof="0" dirty="0" err="1">
                <a:ln>
                  <a:noFill/>
                </a:ln>
                <a:solidFill>
                  <a:schemeClr val="tx2"/>
                </a:solidFill>
                <a:effectLst/>
                <a:uLnTx/>
                <a:uFillTx/>
                <a:latin typeface="+mn-lt"/>
                <a:ea typeface="+mn-ea"/>
              </a:rPr>
              <a:t>apicale</a:t>
            </a:r>
            <a:r>
              <a:rPr kumimoji="0" lang="en-US" altLang="it-IT" sz="1600" b="1" i="0" u="none" strike="noStrike" cap="none" spc="0" normalizeH="0" baseline="0" noProof="0" dirty="0">
                <a:ln>
                  <a:noFill/>
                </a:ln>
                <a:solidFill>
                  <a:schemeClr val="tx2"/>
                </a:solidFill>
                <a:effectLst/>
                <a:uLnTx/>
                <a:uFillTx/>
                <a:latin typeface="+mn-lt"/>
                <a:ea typeface="+mn-ea"/>
              </a:rPr>
              <a:t>,</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l'ente</a:t>
            </a:r>
            <a:r>
              <a:rPr kumimoji="0" lang="en-US" altLang="it-IT" sz="1600" b="0" i="0" u="none" strike="noStrike" cap="none" spc="0" normalizeH="0" baseline="0" noProof="0" dirty="0">
                <a:ln>
                  <a:noFill/>
                </a:ln>
                <a:solidFill>
                  <a:schemeClr val="tx2"/>
                </a:solidFill>
                <a:effectLst/>
                <a:uLnTx/>
                <a:uFillTx/>
                <a:latin typeface="+mn-lt"/>
                <a:ea typeface="+mn-ea"/>
              </a:rPr>
              <a:t> non </a:t>
            </a:r>
            <a:r>
              <a:rPr kumimoji="0" lang="en-US" altLang="it-IT" sz="1600" b="0" i="0" u="none" strike="noStrike" cap="none" spc="0" normalizeH="0" baseline="0" noProof="0" dirty="0" err="1">
                <a:ln>
                  <a:noFill/>
                </a:ln>
                <a:solidFill>
                  <a:schemeClr val="tx2"/>
                </a:solidFill>
                <a:effectLst/>
                <a:uLnTx/>
                <a:uFillTx/>
                <a:latin typeface="+mn-lt"/>
                <a:ea typeface="+mn-ea"/>
              </a:rPr>
              <a:t>risponde</a:t>
            </a:r>
            <a:r>
              <a:rPr kumimoji="0" lang="en-US" altLang="it-IT" sz="1600" b="0" i="0" u="none" strike="noStrike" cap="none" spc="0" normalizeH="0" baseline="0" noProof="0" dirty="0">
                <a:ln>
                  <a:noFill/>
                </a:ln>
                <a:solidFill>
                  <a:schemeClr val="tx2"/>
                </a:solidFill>
                <a:effectLst/>
                <a:uLnTx/>
                <a:uFillTx/>
                <a:latin typeface="+mn-lt"/>
                <a:ea typeface="+mn-ea"/>
              </a:rPr>
              <a:t> se </a:t>
            </a:r>
            <a:r>
              <a:rPr kumimoji="0" lang="en-US" altLang="it-IT" sz="1600" b="0" i="0" u="none" strike="noStrike" cap="none" spc="0" normalizeH="0" baseline="0" noProof="0" dirty="0" err="1">
                <a:ln>
                  <a:noFill/>
                </a:ln>
                <a:solidFill>
                  <a:schemeClr val="tx2"/>
                </a:solidFill>
                <a:effectLst/>
                <a:uLnTx/>
                <a:uFillTx/>
                <a:latin typeface="+mn-lt"/>
                <a:ea typeface="+mn-ea"/>
              </a:rPr>
              <a:t>prova</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che</a:t>
            </a:r>
            <a:r>
              <a:rPr kumimoji="0" lang="en-US" altLang="it-IT" sz="1600" b="0" i="0" u="none" strike="noStrike" cap="none" spc="0" normalizeH="0" baseline="0" noProof="0" dirty="0">
                <a:ln>
                  <a:noFill/>
                </a:ln>
                <a:solidFill>
                  <a:schemeClr val="tx2"/>
                </a:solidFill>
                <a:effectLst/>
                <a:uLnTx/>
                <a:uFillTx/>
                <a:latin typeface="+mn-lt"/>
                <a:ea typeface="+mn-ea"/>
              </a:rPr>
              <a:t>:</a:t>
            </a:r>
          </a:p>
          <a:p>
            <a:pPr marL="339725" marR="0" lvl="0" indent="-228600" defTabSz="914400" fontAlgn="auto">
              <a:lnSpc>
                <a:spcPct val="90000"/>
              </a:lnSpc>
              <a:spcBef>
                <a:spcPts val="800"/>
              </a:spcBef>
              <a:spcAft>
                <a:spcPts val="0"/>
              </a:spcAft>
              <a:buClrTx/>
              <a:buSzTx/>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kumimoji="0" lang="en-US" altLang="it-IT" sz="1600" b="0" i="0" u="none" strike="noStrike" cap="none" spc="0" normalizeH="0" baseline="0" noProof="0" dirty="0">
              <a:ln>
                <a:noFill/>
              </a:ln>
              <a:solidFill>
                <a:schemeClr val="tx2"/>
              </a:solidFill>
              <a:effectLst/>
              <a:uLnTx/>
              <a:uFillTx/>
              <a:latin typeface="+mn-lt"/>
              <a:ea typeface="+mn-ea"/>
            </a:endParaRPr>
          </a:p>
          <a:p>
            <a:pPr lvl="2" indent="-228600" defTabSz="914400">
              <a:lnSpc>
                <a:spcPct val="90000"/>
              </a:lnSpc>
              <a:spcBef>
                <a:spcPts val="800"/>
              </a:spcBef>
              <a:buFont typeface="Arial" panose="020B0604020202020204" pitchFamily="34" charset="0"/>
              <a:buChar char="•"/>
              <a:defRPr/>
            </a:pPr>
            <a:r>
              <a:rPr kumimoji="0" lang="en-US" altLang="it-IT" sz="1600" b="0" i="0" u="none" strike="noStrike" cap="none" spc="0" normalizeH="0" baseline="0" noProof="0" dirty="0">
                <a:ln>
                  <a:noFill/>
                </a:ln>
                <a:solidFill>
                  <a:schemeClr val="tx2"/>
                </a:solidFill>
                <a:effectLst/>
                <a:uLnTx/>
                <a:uFillTx/>
                <a:latin typeface="+mn-lt"/>
                <a:ea typeface="+mn-ea"/>
              </a:rPr>
              <a:t>1. </a:t>
            </a:r>
            <a:r>
              <a:rPr kumimoji="0" lang="en-US" altLang="it-IT" sz="1600" b="0" i="0" u="none" strike="noStrike" cap="none" spc="0" normalizeH="0" baseline="0" noProof="0" dirty="0" err="1">
                <a:ln>
                  <a:noFill/>
                </a:ln>
                <a:solidFill>
                  <a:schemeClr val="tx2"/>
                </a:solidFill>
                <a:effectLst/>
                <a:uLnTx/>
                <a:uFillTx/>
                <a:latin typeface="+mn-lt"/>
                <a:ea typeface="+mn-ea"/>
              </a:rPr>
              <a:t>L'organo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dirigente</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abbia</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adottato</a:t>
            </a:r>
            <a:r>
              <a:rPr kumimoji="0" lang="en-US" altLang="it-IT" sz="1600" b="0" i="0" u="none" strike="noStrike" cap="none" spc="0" normalizeH="0" baseline="0" noProof="0" dirty="0">
                <a:ln>
                  <a:noFill/>
                </a:ln>
                <a:solidFill>
                  <a:schemeClr val="tx2"/>
                </a:solidFill>
                <a:effectLst/>
                <a:uLnTx/>
                <a:uFillTx/>
                <a:latin typeface="+mn-lt"/>
                <a:ea typeface="+mn-ea"/>
              </a:rPr>
              <a:t> ed </a:t>
            </a:r>
            <a:r>
              <a:rPr kumimoji="0" lang="en-US" altLang="it-IT" sz="1600" b="0" i="0" u="none" strike="noStrike" cap="none" spc="0" normalizeH="0" baseline="0" noProof="0" dirty="0" err="1">
                <a:ln>
                  <a:noFill/>
                </a:ln>
                <a:solidFill>
                  <a:schemeClr val="tx2"/>
                </a:solidFill>
                <a:effectLst/>
                <a:uLnTx/>
                <a:uFillTx/>
                <a:latin typeface="+mn-lt"/>
                <a:ea typeface="+mn-ea"/>
              </a:rPr>
              <a:t>efficacemente</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attuato</a:t>
            </a:r>
            <a:r>
              <a:rPr kumimoji="0" lang="en-US" altLang="it-IT" sz="1600" b="0" i="0" u="none" strike="noStrike" cap="none" spc="0" normalizeH="0" baseline="0" noProof="0" dirty="0">
                <a:ln>
                  <a:noFill/>
                </a:ln>
                <a:solidFill>
                  <a:schemeClr val="tx2"/>
                </a:solidFill>
                <a:effectLst/>
                <a:uLnTx/>
                <a:uFillTx/>
                <a:latin typeface="+mn-lt"/>
                <a:ea typeface="+mn-ea"/>
              </a:rPr>
              <a:t>, prima </a:t>
            </a:r>
            <a:r>
              <a:rPr kumimoji="0" lang="en-US" altLang="it-IT" sz="1600" b="0" i="0" u="none" strike="noStrike" cap="none" spc="0" normalizeH="0" baseline="0" noProof="0" dirty="0" err="1">
                <a:ln>
                  <a:noFill/>
                </a:ln>
                <a:solidFill>
                  <a:schemeClr val="tx2"/>
                </a:solidFill>
                <a:effectLst/>
                <a:uLnTx/>
                <a:uFillTx/>
                <a:latin typeface="+mn-lt"/>
                <a:ea typeface="+mn-ea"/>
              </a:rPr>
              <a:t>della</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commissione</a:t>
            </a:r>
            <a:r>
              <a:rPr kumimoji="0" lang="en-US" altLang="it-IT" sz="1600" b="0" i="0" u="none" strike="noStrike" cap="none" spc="0" normalizeH="0" baseline="0" noProof="0" dirty="0">
                <a:ln>
                  <a:noFill/>
                </a:ln>
                <a:solidFill>
                  <a:schemeClr val="tx2"/>
                </a:solidFill>
                <a:effectLst/>
                <a:uLnTx/>
                <a:uFillTx/>
                <a:latin typeface="+mn-lt"/>
                <a:ea typeface="+mn-ea"/>
              </a:rPr>
              <a:t> del </a:t>
            </a:r>
            <a:r>
              <a:rPr kumimoji="0" lang="en-US" altLang="it-IT" sz="1600" b="0" i="0" u="none" strike="noStrike" cap="none" spc="0" normalizeH="0" baseline="0" noProof="0" dirty="0" err="1">
                <a:ln>
                  <a:noFill/>
                </a:ln>
                <a:solidFill>
                  <a:schemeClr val="tx2"/>
                </a:solidFill>
                <a:effectLst/>
                <a:uLnTx/>
                <a:uFillTx/>
                <a:latin typeface="+mn-lt"/>
                <a:ea typeface="+mn-ea"/>
              </a:rPr>
              <a:t>fatto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1" i="0" u="none" strike="noStrike" cap="none" spc="0" normalizeH="0" baseline="0" noProof="0" dirty="0" err="1">
                <a:ln>
                  <a:noFill/>
                </a:ln>
                <a:solidFill>
                  <a:schemeClr val="tx2"/>
                </a:solidFill>
                <a:effectLst/>
                <a:uLnTx/>
                <a:uFillTx/>
                <a:latin typeface="+mn-lt"/>
                <a:ea typeface="+mn-ea"/>
              </a:rPr>
              <a:t>modelli</a:t>
            </a:r>
            <a:r>
              <a:rPr kumimoji="0" lang="en-US" altLang="it-IT" sz="1600" b="1" i="0" u="none" strike="noStrike" cap="none" spc="0" normalizeH="0" baseline="0" noProof="0" dirty="0">
                <a:ln>
                  <a:noFill/>
                </a:ln>
                <a:solidFill>
                  <a:schemeClr val="tx2"/>
                </a:solidFill>
                <a:effectLst/>
                <a:uLnTx/>
                <a:uFillTx/>
                <a:latin typeface="+mn-lt"/>
                <a:ea typeface="+mn-ea"/>
              </a:rPr>
              <a:t> di </a:t>
            </a:r>
            <a:r>
              <a:rPr kumimoji="0" lang="en-US" altLang="it-IT" sz="1600" b="1" i="0" u="none" strike="noStrike" cap="none" spc="0" normalizeH="0" baseline="0" noProof="0" dirty="0" err="1">
                <a:ln>
                  <a:noFill/>
                </a:ln>
                <a:solidFill>
                  <a:schemeClr val="tx2"/>
                </a:solidFill>
                <a:effectLst/>
                <a:uLnTx/>
                <a:uFillTx/>
                <a:latin typeface="+mn-lt"/>
                <a:ea typeface="+mn-ea"/>
              </a:rPr>
              <a:t>organizzazione</a:t>
            </a:r>
            <a:r>
              <a:rPr kumimoji="0" lang="en-US" altLang="it-IT" sz="1600" b="1" i="0" u="none" strike="noStrike" cap="none" spc="0" normalizeH="0" baseline="0" noProof="0" dirty="0">
                <a:ln>
                  <a:noFill/>
                </a:ln>
                <a:solidFill>
                  <a:schemeClr val="tx2"/>
                </a:solidFill>
                <a:effectLst/>
                <a:uLnTx/>
                <a:uFillTx/>
                <a:latin typeface="+mn-lt"/>
                <a:ea typeface="+mn-ea"/>
              </a:rPr>
              <a:t> </a:t>
            </a:r>
            <a:r>
              <a:rPr kumimoji="0" lang="en-US" altLang="it-IT" sz="1600" b="1" i="0" u="none" strike="noStrike" cap="none" spc="0" normalizeH="0" baseline="0" noProof="0" dirty="0" err="1">
                <a:ln>
                  <a:noFill/>
                </a:ln>
                <a:solidFill>
                  <a:schemeClr val="tx2"/>
                </a:solidFill>
                <a:effectLst/>
                <a:uLnTx/>
                <a:uFillTx/>
                <a:latin typeface="+mn-lt"/>
                <a:ea typeface="+mn-ea"/>
              </a:rPr>
              <a:t>idonei</a:t>
            </a:r>
            <a:r>
              <a:rPr kumimoji="0" lang="en-US" altLang="it-IT" sz="1600" b="0" i="0" u="none" strike="noStrike" cap="none" spc="0" normalizeH="0" baseline="0" noProof="0" dirty="0">
                <a:ln>
                  <a:noFill/>
                </a:ln>
                <a:solidFill>
                  <a:schemeClr val="tx2"/>
                </a:solidFill>
                <a:effectLst/>
                <a:uLnTx/>
                <a:uFillTx/>
                <a:latin typeface="+mn-lt"/>
                <a:ea typeface="+mn-ea"/>
              </a:rPr>
              <a:t> a </a:t>
            </a:r>
            <a:r>
              <a:rPr kumimoji="0" lang="en-US" altLang="it-IT" sz="1600" b="0" i="0" u="none" strike="noStrike" cap="none" spc="0" normalizeH="0" baseline="0" noProof="0" dirty="0" err="1">
                <a:ln>
                  <a:noFill/>
                </a:ln>
                <a:solidFill>
                  <a:schemeClr val="tx2"/>
                </a:solidFill>
                <a:effectLst/>
                <a:uLnTx/>
                <a:uFillTx/>
                <a:latin typeface="+mn-lt"/>
                <a:ea typeface="+mn-ea"/>
              </a:rPr>
              <a:t>prevenire</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reati</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della</a:t>
            </a:r>
            <a:r>
              <a:rPr kumimoji="0" lang="en-US" altLang="it-IT" sz="1600" b="0" i="0" u="none" strike="noStrike" cap="none" spc="0" normalizeH="0" baseline="0" noProof="0" dirty="0">
                <a:ln>
                  <a:noFill/>
                </a:ln>
                <a:solidFill>
                  <a:schemeClr val="tx2"/>
                </a:solidFill>
                <a:effectLst/>
                <a:uLnTx/>
                <a:uFillTx/>
                <a:latin typeface="+mn-lt"/>
                <a:ea typeface="+mn-ea"/>
              </a:rPr>
              <a:t> specie di </a:t>
            </a:r>
            <a:r>
              <a:rPr kumimoji="0" lang="en-US" altLang="it-IT" sz="1600" b="0" i="0" u="none" strike="noStrike" cap="none" spc="0" normalizeH="0" baseline="0" noProof="0" dirty="0" err="1">
                <a:ln>
                  <a:noFill/>
                </a:ln>
                <a:solidFill>
                  <a:schemeClr val="tx2"/>
                </a:solidFill>
                <a:effectLst/>
                <a:uLnTx/>
                <a:uFillTx/>
                <a:latin typeface="+mn-lt"/>
                <a:ea typeface="+mn-ea"/>
              </a:rPr>
              <a:t>quello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verificatosi</a:t>
            </a:r>
            <a:r>
              <a:rPr kumimoji="0" lang="en-US" altLang="it-IT" sz="1600" b="0" i="0" u="none" strike="noStrike" cap="none" spc="0" normalizeH="0" baseline="0" noProof="0" dirty="0">
                <a:ln>
                  <a:noFill/>
                </a:ln>
                <a:solidFill>
                  <a:schemeClr val="tx2"/>
                </a:solidFill>
                <a:effectLst/>
                <a:uLnTx/>
                <a:uFillTx/>
                <a:latin typeface="+mn-lt"/>
                <a:ea typeface="+mn-ea"/>
              </a:rPr>
              <a:t>.</a:t>
            </a:r>
          </a:p>
          <a:p>
            <a:pPr lvl="2" indent="-228600" defTabSz="914400">
              <a:lnSpc>
                <a:spcPct val="90000"/>
              </a:lnSpc>
              <a:spcBef>
                <a:spcPts val="800"/>
              </a:spcBef>
              <a:buFont typeface="Arial" panose="020B0604020202020204" pitchFamily="34" charset="0"/>
              <a:buChar char="•"/>
              <a:defRPr/>
            </a:pPr>
            <a:r>
              <a:rPr kumimoji="0" lang="en-US" altLang="it-IT" sz="1600" b="0" i="0" u="none" strike="noStrike" cap="none" spc="0" normalizeH="0" baseline="0" noProof="0" dirty="0">
                <a:ln>
                  <a:noFill/>
                </a:ln>
                <a:solidFill>
                  <a:schemeClr val="tx2"/>
                </a:solidFill>
                <a:effectLst/>
                <a:uLnTx/>
                <a:uFillTx/>
                <a:latin typeface="+mn-lt"/>
                <a:ea typeface="+mn-ea"/>
              </a:rPr>
              <a:t>2. Il </a:t>
            </a:r>
            <a:r>
              <a:rPr kumimoji="0" lang="en-US" altLang="it-IT" sz="1600" b="0" i="0" u="none" strike="noStrike" cap="none" spc="0" normalizeH="0" baseline="0" noProof="0" dirty="0" err="1">
                <a:ln>
                  <a:noFill/>
                </a:ln>
                <a:solidFill>
                  <a:schemeClr val="tx2"/>
                </a:solidFill>
                <a:effectLst/>
                <a:uLnTx/>
                <a:uFillTx/>
                <a:latin typeface="+mn-lt"/>
                <a:ea typeface="+mn-ea"/>
              </a:rPr>
              <a:t>compito</a:t>
            </a:r>
            <a:r>
              <a:rPr kumimoji="0" lang="en-US" altLang="it-IT" sz="1600" b="0" i="0" u="none" strike="noStrike" cap="none" spc="0" normalizeH="0" baseline="0" noProof="0" dirty="0">
                <a:ln>
                  <a:noFill/>
                </a:ln>
                <a:solidFill>
                  <a:schemeClr val="tx2"/>
                </a:solidFill>
                <a:effectLst/>
                <a:uLnTx/>
                <a:uFillTx/>
                <a:latin typeface="+mn-lt"/>
                <a:ea typeface="+mn-ea"/>
              </a:rPr>
              <a:t> di </a:t>
            </a:r>
            <a:r>
              <a:rPr kumimoji="0" lang="en-US" altLang="it-IT" sz="1600" b="0" i="0" u="none" strike="noStrike" cap="none" spc="0" normalizeH="0" baseline="0" noProof="0" dirty="0" err="1">
                <a:ln>
                  <a:noFill/>
                </a:ln>
                <a:solidFill>
                  <a:schemeClr val="tx2"/>
                </a:solidFill>
                <a:effectLst/>
                <a:uLnTx/>
                <a:uFillTx/>
                <a:latin typeface="+mn-lt"/>
                <a:ea typeface="+mn-ea"/>
              </a:rPr>
              <a:t>vigilare</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sul</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funzionamento</a:t>
            </a:r>
            <a:r>
              <a:rPr kumimoji="0" lang="en-US" altLang="it-IT" sz="1600" b="0" i="0" u="none" strike="noStrike" cap="none" spc="0" normalizeH="0" baseline="0" noProof="0" dirty="0">
                <a:ln>
                  <a:noFill/>
                </a:ln>
                <a:solidFill>
                  <a:schemeClr val="tx2"/>
                </a:solidFill>
                <a:effectLst/>
                <a:uLnTx/>
                <a:uFillTx/>
                <a:latin typeface="+mn-lt"/>
                <a:ea typeface="+mn-ea"/>
              </a:rPr>
              <a:t> e </a:t>
            </a:r>
            <a:r>
              <a:rPr kumimoji="0" lang="en-US" altLang="it-IT" sz="1600" b="0" i="0" u="none" strike="noStrike" cap="none" spc="0" normalizeH="0" baseline="0" noProof="0" dirty="0" err="1">
                <a:ln>
                  <a:noFill/>
                </a:ln>
                <a:solidFill>
                  <a:schemeClr val="tx2"/>
                </a:solidFill>
                <a:effectLst/>
                <a:uLnTx/>
                <a:uFillTx/>
                <a:latin typeface="+mn-lt"/>
                <a:ea typeface="+mn-ea"/>
              </a:rPr>
              <a:t>l'osservanza</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dei</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modelli</a:t>
            </a:r>
            <a:r>
              <a:rPr kumimoji="0" lang="en-US" altLang="it-IT" sz="1600" b="0" i="0" u="none" strike="noStrike" cap="none" spc="0" normalizeH="0" baseline="0" noProof="0" dirty="0">
                <a:ln>
                  <a:noFill/>
                </a:ln>
                <a:solidFill>
                  <a:schemeClr val="tx2"/>
                </a:solidFill>
                <a:effectLst/>
                <a:uLnTx/>
                <a:uFillTx/>
                <a:latin typeface="+mn-lt"/>
                <a:ea typeface="+mn-ea"/>
              </a:rPr>
              <a:t> e di curare il loro aggiornamento è </a:t>
            </a:r>
            <a:r>
              <a:rPr kumimoji="0" lang="en-US" altLang="it-IT" sz="1600" b="0" i="0" u="none" strike="noStrike" cap="none" spc="0" normalizeH="0" baseline="0" noProof="0" dirty="0" err="1">
                <a:ln>
                  <a:noFill/>
                </a:ln>
                <a:solidFill>
                  <a:schemeClr val="tx2"/>
                </a:solidFill>
                <a:effectLst/>
                <a:uLnTx/>
                <a:uFillTx/>
                <a:latin typeface="+mn-lt"/>
                <a:ea typeface="+mn-ea"/>
              </a:rPr>
              <a:t>stato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affidato</a:t>
            </a:r>
            <a:r>
              <a:rPr kumimoji="0" lang="en-US" altLang="it-IT" sz="1600" b="0" i="0" u="none" strike="noStrike" cap="none" spc="0" normalizeH="0" baseline="0" noProof="0" dirty="0">
                <a:ln>
                  <a:noFill/>
                </a:ln>
                <a:solidFill>
                  <a:schemeClr val="tx2"/>
                </a:solidFill>
                <a:effectLst/>
                <a:uLnTx/>
                <a:uFillTx/>
                <a:latin typeface="+mn-lt"/>
                <a:ea typeface="+mn-ea"/>
              </a:rPr>
              <a:t> a un </a:t>
            </a:r>
            <a:r>
              <a:rPr kumimoji="0" lang="en-US" altLang="it-IT" sz="1600" b="1" i="0" u="none" strike="noStrike" cap="none" spc="0" normalizeH="0" baseline="0" noProof="0" dirty="0" err="1">
                <a:ln>
                  <a:noFill/>
                </a:ln>
                <a:solidFill>
                  <a:schemeClr val="tx2"/>
                </a:solidFill>
                <a:effectLst/>
                <a:uLnTx/>
                <a:uFillTx/>
                <a:latin typeface="+mn-lt"/>
                <a:ea typeface="+mn-ea"/>
              </a:rPr>
              <a:t>organismo</a:t>
            </a:r>
            <a:r>
              <a:rPr kumimoji="0" lang="en-US" altLang="it-IT" sz="1600" b="1" i="0" u="none" strike="noStrike" cap="none" spc="0" normalizeH="0" baseline="0" noProof="0" dirty="0">
                <a:ln>
                  <a:noFill/>
                </a:ln>
                <a:solidFill>
                  <a:schemeClr val="tx2"/>
                </a:solidFill>
                <a:effectLst/>
                <a:uLnTx/>
                <a:uFillTx/>
                <a:latin typeface="+mn-lt"/>
                <a:ea typeface="+mn-ea"/>
              </a:rPr>
              <a:t> </a:t>
            </a:r>
            <a:r>
              <a:rPr kumimoji="0" lang="en-US" altLang="it-IT" sz="1600" b="1" i="0" u="none" strike="noStrike" cap="none" spc="0" normalizeH="0" baseline="0" noProof="0" dirty="0" err="1">
                <a:ln>
                  <a:noFill/>
                </a:ln>
                <a:solidFill>
                  <a:schemeClr val="tx2"/>
                </a:solidFill>
                <a:effectLst/>
                <a:uLnTx/>
                <a:uFillTx/>
                <a:latin typeface="+mn-lt"/>
                <a:ea typeface="+mn-ea"/>
              </a:rPr>
              <a:t>dell'ente</a:t>
            </a:r>
            <a:r>
              <a:rPr kumimoji="0" lang="en-US" altLang="it-IT" sz="1600" b="1" i="0" u="none" strike="noStrike" cap="none" spc="0" normalizeH="0" baseline="0" noProof="0" dirty="0">
                <a:ln>
                  <a:noFill/>
                </a:ln>
                <a:solidFill>
                  <a:schemeClr val="tx2"/>
                </a:solidFill>
                <a:effectLst/>
                <a:uLnTx/>
                <a:uFillTx/>
                <a:latin typeface="+mn-lt"/>
                <a:ea typeface="+mn-ea"/>
              </a:rPr>
              <a:t> </a:t>
            </a:r>
            <a:r>
              <a:rPr kumimoji="0" lang="en-US" altLang="it-IT" sz="1600" b="1" i="0" u="none" strike="noStrike" cap="none" spc="0" normalizeH="0" baseline="0" noProof="0" dirty="0" err="1">
                <a:ln>
                  <a:noFill/>
                </a:ln>
                <a:solidFill>
                  <a:schemeClr val="tx2"/>
                </a:solidFill>
                <a:effectLst/>
                <a:uLnTx/>
                <a:uFillTx/>
                <a:latin typeface="+mn-lt"/>
                <a:ea typeface="+mn-ea"/>
              </a:rPr>
              <a:t>dotato</a:t>
            </a:r>
            <a:r>
              <a:rPr kumimoji="0" lang="en-US" altLang="it-IT" sz="1600" b="1" i="0" u="none" strike="noStrike" cap="none" spc="0" normalizeH="0" baseline="0" noProof="0" dirty="0">
                <a:ln>
                  <a:noFill/>
                </a:ln>
                <a:solidFill>
                  <a:schemeClr val="tx2"/>
                </a:solidFill>
                <a:effectLst/>
                <a:uLnTx/>
                <a:uFillTx/>
                <a:latin typeface="+mn-lt"/>
                <a:ea typeface="+mn-ea"/>
              </a:rPr>
              <a:t> di </a:t>
            </a:r>
            <a:r>
              <a:rPr kumimoji="0" lang="en-US" altLang="it-IT" sz="1600" b="1" i="0" u="none" strike="noStrike" cap="none" spc="0" normalizeH="0" baseline="0" noProof="0" dirty="0" err="1">
                <a:ln>
                  <a:noFill/>
                </a:ln>
                <a:solidFill>
                  <a:schemeClr val="tx2"/>
                </a:solidFill>
                <a:effectLst/>
                <a:uLnTx/>
                <a:uFillTx/>
                <a:latin typeface="+mn-lt"/>
                <a:ea typeface="+mn-ea"/>
              </a:rPr>
              <a:t>autonomi</a:t>
            </a:r>
            <a:r>
              <a:rPr kumimoji="0" lang="en-US" altLang="it-IT" sz="1600" b="1" i="0" u="none" strike="noStrike" cap="none" spc="0" normalizeH="0" baseline="0" noProof="0" dirty="0">
                <a:ln>
                  <a:noFill/>
                </a:ln>
                <a:solidFill>
                  <a:schemeClr val="tx2"/>
                </a:solidFill>
                <a:effectLst/>
                <a:uLnTx/>
                <a:uFillTx/>
                <a:latin typeface="+mn-lt"/>
                <a:ea typeface="+mn-ea"/>
              </a:rPr>
              <a:t> </a:t>
            </a:r>
            <a:r>
              <a:rPr kumimoji="0" lang="en-US" altLang="it-IT" sz="1600" b="1" i="0" u="none" strike="noStrike" cap="none" spc="0" normalizeH="0" baseline="0" noProof="0" dirty="0" err="1">
                <a:ln>
                  <a:noFill/>
                </a:ln>
                <a:solidFill>
                  <a:schemeClr val="tx2"/>
                </a:solidFill>
                <a:effectLst/>
                <a:uLnTx/>
                <a:uFillTx/>
                <a:latin typeface="+mn-lt"/>
                <a:ea typeface="+mn-ea"/>
              </a:rPr>
              <a:t>poteri</a:t>
            </a:r>
            <a:r>
              <a:rPr kumimoji="0" lang="en-US" altLang="it-IT" sz="1600" b="1" i="0" u="none" strike="noStrike" cap="none" spc="0" normalizeH="0" baseline="0" noProof="0" dirty="0">
                <a:ln>
                  <a:noFill/>
                </a:ln>
                <a:solidFill>
                  <a:schemeClr val="tx2"/>
                </a:solidFill>
                <a:effectLst/>
                <a:uLnTx/>
                <a:uFillTx/>
                <a:latin typeface="+mn-lt"/>
                <a:ea typeface="+mn-ea"/>
              </a:rPr>
              <a:t> di </a:t>
            </a:r>
            <a:r>
              <a:rPr kumimoji="0" lang="en-US" altLang="it-IT" sz="1600" b="1" i="0" u="none" strike="noStrike" cap="none" spc="0" normalizeH="0" baseline="0" noProof="0" dirty="0" err="1">
                <a:ln>
                  <a:noFill/>
                </a:ln>
                <a:solidFill>
                  <a:schemeClr val="tx2"/>
                </a:solidFill>
                <a:effectLst/>
                <a:uLnTx/>
                <a:uFillTx/>
                <a:latin typeface="+mn-lt"/>
                <a:ea typeface="+mn-ea"/>
              </a:rPr>
              <a:t>inziativa</a:t>
            </a:r>
            <a:r>
              <a:rPr kumimoji="0" lang="en-US" altLang="it-IT" sz="1600" b="1" i="0" u="none" strike="noStrike" cap="none" spc="0" normalizeH="0" baseline="0" noProof="0" dirty="0">
                <a:ln>
                  <a:noFill/>
                </a:ln>
                <a:solidFill>
                  <a:schemeClr val="tx2"/>
                </a:solidFill>
                <a:effectLst/>
                <a:uLnTx/>
                <a:uFillTx/>
                <a:latin typeface="+mn-lt"/>
                <a:ea typeface="+mn-ea"/>
              </a:rPr>
              <a:t> e di </a:t>
            </a:r>
            <a:r>
              <a:rPr kumimoji="0" lang="en-US" altLang="it-IT" sz="1600" b="1" i="0" u="none" strike="noStrike" cap="none" spc="0" normalizeH="0" baseline="0" noProof="0" dirty="0" err="1">
                <a:ln>
                  <a:noFill/>
                </a:ln>
                <a:solidFill>
                  <a:schemeClr val="tx2"/>
                </a:solidFill>
                <a:effectLst/>
                <a:uLnTx/>
                <a:uFillTx/>
                <a:latin typeface="+mn-lt"/>
                <a:ea typeface="+mn-ea"/>
              </a:rPr>
              <a:t>controllo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Organismo</a:t>
            </a:r>
            <a:r>
              <a:rPr kumimoji="0" lang="en-US" altLang="it-IT" sz="1600" b="0" i="0" u="none" strike="noStrike" cap="none" spc="0" normalizeH="0" baseline="0" noProof="0" dirty="0">
                <a:ln>
                  <a:noFill/>
                </a:ln>
                <a:solidFill>
                  <a:schemeClr val="tx2"/>
                </a:solidFill>
                <a:effectLst/>
                <a:uLnTx/>
                <a:uFillTx/>
                <a:latin typeface="+mn-lt"/>
                <a:ea typeface="+mn-ea"/>
              </a:rPr>
              <a:t> di </a:t>
            </a:r>
            <a:r>
              <a:rPr kumimoji="0" lang="en-US" altLang="it-IT" sz="1600" b="0" i="0" u="none" strike="noStrike" cap="none" spc="0" normalizeH="0" baseline="0" noProof="0" dirty="0" err="1">
                <a:ln>
                  <a:noFill/>
                </a:ln>
                <a:solidFill>
                  <a:schemeClr val="tx2"/>
                </a:solidFill>
                <a:effectLst/>
                <a:uLnTx/>
                <a:uFillTx/>
                <a:latin typeface="+mn-lt"/>
                <a:ea typeface="+mn-ea"/>
              </a:rPr>
              <a:t>Vigilanza</a:t>
            </a:r>
            <a:r>
              <a:rPr kumimoji="0" lang="en-US" altLang="it-IT" sz="1600" b="0" i="0" u="none" strike="noStrike" cap="none" spc="0" normalizeH="0" baseline="0" noProof="0" dirty="0">
                <a:ln>
                  <a:noFill/>
                </a:ln>
                <a:solidFill>
                  <a:schemeClr val="tx2"/>
                </a:solidFill>
                <a:effectLst/>
                <a:uLnTx/>
                <a:uFillTx/>
                <a:latin typeface="+mn-lt"/>
                <a:ea typeface="+mn-ea"/>
              </a:rPr>
              <a:t>).</a:t>
            </a:r>
          </a:p>
          <a:p>
            <a:pPr lvl="2" indent="-228600" defTabSz="914400">
              <a:lnSpc>
                <a:spcPct val="90000"/>
              </a:lnSpc>
              <a:spcBef>
                <a:spcPts val="800"/>
              </a:spcBef>
              <a:buFont typeface="Arial" panose="020B0604020202020204" pitchFamily="34" charset="0"/>
              <a:buChar char="•"/>
              <a:defRPr/>
            </a:pPr>
            <a:r>
              <a:rPr kumimoji="0" lang="en-US" altLang="it-IT" sz="1600" b="0" i="0" u="none" strike="noStrike" cap="none" spc="0" normalizeH="0" baseline="0" noProof="0" dirty="0">
                <a:ln>
                  <a:noFill/>
                </a:ln>
                <a:solidFill>
                  <a:schemeClr val="tx2"/>
                </a:solidFill>
                <a:effectLst/>
                <a:uLnTx/>
                <a:uFillTx/>
                <a:latin typeface="+mn-lt"/>
                <a:ea typeface="+mn-ea"/>
              </a:rPr>
              <a:t>3. I </a:t>
            </a:r>
            <a:r>
              <a:rPr kumimoji="0" lang="en-US" altLang="it-IT" sz="1600" b="0" i="0" u="none" strike="noStrike" cap="none" spc="0" normalizeH="0" baseline="0" noProof="0" dirty="0" err="1">
                <a:ln>
                  <a:noFill/>
                </a:ln>
                <a:solidFill>
                  <a:schemeClr val="tx2"/>
                </a:solidFill>
                <a:effectLst/>
                <a:uLnTx/>
                <a:uFillTx/>
                <a:latin typeface="+mn-lt"/>
                <a:ea typeface="+mn-ea"/>
              </a:rPr>
              <a:t>destinatari</a:t>
            </a:r>
            <a:r>
              <a:rPr kumimoji="0" lang="en-US" altLang="it-IT" sz="1600" b="0" i="0" u="none" strike="noStrike" cap="none" spc="0" normalizeH="0" baseline="0" noProof="0" dirty="0">
                <a:ln>
                  <a:noFill/>
                </a:ln>
                <a:solidFill>
                  <a:schemeClr val="tx2"/>
                </a:solidFill>
                <a:effectLst/>
                <a:uLnTx/>
                <a:uFillTx/>
                <a:latin typeface="+mn-lt"/>
                <a:ea typeface="+mn-ea"/>
              </a:rPr>
              <a:t> del </a:t>
            </a:r>
            <a:r>
              <a:rPr kumimoji="0" lang="en-US" altLang="it-IT" sz="1600" b="0" i="0" u="none" strike="noStrike" cap="none" spc="0" normalizeH="0" baseline="0" noProof="0" dirty="0" err="1">
                <a:ln>
                  <a:noFill/>
                </a:ln>
                <a:solidFill>
                  <a:schemeClr val="tx2"/>
                </a:solidFill>
                <a:effectLst/>
                <a:uLnTx/>
                <a:uFillTx/>
                <a:latin typeface="+mn-lt"/>
                <a:ea typeface="+mn-ea"/>
              </a:rPr>
              <a:t>Modello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Organizzativo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hanno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commesso</a:t>
            </a:r>
            <a:r>
              <a:rPr kumimoji="0" lang="en-US" altLang="it-IT" sz="1600" b="0" i="0" u="none" strike="noStrike" cap="none" spc="0" normalizeH="0" baseline="0" noProof="0" dirty="0">
                <a:ln>
                  <a:noFill/>
                </a:ln>
                <a:solidFill>
                  <a:schemeClr val="tx2"/>
                </a:solidFill>
                <a:effectLst/>
                <a:uLnTx/>
                <a:uFillTx/>
                <a:latin typeface="+mn-lt"/>
                <a:ea typeface="+mn-ea"/>
              </a:rPr>
              <a:t> il </a:t>
            </a:r>
            <a:r>
              <a:rPr kumimoji="0" lang="en-US" altLang="it-IT" sz="1600" b="0" i="0" u="none" strike="noStrike" cap="none" spc="0" normalizeH="0" baseline="0" noProof="0" dirty="0" err="1">
                <a:ln>
                  <a:noFill/>
                </a:ln>
                <a:solidFill>
                  <a:schemeClr val="tx2"/>
                </a:solidFill>
                <a:effectLst/>
                <a:uLnTx/>
                <a:uFillTx/>
                <a:latin typeface="+mn-lt"/>
                <a:ea typeface="+mn-ea"/>
              </a:rPr>
              <a:t>reato</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1" i="0" u="none" strike="noStrike" cap="none" spc="0" normalizeH="0" baseline="0" noProof="0" dirty="0" err="1">
                <a:ln>
                  <a:noFill/>
                </a:ln>
                <a:solidFill>
                  <a:schemeClr val="tx2"/>
                </a:solidFill>
                <a:effectLst/>
                <a:uLnTx/>
                <a:uFillTx/>
                <a:latin typeface="+mn-lt"/>
                <a:ea typeface="+mn-ea"/>
              </a:rPr>
              <a:t>eludendo</a:t>
            </a:r>
            <a:r>
              <a:rPr kumimoji="0" lang="en-US" altLang="it-IT" sz="1600" b="1" i="0" u="none" strike="noStrike" cap="none" spc="0" normalizeH="0" baseline="0" noProof="0" dirty="0">
                <a:ln>
                  <a:noFill/>
                </a:ln>
                <a:solidFill>
                  <a:schemeClr val="tx2"/>
                </a:solidFill>
                <a:effectLst/>
                <a:uLnTx/>
                <a:uFillTx/>
                <a:latin typeface="+mn-lt"/>
                <a:ea typeface="+mn-ea"/>
              </a:rPr>
              <a:t> </a:t>
            </a:r>
            <a:r>
              <a:rPr kumimoji="0" lang="en-US" altLang="it-IT" sz="1600" b="1" i="0" u="none" strike="noStrike" cap="none" spc="0" normalizeH="0" baseline="0" noProof="0" dirty="0" err="1">
                <a:ln>
                  <a:noFill/>
                </a:ln>
                <a:solidFill>
                  <a:schemeClr val="tx2"/>
                </a:solidFill>
                <a:effectLst/>
                <a:uLnTx/>
                <a:uFillTx/>
                <a:latin typeface="+mn-lt"/>
                <a:ea typeface="+mn-ea"/>
              </a:rPr>
              <a:t>fraudolentemente</a:t>
            </a:r>
            <a:r>
              <a:rPr kumimoji="0" lang="en-US" altLang="it-IT" sz="1600" b="0" i="0" u="none" strike="noStrike" cap="none" spc="0" normalizeH="0" baseline="0" noProof="0" dirty="0">
                <a:ln>
                  <a:noFill/>
                </a:ln>
                <a:solidFill>
                  <a:schemeClr val="tx2"/>
                </a:solidFill>
                <a:effectLst/>
                <a:uLnTx/>
                <a:uFillTx/>
                <a:latin typeface="+mn-lt"/>
                <a:ea typeface="+mn-ea"/>
              </a:rPr>
              <a:t> il </a:t>
            </a:r>
            <a:r>
              <a:rPr kumimoji="0" lang="en-US" altLang="it-IT" sz="1600" b="0" i="0" u="none" strike="noStrike" cap="none" spc="0" normalizeH="0" baseline="0" noProof="0" dirty="0" err="1">
                <a:ln>
                  <a:noFill/>
                </a:ln>
                <a:solidFill>
                  <a:schemeClr val="tx2"/>
                </a:solidFill>
                <a:effectLst/>
                <a:uLnTx/>
                <a:uFillTx/>
                <a:latin typeface="+mn-lt"/>
                <a:ea typeface="+mn-ea"/>
              </a:rPr>
              <a:t>modello</a:t>
            </a:r>
            <a:r>
              <a:rPr kumimoji="0" lang="en-US" altLang="it-IT" sz="1600" b="0" i="0" u="none" strike="noStrike" cap="none" spc="0" normalizeH="0" baseline="0" noProof="0" dirty="0">
                <a:ln>
                  <a:noFill/>
                </a:ln>
                <a:solidFill>
                  <a:schemeClr val="tx2"/>
                </a:solidFill>
                <a:effectLst/>
                <a:uLnTx/>
                <a:uFillTx/>
                <a:latin typeface="+mn-lt"/>
                <a:ea typeface="+mn-ea"/>
              </a:rPr>
              <a:t> di </a:t>
            </a:r>
            <a:r>
              <a:rPr kumimoji="0" lang="en-US" altLang="it-IT" sz="1600" b="0" i="0" u="none" strike="noStrike" cap="none" spc="0" normalizeH="0" baseline="0" noProof="0" dirty="0" err="1">
                <a:ln>
                  <a:noFill/>
                </a:ln>
                <a:solidFill>
                  <a:schemeClr val="tx2"/>
                </a:solidFill>
                <a:effectLst/>
                <a:uLnTx/>
                <a:uFillTx/>
                <a:latin typeface="+mn-lt"/>
                <a:ea typeface="+mn-ea"/>
              </a:rPr>
              <a:t>organizzazione</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dell'ente</a:t>
            </a:r>
            <a:r>
              <a:rPr kumimoji="0" lang="en-US" altLang="it-IT" sz="1600" b="0" i="0" u="none" strike="noStrike" cap="none" spc="0" normalizeH="0" baseline="0" noProof="0" dirty="0">
                <a:ln>
                  <a:noFill/>
                </a:ln>
                <a:solidFill>
                  <a:schemeClr val="tx2"/>
                </a:solidFill>
                <a:effectLst/>
                <a:uLnTx/>
                <a:uFillTx/>
                <a:latin typeface="+mn-lt"/>
                <a:ea typeface="+mn-ea"/>
              </a:rPr>
              <a:t>.</a:t>
            </a:r>
          </a:p>
          <a:p>
            <a:pPr marL="339725" marR="0" lvl="0" indent="-228600" defTabSz="914400" fontAlgn="auto">
              <a:lnSpc>
                <a:spcPct val="90000"/>
              </a:lnSpc>
              <a:spcBef>
                <a:spcPts val="800"/>
              </a:spcBef>
              <a:spcAft>
                <a:spcPts val="0"/>
              </a:spcAft>
              <a:buClrTx/>
              <a:buSzTx/>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altLang="it-IT" sz="1600" dirty="0">
              <a:solidFill>
                <a:schemeClr val="tx2"/>
              </a:solidFill>
              <a:latin typeface="+mn-lt"/>
              <a:ea typeface="+mn-ea"/>
            </a:endParaRPr>
          </a:p>
          <a:p>
            <a:pPr marL="111125" indent="0" defTabSz="914400">
              <a:lnSpc>
                <a:spcPct val="90000"/>
              </a:lnSpc>
              <a:spcBef>
                <a:spcPts val="800"/>
              </a:spcBef>
              <a:defRPr/>
            </a:pPr>
            <a:r>
              <a:rPr kumimoji="0" lang="en-US" altLang="it-IT" sz="1600" b="0" i="0" u="none" strike="noStrike" cap="none" spc="0" normalizeH="0" baseline="0" noProof="0" dirty="0">
                <a:ln>
                  <a:noFill/>
                </a:ln>
                <a:solidFill>
                  <a:schemeClr val="tx2"/>
                </a:solidFill>
                <a:effectLst/>
                <a:uLnTx/>
                <a:uFillTx/>
                <a:latin typeface="+mn-lt"/>
                <a:ea typeface="+mn-ea"/>
              </a:rPr>
              <a:t>In </a:t>
            </a:r>
            <a:r>
              <a:rPr kumimoji="0" lang="en-US" altLang="it-IT" sz="1600" b="0" i="0" u="none" strike="noStrike" cap="none" spc="0" normalizeH="0" baseline="0" noProof="0" dirty="0" err="1">
                <a:ln>
                  <a:noFill/>
                </a:ln>
                <a:solidFill>
                  <a:schemeClr val="tx2"/>
                </a:solidFill>
                <a:effectLst/>
                <a:uLnTx/>
                <a:uFillTx/>
                <a:latin typeface="+mn-lt"/>
                <a:ea typeface="+mn-ea"/>
              </a:rPr>
              <a:t>caso</a:t>
            </a:r>
            <a:r>
              <a:rPr kumimoji="0" lang="en-US" altLang="it-IT" sz="1600" b="0" i="0" u="none" strike="noStrike" cap="none" spc="0" normalizeH="0" baseline="0" noProof="0" dirty="0">
                <a:ln>
                  <a:noFill/>
                </a:ln>
                <a:solidFill>
                  <a:schemeClr val="tx2"/>
                </a:solidFill>
                <a:effectLst/>
                <a:uLnTx/>
                <a:uFillTx/>
                <a:latin typeface="+mn-lt"/>
                <a:ea typeface="+mn-ea"/>
              </a:rPr>
              <a:t> di </a:t>
            </a:r>
            <a:r>
              <a:rPr kumimoji="0" lang="en-US" altLang="it-IT" sz="1600" b="0" i="0" u="none" strike="noStrike" cap="none" spc="0" normalizeH="0" baseline="0" noProof="0" dirty="0" err="1">
                <a:ln>
                  <a:noFill/>
                </a:ln>
                <a:solidFill>
                  <a:schemeClr val="tx2"/>
                </a:solidFill>
                <a:effectLst/>
                <a:uLnTx/>
                <a:uFillTx/>
                <a:latin typeface="+mn-lt"/>
                <a:ea typeface="+mn-ea"/>
              </a:rPr>
              <a:t>reati</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commessi</a:t>
            </a:r>
            <a:r>
              <a:rPr kumimoji="0" lang="en-US" altLang="it-IT" sz="1600" b="0" i="0" u="none" strike="noStrike" cap="none" spc="0" normalizeH="0" baseline="0" noProof="0" dirty="0">
                <a:ln>
                  <a:noFill/>
                </a:ln>
                <a:solidFill>
                  <a:schemeClr val="tx2"/>
                </a:solidFill>
                <a:effectLst/>
                <a:uLnTx/>
                <a:uFillTx/>
                <a:latin typeface="+mn-lt"/>
                <a:ea typeface="+mn-ea"/>
              </a:rPr>
              <a:t> da </a:t>
            </a:r>
            <a:r>
              <a:rPr kumimoji="0" lang="en-US" altLang="it-IT" sz="1600" b="1" i="0" u="none" strike="noStrike" cap="none" spc="0" normalizeH="0" baseline="0" noProof="0" dirty="0" err="1">
                <a:ln>
                  <a:noFill/>
                </a:ln>
                <a:solidFill>
                  <a:schemeClr val="tx2"/>
                </a:solidFill>
                <a:effectLst/>
                <a:uLnTx/>
                <a:uFillTx/>
                <a:latin typeface="+mn-lt"/>
                <a:ea typeface="+mn-ea"/>
              </a:rPr>
              <a:t>soggetti</a:t>
            </a:r>
            <a:r>
              <a:rPr kumimoji="0" lang="en-US" altLang="it-IT" sz="1600" b="1" i="0" u="none" strike="noStrike" cap="none" spc="0" normalizeH="0" baseline="0" noProof="0" dirty="0">
                <a:ln>
                  <a:noFill/>
                </a:ln>
                <a:solidFill>
                  <a:schemeClr val="tx2"/>
                </a:solidFill>
                <a:effectLst/>
                <a:uLnTx/>
                <a:uFillTx/>
                <a:latin typeface="+mn-lt"/>
                <a:ea typeface="+mn-ea"/>
              </a:rPr>
              <a:t> </a:t>
            </a:r>
            <a:r>
              <a:rPr kumimoji="0" lang="en-US" altLang="it-IT" sz="1600" b="1" i="0" u="none" strike="noStrike" cap="none" spc="0" normalizeH="0" baseline="0" noProof="0" dirty="0" err="1">
                <a:ln>
                  <a:noFill/>
                </a:ln>
                <a:solidFill>
                  <a:schemeClr val="tx2"/>
                </a:solidFill>
                <a:effectLst/>
                <a:uLnTx/>
                <a:uFillTx/>
                <a:latin typeface="+mn-lt"/>
                <a:ea typeface="+mn-ea"/>
              </a:rPr>
              <a:t>subordinati</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l'ente</a:t>
            </a:r>
            <a:r>
              <a:rPr kumimoji="0" lang="en-US" altLang="it-IT" sz="1600" b="0" i="0" u="none" strike="noStrike" cap="none" spc="0" normalizeH="0" baseline="0" noProof="0" dirty="0">
                <a:ln>
                  <a:noFill/>
                </a:ln>
                <a:solidFill>
                  <a:schemeClr val="tx2"/>
                </a:solidFill>
                <a:effectLst/>
                <a:uLnTx/>
                <a:uFillTx/>
                <a:latin typeface="+mn-lt"/>
                <a:ea typeface="+mn-ea"/>
              </a:rPr>
              <a:t> è </a:t>
            </a:r>
            <a:r>
              <a:rPr kumimoji="0" lang="en-US" altLang="it-IT" sz="1600" b="0" i="0" u="none" strike="noStrike" cap="none" spc="0" normalizeH="0" baseline="0" noProof="0" dirty="0" err="1">
                <a:ln>
                  <a:noFill/>
                </a:ln>
                <a:solidFill>
                  <a:schemeClr val="tx2"/>
                </a:solidFill>
                <a:effectLst/>
                <a:uLnTx/>
                <a:uFillTx/>
                <a:latin typeface="+mn-lt"/>
                <a:ea typeface="+mn-ea"/>
              </a:rPr>
              <a:t>responsabile</a:t>
            </a:r>
            <a:r>
              <a:rPr kumimoji="0" lang="en-US" altLang="it-IT" sz="1600" b="0" i="0" u="none" strike="noStrike" cap="none" spc="0" normalizeH="0" baseline="0" noProof="0" dirty="0">
                <a:ln>
                  <a:noFill/>
                </a:ln>
                <a:solidFill>
                  <a:schemeClr val="tx2"/>
                </a:solidFill>
                <a:effectLst/>
                <a:uLnTx/>
                <a:uFillTx/>
                <a:latin typeface="+mn-lt"/>
                <a:ea typeface="+mn-ea"/>
              </a:rPr>
              <a:t> se la </a:t>
            </a:r>
            <a:r>
              <a:rPr kumimoji="0" lang="en-US" altLang="it-IT" sz="1600" b="0" i="0" u="none" strike="noStrike" cap="none" spc="0" normalizeH="0" baseline="0" noProof="0" dirty="0" err="1">
                <a:ln>
                  <a:noFill/>
                </a:ln>
                <a:solidFill>
                  <a:schemeClr val="tx2"/>
                </a:solidFill>
                <a:effectLst/>
                <a:uLnTx/>
                <a:uFillTx/>
                <a:latin typeface="+mn-lt"/>
                <a:ea typeface="+mn-ea"/>
              </a:rPr>
              <a:t>commissione</a:t>
            </a:r>
            <a:r>
              <a:rPr kumimoji="0" lang="en-US" altLang="it-IT" sz="1600" b="0" i="0" u="none" strike="noStrike" cap="none" spc="0" normalizeH="0" baseline="0" noProof="0" dirty="0">
                <a:ln>
                  <a:noFill/>
                </a:ln>
                <a:solidFill>
                  <a:schemeClr val="tx2"/>
                </a:solidFill>
                <a:effectLst/>
                <a:uLnTx/>
                <a:uFillTx/>
                <a:latin typeface="+mn-lt"/>
                <a:ea typeface="+mn-ea"/>
              </a:rPr>
              <a:t> del </a:t>
            </a:r>
            <a:r>
              <a:rPr kumimoji="0" lang="en-US" altLang="it-IT" sz="1600" b="0" i="0" u="none" strike="noStrike" cap="none" spc="0" normalizeH="0" baseline="0" noProof="0" dirty="0" err="1">
                <a:ln>
                  <a:noFill/>
                </a:ln>
                <a:solidFill>
                  <a:schemeClr val="tx2"/>
                </a:solidFill>
                <a:effectLst/>
                <a:uLnTx/>
                <a:uFillTx/>
                <a:latin typeface="+mn-lt"/>
                <a:ea typeface="+mn-ea"/>
              </a:rPr>
              <a:t>reato</a:t>
            </a:r>
            <a:r>
              <a:rPr kumimoji="0" lang="en-US" altLang="it-IT" sz="1600" b="0" i="0" u="none" strike="noStrike" cap="none" spc="0" normalizeH="0" baseline="0" noProof="0" dirty="0">
                <a:ln>
                  <a:noFill/>
                </a:ln>
                <a:solidFill>
                  <a:schemeClr val="tx2"/>
                </a:solidFill>
                <a:effectLst/>
                <a:uLnTx/>
                <a:uFillTx/>
                <a:latin typeface="+mn-lt"/>
                <a:ea typeface="+mn-ea"/>
              </a:rPr>
              <a:t> è </a:t>
            </a:r>
            <a:r>
              <a:rPr kumimoji="0" lang="en-US" altLang="it-IT" sz="1600" b="0" i="0" u="none" strike="noStrike" cap="none" spc="0" normalizeH="0" baseline="0" noProof="0" dirty="0" err="1">
                <a:ln>
                  <a:noFill/>
                </a:ln>
                <a:solidFill>
                  <a:schemeClr val="tx2"/>
                </a:solidFill>
                <a:effectLst/>
                <a:uLnTx/>
                <a:uFillTx/>
                <a:latin typeface="+mn-lt"/>
                <a:ea typeface="+mn-ea"/>
              </a:rPr>
              <a:t>stata</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resa</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possibile</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dall'inosservanza</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degli</a:t>
            </a:r>
            <a:r>
              <a:rPr kumimoji="0" lang="en-US" altLang="it-IT" sz="1600" b="0" i="0" u="none" strike="noStrike" cap="none" spc="0" normalizeH="0" baseline="0" noProof="0" dirty="0">
                <a:ln>
                  <a:noFill/>
                </a:ln>
                <a:solidFill>
                  <a:schemeClr val="tx2"/>
                </a:solidFill>
                <a:effectLst/>
                <a:uLnTx/>
                <a:uFillTx/>
                <a:latin typeface="+mn-lt"/>
                <a:ea typeface="+mn-ea"/>
              </a:rPr>
              <a:t> </a:t>
            </a:r>
            <a:r>
              <a:rPr kumimoji="0" lang="en-US" altLang="it-IT" sz="1600" b="0" i="0" u="none" strike="noStrike" cap="none" spc="0" normalizeH="0" baseline="0" noProof="0" dirty="0" err="1">
                <a:ln>
                  <a:noFill/>
                </a:ln>
                <a:solidFill>
                  <a:schemeClr val="tx2"/>
                </a:solidFill>
                <a:effectLst/>
                <a:uLnTx/>
                <a:uFillTx/>
                <a:latin typeface="+mn-lt"/>
                <a:ea typeface="+mn-ea"/>
              </a:rPr>
              <a:t>obblighi</a:t>
            </a:r>
            <a:r>
              <a:rPr kumimoji="0" lang="en-US" altLang="it-IT" sz="1600" b="0" i="0" u="none" strike="noStrike" cap="none" spc="0" normalizeH="0" baseline="0" noProof="0" dirty="0">
                <a:ln>
                  <a:noFill/>
                </a:ln>
                <a:solidFill>
                  <a:schemeClr val="tx2"/>
                </a:solidFill>
                <a:effectLst/>
                <a:uLnTx/>
                <a:uFillTx/>
                <a:latin typeface="+mn-lt"/>
                <a:ea typeface="+mn-ea"/>
              </a:rPr>
              <a:t> di </a:t>
            </a:r>
            <a:r>
              <a:rPr kumimoji="0" lang="en-US" altLang="it-IT" sz="1600" b="0" i="0" u="none" strike="noStrike" cap="none" spc="0" normalizeH="0" baseline="0" noProof="0" dirty="0" err="1">
                <a:ln>
                  <a:noFill/>
                </a:ln>
                <a:solidFill>
                  <a:schemeClr val="tx2"/>
                </a:solidFill>
                <a:effectLst/>
                <a:uLnTx/>
                <a:uFillTx/>
                <a:latin typeface="+mn-lt"/>
                <a:ea typeface="+mn-ea"/>
              </a:rPr>
              <a:t>direzione</a:t>
            </a:r>
            <a:r>
              <a:rPr kumimoji="0" lang="en-US" altLang="it-IT" sz="1600" b="0" i="0" u="none" strike="noStrike" cap="none" spc="0" normalizeH="0" baseline="0" noProof="0" dirty="0">
                <a:ln>
                  <a:noFill/>
                </a:ln>
                <a:solidFill>
                  <a:schemeClr val="tx2"/>
                </a:solidFill>
                <a:effectLst/>
                <a:uLnTx/>
                <a:uFillTx/>
                <a:latin typeface="+mn-lt"/>
                <a:ea typeface="+mn-ea"/>
              </a:rPr>
              <a:t> o </a:t>
            </a:r>
            <a:r>
              <a:rPr kumimoji="0" lang="en-US" altLang="it-IT" sz="1600" b="0" i="0" u="none" strike="noStrike" cap="none" spc="0" normalizeH="0" baseline="0" noProof="0" dirty="0" err="1">
                <a:ln>
                  <a:noFill/>
                </a:ln>
                <a:solidFill>
                  <a:schemeClr val="tx2"/>
                </a:solidFill>
                <a:effectLst/>
                <a:uLnTx/>
                <a:uFillTx/>
                <a:latin typeface="+mn-lt"/>
                <a:ea typeface="+mn-ea"/>
              </a:rPr>
              <a:t>vigilanza</a:t>
            </a:r>
            <a:r>
              <a:rPr kumimoji="0" lang="en-US" altLang="it-IT" sz="1600" b="0" i="0" u="none" strike="noStrike" cap="none" spc="0" normalizeH="0" baseline="0" noProof="0" dirty="0">
                <a:ln>
                  <a:noFill/>
                </a:ln>
                <a:solidFill>
                  <a:schemeClr val="tx2"/>
                </a:solidFill>
                <a:effectLst/>
                <a:uLnTx/>
                <a:uFillTx/>
                <a:latin typeface="+mn-lt"/>
                <a:ea typeface="+mn-ea"/>
              </a:rPr>
              <a:t>.</a:t>
            </a:r>
          </a:p>
          <a:p>
            <a:pPr marL="339725" marR="0" lvl="0" indent="-228600" defTabSz="914400" fontAlgn="auto">
              <a:lnSpc>
                <a:spcPct val="90000"/>
              </a:lnSpc>
              <a:spcBef>
                <a:spcPts val="800"/>
              </a:spcBef>
              <a:spcAft>
                <a:spcPts val="0"/>
              </a:spcAft>
              <a:buClrTx/>
              <a:buSzTx/>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kumimoji="0" lang="en-US" altLang="it-IT" sz="1600" b="0" i="0" u="none" strike="noStrike" cap="none" spc="0" normalizeH="0" baseline="0" noProof="0" dirty="0">
              <a:ln>
                <a:noFill/>
              </a:ln>
              <a:solidFill>
                <a:schemeClr val="tx2"/>
              </a:solidFill>
              <a:effectLst/>
              <a:uLnTx/>
              <a:uFillTx/>
              <a:latin typeface="+mn-lt"/>
              <a:ea typeface="+mn-ea"/>
            </a:endParaRPr>
          </a:p>
          <a:p>
            <a:pPr marL="339725" marR="0" lvl="0" indent="-228600" defTabSz="914400" fontAlgn="auto">
              <a:lnSpc>
                <a:spcPct val="90000"/>
              </a:lnSpc>
              <a:spcBef>
                <a:spcPts val="0"/>
              </a:spcBef>
              <a:spcAft>
                <a:spcPts val="0"/>
              </a:spcAft>
              <a:buClrTx/>
              <a:buSzTx/>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kumimoji="0" lang="en-US" altLang="it-IT" sz="1100" b="0" i="0" u="none" strike="noStrike" cap="none" spc="0" normalizeH="0" baseline="0" noProof="0" dirty="0">
              <a:ln>
                <a:noFill/>
              </a:ln>
              <a:solidFill>
                <a:schemeClr val="tx2"/>
              </a:solidFill>
              <a:effectLst/>
              <a:uLnTx/>
              <a:uFillTx/>
              <a:latin typeface="+mn-lt"/>
              <a:ea typeface="+mn-ea"/>
            </a:endParaRPr>
          </a:p>
        </p:txBody>
      </p:sp>
      <p:grpSp>
        <p:nvGrpSpPr>
          <p:cNvPr id="21520" name="Group 2151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1521" name="Freeform: Shape 2152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2" name="Freeform: Shape 2152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3" name="Freeform: Shape 2152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4" name="Freeform: Shape 2152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4" name="Rectangle 215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olo 1">
            <a:extLst>
              <a:ext uri="{FF2B5EF4-FFF2-40B4-BE49-F238E27FC236}">
                <a16:creationId xmlns:a16="http://schemas.microsoft.com/office/drawing/2014/main" id="{2AB755F3-6036-4EB5-8993-FAFE9F0A950A}"/>
              </a:ext>
            </a:extLst>
          </p:cNvPr>
          <p:cNvSpPr>
            <a:spLocks noGrp="1"/>
          </p:cNvSpPr>
          <p:nvPr>
            <p:ph type="title" idx="4294967295"/>
          </p:nvPr>
        </p:nvSpPr>
        <p:spPr>
          <a:xfrm>
            <a:off x="804672" y="802955"/>
            <a:ext cx="4977976" cy="1454051"/>
          </a:xfrm>
        </p:spPr>
        <p:txBody>
          <a:bodyPr vert="horz" lIns="91440" tIns="45720" rIns="91440" bIns="45720" rtlCol="0" anchor="ctr">
            <a:normAutofit fontScale="90000"/>
          </a:bodyPr>
          <a:lstStyle/>
          <a:p>
            <a:r>
              <a:rPr lang="en-US" sz="3300" kern="1200" dirty="0">
                <a:solidFill>
                  <a:schemeClr val="tx2"/>
                </a:solidFill>
                <a:latin typeface="+mj-lt"/>
                <a:ea typeface="+mj-ea"/>
                <a:cs typeface="+mj-cs"/>
              </a:rPr>
              <a:t>IL MODELLO ORGANIZZATIVO (MOG)</a:t>
            </a:r>
            <a:br>
              <a:rPr lang="en-US" sz="3300" kern="1200" dirty="0">
                <a:solidFill>
                  <a:schemeClr val="tx2"/>
                </a:solidFill>
                <a:latin typeface="+mj-lt"/>
                <a:ea typeface="+mj-ea"/>
                <a:cs typeface="+mj-cs"/>
              </a:rPr>
            </a:br>
            <a:r>
              <a:rPr lang="en-US" sz="3300" i="1" kern="1200" dirty="0" err="1">
                <a:solidFill>
                  <a:schemeClr val="tx2"/>
                </a:solidFill>
                <a:latin typeface="+mj-lt"/>
                <a:ea typeface="+mj-ea"/>
                <a:cs typeface="+mj-cs"/>
              </a:rPr>
              <a:t>elementi</a:t>
            </a:r>
            <a:r>
              <a:rPr lang="en-US" sz="3300" i="1" kern="1200" dirty="0">
                <a:solidFill>
                  <a:schemeClr val="tx2"/>
                </a:solidFill>
                <a:latin typeface="+mj-lt"/>
                <a:ea typeface="+mj-ea"/>
                <a:cs typeface="+mj-cs"/>
              </a:rPr>
              <a:t> </a:t>
            </a:r>
            <a:r>
              <a:rPr lang="en-US" sz="3300" i="1" kern="1200" dirty="0" err="1">
                <a:solidFill>
                  <a:schemeClr val="tx2"/>
                </a:solidFill>
                <a:latin typeface="+mj-lt"/>
                <a:ea typeface="+mj-ea"/>
                <a:cs typeface="+mj-cs"/>
              </a:rPr>
              <a:t>essenziali</a:t>
            </a:r>
            <a:r>
              <a:rPr lang="en-US" sz="3300" i="1" kern="1200" dirty="0">
                <a:solidFill>
                  <a:schemeClr val="tx2"/>
                </a:solidFill>
                <a:latin typeface="+mj-lt"/>
                <a:ea typeface="+mj-ea"/>
                <a:cs typeface="+mj-cs"/>
              </a:rPr>
              <a:t> </a:t>
            </a:r>
            <a:br>
              <a:rPr lang="en-US" sz="3300" i="1" kern="1200" dirty="0">
                <a:solidFill>
                  <a:schemeClr val="tx2"/>
                </a:solidFill>
                <a:latin typeface="+mj-lt"/>
                <a:ea typeface="+mj-ea"/>
                <a:cs typeface="+mj-cs"/>
              </a:rPr>
            </a:br>
            <a:r>
              <a:rPr lang="en-US" sz="2000" i="1" kern="1200" dirty="0">
                <a:solidFill>
                  <a:schemeClr val="tx2"/>
                </a:solidFill>
                <a:latin typeface="+mj-lt"/>
                <a:ea typeface="+mj-ea"/>
                <a:cs typeface="+mj-cs"/>
              </a:rPr>
              <a:t>(</a:t>
            </a:r>
            <a:r>
              <a:rPr lang="en-US" sz="2000" i="1" kern="1200" dirty="0" err="1">
                <a:solidFill>
                  <a:schemeClr val="tx2"/>
                </a:solidFill>
                <a:latin typeface="+mj-lt"/>
                <a:ea typeface="+mj-ea"/>
                <a:cs typeface="+mj-cs"/>
              </a:rPr>
              <a:t>idoneità</a:t>
            </a:r>
            <a:r>
              <a:rPr lang="en-US" sz="2000" i="1" kern="1200" dirty="0">
                <a:solidFill>
                  <a:schemeClr val="tx2"/>
                </a:solidFill>
                <a:latin typeface="+mj-lt"/>
                <a:ea typeface="+mj-ea"/>
                <a:cs typeface="+mj-cs"/>
              </a:rPr>
              <a:t> a </a:t>
            </a:r>
            <a:r>
              <a:rPr lang="en-US" sz="2000" i="1" kern="1200" dirty="0" err="1">
                <a:solidFill>
                  <a:schemeClr val="tx2"/>
                </a:solidFill>
                <a:latin typeface="+mj-lt"/>
                <a:ea typeface="+mj-ea"/>
                <a:cs typeface="+mj-cs"/>
              </a:rPr>
              <a:t>prevenire</a:t>
            </a:r>
            <a:r>
              <a:rPr lang="en-US" sz="2000" i="1" kern="1200" dirty="0">
                <a:solidFill>
                  <a:schemeClr val="tx2"/>
                </a:solidFill>
                <a:latin typeface="+mj-lt"/>
                <a:ea typeface="+mj-ea"/>
                <a:cs typeface="+mj-cs"/>
              </a:rPr>
              <a:t> ed </a:t>
            </a:r>
            <a:r>
              <a:rPr lang="en-US" sz="2000" i="1" kern="1200" dirty="0" err="1">
                <a:solidFill>
                  <a:schemeClr val="tx2"/>
                </a:solidFill>
                <a:latin typeface="+mj-lt"/>
                <a:ea typeface="+mj-ea"/>
                <a:cs typeface="+mj-cs"/>
              </a:rPr>
              <a:t>efficace</a:t>
            </a:r>
            <a:r>
              <a:rPr lang="en-US" sz="2000" i="1" kern="1200" dirty="0">
                <a:solidFill>
                  <a:schemeClr val="tx2"/>
                </a:solidFill>
                <a:latin typeface="+mj-lt"/>
                <a:ea typeface="+mj-ea"/>
                <a:cs typeface="+mj-cs"/>
              </a:rPr>
              <a:t> </a:t>
            </a:r>
            <a:r>
              <a:rPr lang="en-US" sz="2000" i="1" kern="1200" dirty="0" err="1">
                <a:solidFill>
                  <a:schemeClr val="tx2"/>
                </a:solidFill>
                <a:latin typeface="+mj-lt"/>
                <a:ea typeface="+mj-ea"/>
                <a:cs typeface="+mj-cs"/>
              </a:rPr>
              <a:t>attuazione</a:t>
            </a:r>
            <a:r>
              <a:rPr lang="en-US" sz="2000" i="1" kern="1200" dirty="0">
                <a:solidFill>
                  <a:schemeClr val="tx2"/>
                </a:solidFill>
                <a:latin typeface="+mj-lt"/>
                <a:ea typeface="+mj-ea"/>
                <a:cs typeface="+mj-cs"/>
              </a:rPr>
              <a:t>)</a:t>
            </a:r>
          </a:p>
        </p:txBody>
      </p:sp>
      <p:sp>
        <p:nvSpPr>
          <p:cNvPr id="21505" name="Text Box 1">
            <a:extLst>
              <a:ext uri="{FF2B5EF4-FFF2-40B4-BE49-F238E27FC236}">
                <a16:creationId xmlns:a16="http://schemas.microsoft.com/office/drawing/2014/main" id="{EECB7DB6-0C66-4857-B5EB-0EBD95BC60DB}"/>
              </a:ext>
            </a:extLst>
          </p:cNvPr>
          <p:cNvSpPr txBox="1">
            <a:spLocks noChangeArrowheads="1"/>
          </p:cNvSpPr>
          <p:nvPr/>
        </p:nvSpPr>
        <p:spPr bwMode="auto">
          <a:xfrm>
            <a:off x="218384" y="2550518"/>
            <a:ext cx="6509794" cy="363928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39725" indent="-3333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424242"/>
                </a:solidFill>
                <a:latin typeface="Arial" panose="020B0604020202020204" pitchFamily="34" charset="0"/>
                <a:ea typeface="ＭＳ Ｐゴシック" panose="020B0600070205080204" pitchFamily="34" charset="-128"/>
              </a:defRPr>
            </a:lvl9pPr>
          </a:lstStyle>
          <a:p>
            <a:pPr marL="2405635" lvl="6" indent="0" defTabSz="914400" eaLnBrk="1" hangingPunct="1">
              <a:lnSpc>
                <a:spcPct val="90000"/>
              </a:lnSpc>
              <a:spcBef>
                <a:spcPts val="799"/>
              </a:spcBef>
              <a:buClr>
                <a:srgbClr val="FFFFCC"/>
              </a:buClr>
              <a:buSzPct val="70000"/>
            </a:pPr>
            <a:r>
              <a:rPr lang="en-US" sz="1700" b="1" strike="noStrike" spc="-1" dirty="0">
                <a:solidFill>
                  <a:schemeClr val="tx2"/>
                </a:solidFill>
                <a:latin typeface="+mn-lt"/>
                <a:ea typeface="+mn-ea"/>
              </a:rPr>
              <a:t>1. </a:t>
            </a:r>
            <a:r>
              <a:rPr lang="en-US" sz="1700" b="1" strike="noStrike" spc="-1" dirty="0" err="1">
                <a:solidFill>
                  <a:schemeClr val="tx2"/>
                </a:solidFill>
                <a:latin typeface="+mn-lt"/>
                <a:ea typeface="+mn-ea"/>
              </a:rPr>
              <a:t>Codice</a:t>
            </a:r>
            <a:r>
              <a:rPr lang="en-US" sz="1700" b="1" strike="noStrike" spc="-1" dirty="0">
                <a:solidFill>
                  <a:schemeClr val="tx2"/>
                </a:solidFill>
                <a:latin typeface="+mn-lt"/>
                <a:ea typeface="+mn-ea"/>
              </a:rPr>
              <a:t> </a:t>
            </a:r>
            <a:r>
              <a:rPr lang="en-US" sz="1700" b="1" strike="noStrike" spc="-1" dirty="0" err="1">
                <a:solidFill>
                  <a:schemeClr val="tx2"/>
                </a:solidFill>
                <a:latin typeface="+mn-lt"/>
                <a:ea typeface="+mn-ea"/>
              </a:rPr>
              <a:t>Etico</a:t>
            </a:r>
            <a:endParaRPr lang="en-US" sz="1700" b="1" strike="noStrike" spc="-1" dirty="0">
              <a:solidFill>
                <a:schemeClr val="tx2"/>
              </a:solidFill>
              <a:latin typeface="+mn-lt"/>
              <a:ea typeface="+mn-ea"/>
            </a:endParaRPr>
          </a:p>
          <a:p>
            <a:pPr marL="2405635" lvl="6" indent="0" defTabSz="914400" eaLnBrk="1" hangingPunct="1">
              <a:lnSpc>
                <a:spcPct val="90000"/>
              </a:lnSpc>
              <a:spcBef>
                <a:spcPts val="799"/>
              </a:spcBef>
              <a:buClr>
                <a:srgbClr val="FFFFCC"/>
              </a:buClr>
              <a:buSzPct val="70000"/>
            </a:pPr>
            <a:r>
              <a:rPr lang="en-US" sz="1700" b="1" strike="noStrike" spc="-1" dirty="0">
                <a:solidFill>
                  <a:schemeClr val="tx2"/>
                </a:solidFill>
                <a:latin typeface="+mn-lt"/>
                <a:ea typeface="+mn-ea"/>
              </a:rPr>
              <a:t>2. </a:t>
            </a:r>
            <a:r>
              <a:rPr lang="en-US" sz="1700" b="1" strike="noStrike" spc="-1" dirty="0" err="1">
                <a:solidFill>
                  <a:schemeClr val="tx2"/>
                </a:solidFill>
                <a:latin typeface="+mn-lt"/>
                <a:ea typeface="+mn-ea"/>
              </a:rPr>
              <a:t>Modello</a:t>
            </a:r>
            <a:r>
              <a:rPr lang="en-US" sz="1700" b="1" strike="noStrike" spc="-1" dirty="0">
                <a:solidFill>
                  <a:schemeClr val="tx2"/>
                </a:solidFill>
                <a:latin typeface="+mn-lt"/>
                <a:ea typeface="+mn-ea"/>
              </a:rPr>
              <a:t> </a:t>
            </a:r>
            <a:r>
              <a:rPr lang="en-US" sz="1700" b="1" strike="noStrike" spc="-1" dirty="0" err="1">
                <a:solidFill>
                  <a:schemeClr val="tx2"/>
                </a:solidFill>
                <a:latin typeface="+mn-lt"/>
                <a:ea typeface="+mn-ea"/>
              </a:rPr>
              <a:t>parte</a:t>
            </a:r>
            <a:r>
              <a:rPr lang="en-US" sz="1700" b="1" strike="noStrike" spc="-1" dirty="0">
                <a:solidFill>
                  <a:schemeClr val="tx2"/>
                </a:solidFill>
                <a:latin typeface="+mn-lt"/>
                <a:ea typeface="+mn-ea"/>
              </a:rPr>
              <a:t> </a:t>
            </a:r>
            <a:r>
              <a:rPr lang="en-US" sz="1700" b="1" strike="noStrike" spc="-1" dirty="0" err="1">
                <a:solidFill>
                  <a:schemeClr val="tx2"/>
                </a:solidFill>
                <a:latin typeface="+mn-lt"/>
                <a:ea typeface="+mn-ea"/>
              </a:rPr>
              <a:t>generale</a:t>
            </a:r>
            <a:r>
              <a:rPr lang="en-US" sz="1700" b="1" strike="noStrike" spc="-1" dirty="0">
                <a:solidFill>
                  <a:schemeClr val="tx2"/>
                </a:solidFill>
                <a:latin typeface="+mn-lt"/>
                <a:ea typeface="+mn-ea"/>
              </a:rPr>
              <a:t>  </a:t>
            </a:r>
          </a:p>
          <a:p>
            <a:pPr marL="2405635" lvl="6" indent="0" defTabSz="914400" eaLnBrk="1" hangingPunct="1">
              <a:lnSpc>
                <a:spcPct val="90000"/>
              </a:lnSpc>
              <a:spcBef>
                <a:spcPts val="799"/>
              </a:spcBef>
              <a:buClr>
                <a:srgbClr val="FFFFCC"/>
              </a:buClr>
              <a:buSzPct val="70000"/>
            </a:pPr>
            <a:r>
              <a:rPr lang="en-US" sz="1700" b="1" strike="noStrike" spc="-1" dirty="0">
                <a:solidFill>
                  <a:schemeClr val="tx2"/>
                </a:solidFill>
                <a:latin typeface="+mn-lt"/>
                <a:ea typeface="+mn-ea"/>
              </a:rPr>
              <a:t>3. </a:t>
            </a:r>
            <a:r>
              <a:rPr lang="en-US" sz="1700" b="1" strike="noStrike" spc="-1" dirty="0" err="1">
                <a:solidFill>
                  <a:schemeClr val="tx2"/>
                </a:solidFill>
                <a:latin typeface="+mn-lt"/>
                <a:ea typeface="+mn-ea"/>
              </a:rPr>
              <a:t>Modello</a:t>
            </a:r>
            <a:r>
              <a:rPr lang="en-US" sz="1700" b="1" strike="noStrike" spc="-1" dirty="0">
                <a:solidFill>
                  <a:schemeClr val="tx2"/>
                </a:solidFill>
                <a:latin typeface="+mn-lt"/>
                <a:ea typeface="+mn-ea"/>
              </a:rPr>
              <a:t> parti </a:t>
            </a:r>
            <a:r>
              <a:rPr lang="en-US" sz="1700" b="1" strike="noStrike" spc="-1" dirty="0" err="1">
                <a:solidFill>
                  <a:schemeClr val="tx2"/>
                </a:solidFill>
                <a:latin typeface="+mn-lt"/>
                <a:ea typeface="+mn-ea"/>
              </a:rPr>
              <a:t>speciali</a:t>
            </a:r>
            <a:r>
              <a:rPr lang="en-US" sz="1700" b="1" strike="noStrike" spc="-1" dirty="0">
                <a:solidFill>
                  <a:schemeClr val="tx2"/>
                </a:solidFill>
                <a:latin typeface="+mn-lt"/>
                <a:ea typeface="+mn-ea"/>
              </a:rPr>
              <a:t> (</a:t>
            </a:r>
            <a:r>
              <a:rPr lang="en-US" sz="1700" b="1" strike="noStrike" spc="-1" dirty="0" err="1">
                <a:solidFill>
                  <a:schemeClr val="tx2"/>
                </a:solidFill>
                <a:latin typeface="+mn-lt"/>
                <a:ea typeface="+mn-ea"/>
              </a:rPr>
              <a:t>sulla</a:t>
            </a:r>
            <a:r>
              <a:rPr lang="en-US" sz="1700" b="1" strike="noStrike" spc="-1" dirty="0">
                <a:solidFill>
                  <a:schemeClr val="tx2"/>
                </a:solidFill>
                <a:latin typeface="+mn-lt"/>
                <a:ea typeface="+mn-ea"/>
              </a:rPr>
              <a:t> base </a:t>
            </a:r>
            <a:r>
              <a:rPr lang="en-US" sz="1700" b="1" strike="noStrike" spc="-1" dirty="0" err="1">
                <a:solidFill>
                  <a:schemeClr val="tx2"/>
                </a:solidFill>
                <a:latin typeface="+mn-lt"/>
                <a:ea typeface="+mn-ea"/>
              </a:rPr>
              <a:t>della</a:t>
            </a:r>
            <a:r>
              <a:rPr lang="en-US" sz="1700" b="1" strike="noStrike" spc="-1" dirty="0">
                <a:solidFill>
                  <a:schemeClr val="tx2"/>
                </a:solidFill>
                <a:latin typeface="+mn-lt"/>
                <a:ea typeface="+mn-ea"/>
              </a:rPr>
              <a:t> </a:t>
            </a:r>
            <a:r>
              <a:rPr lang="en-US" sz="1700" b="1" strike="noStrike" spc="-1" dirty="0" err="1">
                <a:solidFill>
                  <a:schemeClr val="tx2"/>
                </a:solidFill>
                <a:latin typeface="+mn-lt"/>
                <a:ea typeface="+mn-ea"/>
              </a:rPr>
              <a:t>mappatura</a:t>
            </a:r>
            <a:r>
              <a:rPr lang="en-US" sz="1700" b="1" strike="noStrike" spc="-1" dirty="0">
                <a:solidFill>
                  <a:schemeClr val="tx2"/>
                </a:solidFill>
                <a:latin typeface="+mn-lt"/>
                <a:ea typeface="+mn-ea"/>
              </a:rPr>
              <a:t> del </a:t>
            </a:r>
            <a:r>
              <a:rPr lang="en-US" sz="1700" b="1" strike="noStrike" spc="-1" dirty="0" err="1">
                <a:solidFill>
                  <a:schemeClr val="tx2"/>
                </a:solidFill>
                <a:latin typeface="+mn-lt"/>
                <a:ea typeface="+mn-ea"/>
              </a:rPr>
              <a:t>rischio</a:t>
            </a:r>
            <a:r>
              <a:rPr lang="en-US" sz="1700" b="1" strike="noStrike" spc="-1" dirty="0">
                <a:solidFill>
                  <a:schemeClr val="tx2"/>
                </a:solidFill>
                <a:latin typeface="+mn-lt"/>
                <a:ea typeface="+mn-ea"/>
              </a:rPr>
              <a:t>)</a:t>
            </a:r>
          </a:p>
          <a:p>
            <a:pPr marL="2405635" lvl="6" indent="0" defTabSz="914400" eaLnBrk="1" hangingPunct="1">
              <a:lnSpc>
                <a:spcPct val="90000"/>
              </a:lnSpc>
              <a:spcBef>
                <a:spcPts val="799"/>
              </a:spcBef>
              <a:buClr>
                <a:srgbClr val="FFFFCC"/>
              </a:buClr>
              <a:buSzPct val="70000"/>
            </a:pPr>
            <a:r>
              <a:rPr lang="en-US" sz="1700" b="1" strike="noStrike" spc="-1" dirty="0">
                <a:solidFill>
                  <a:schemeClr val="tx2"/>
                </a:solidFill>
                <a:latin typeface="+mn-lt"/>
                <a:ea typeface="+mn-ea"/>
              </a:rPr>
              <a:t>4. </a:t>
            </a:r>
            <a:r>
              <a:rPr lang="en-US" sz="1700" b="1" strike="noStrike" spc="-1" dirty="0" err="1">
                <a:solidFill>
                  <a:schemeClr val="tx2"/>
                </a:solidFill>
                <a:latin typeface="+mn-lt"/>
                <a:ea typeface="+mn-ea"/>
              </a:rPr>
              <a:t>Protocolli</a:t>
            </a:r>
            <a:r>
              <a:rPr lang="en-US" sz="1700" b="1" strike="noStrike" spc="-1" dirty="0">
                <a:solidFill>
                  <a:schemeClr val="tx2"/>
                </a:solidFill>
                <a:latin typeface="+mn-lt"/>
                <a:ea typeface="+mn-ea"/>
              </a:rPr>
              <a:t> </a:t>
            </a:r>
            <a:r>
              <a:rPr lang="en-US" sz="1700" b="1" strike="noStrike" spc="-1" dirty="0">
                <a:solidFill>
                  <a:srgbClr val="FF0000"/>
                </a:solidFill>
                <a:latin typeface="+mn-lt"/>
                <a:ea typeface="+mn-ea"/>
              </a:rPr>
              <a:t>(</a:t>
            </a:r>
            <a:r>
              <a:rPr lang="en-US" sz="1700" b="1" strike="noStrike" spc="-1" dirty="0" err="1">
                <a:solidFill>
                  <a:srgbClr val="FF0000"/>
                </a:solidFill>
                <a:latin typeface="+mn-lt"/>
                <a:ea typeface="+mn-ea"/>
              </a:rPr>
              <a:t>processo</a:t>
            </a:r>
            <a:r>
              <a:rPr lang="en-US" sz="1700" b="1" strike="noStrike" spc="-1" dirty="0">
                <a:solidFill>
                  <a:srgbClr val="FF0000"/>
                </a:solidFill>
                <a:latin typeface="+mn-lt"/>
                <a:ea typeface="+mn-ea"/>
              </a:rPr>
              <a:t> di </a:t>
            </a:r>
            <a:r>
              <a:rPr lang="en-US" sz="1700" b="1" strike="noStrike" spc="-1" dirty="0" err="1">
                <a:solidFill>
                  <a:srgbClr val="FF0000"/>
                </a:solidFill>
                <a:latin typeface="+mn-lt"/>
                <a:ea typeface="+mn-ea"/>
              </a:rPr>
              <a:t>autonormarzione</a:t>
            </a:r>
            <a:r>
              <a:rPr lang="en-US" sz="1700" b="1" strike="noStrike" spc="-1" dirty="0">
                <a:solidFill>
                  <a:srgbClr val="FF0000"/>
                </a:solidFill>
                <a:latin typeface="+mn-lt"/>
                <a:ea typeface="+mn-ea"/>
              </a:rPr>
              <a:t> v. Cass.23401/2022)</a:t>
            </a:r>
          </a:p>
          <a:p>
            <a:pPr marL="2405635" lvl="6" indent="0" defTabSz="914400" eaLnBrk="1" hangingPunct="1">
              <a:lnSpc>
                <a:spcPct val="90000"/>
              </a:lnSpc>
              <a:spcBef>
                <a:spcPts val="799"/>
              </a:spcBef>
              <a:buClr>
                <a:srgbClr val="FFFFCC"/>
              </a:buClr>
              <a:buSzPct val="70000"/>
            </a:pPr>
            <a:r>
              <a:rPr lang="en-US" sz="1700" b="1" strike="noStrike" spc="-1" dirty="0">
                <a:solidFill>
                  <a:schemeClr val="tx2"/>
                </a:solidFill>
                <a:latin typeface="+mn-lt"/>
                <a:ea typeface="+mn-ea"/>
              </a:rPr>
              <a:t>5. Sistema </a:t>
            </a:r>
            <a:r>
              <a:rPr lang="en-US" sz="1700" b="1" strike="noStrike" spc="-1" dirty="0" err="1">
                <a:solidFill>
                  <a:schemeClr val="tx2"/>
                </a:solidFill>
                <a:latin typeface="+mn-lt"/>
                <a:ea typeface="+mn-ea"/>
              </a:rPr>
              <a:t>disciplinare</a:t>
            </a:r>
            <a:endParaRPr lang="en-US" sz="1700" b="1" strike="noStrike" spc="-1" dirty="0">
              <a:solidFill>
                <a:schemeClr val="tx2"/>
              </a:solidFill>
              <a:latin typeface="+mn-lt"/>
              <a:ea typeface="+mn-ea"/>
            </a:endParaRPr>
          </a:p>
          <a:p>
            <a:pPr marL="2405635" lvl="6" indent="0" defTabSz="914400" eaLnBrk="1" hangingPunct="1">
              <a:lnSpc>
                <a:spcPct val="90000"/>
              </a:lnSpc>
              <a:spcBef>
                <a:spcPts val="799"/>
              </a:spcBef>
              <a:buClr>
                <a:srgbClr val="FFFFCC"/>
              </a:buClr>
              <a:buSzPct val="70000"/>
            </a:pPr>
            <a:r>
              <a:rPr lang="en-US" sz="1700" b="1" strike="noStrike" spc="-1" dirty="0">
                <a:solidFill>
                  <a:schemeClr val="tx2"/>
                </a:solidFill>
                <a:latin typeface="+mn-lt"/>
                <a:ea typeface="+mn-ea"/>
              </a:rPr>
              <a:t>6. </a:t>
            </a:r>
            <a:r>
              <a:rPr lang="en-US" sz="1700" b="1" strike="noStrike" spc="-1" dirty="0" err="1">
                <a:solidFill>
                  <a:schemeClr val="tx2"/>
                </a:solidFill>
                <a:latin typeface="+mn-lt"/>
                <a:ea typeface="+mn-ea"/>
              </a:rPr>
              <a:t>Presenza</a:t>
            </a:r>
            <a:r>
              <a:rPr lang="en-US" sz="1700" b="1" strike="noStrike" spc="-1" dirty="0">
                <a:solidFill>
                  <a:schemeClr val="tx2"/>
                </a:solidFill>
                <a:latin typeface="+mn-lt"/>
                <a:ea typeface="+mn-ea"/>
              </a:rPr>
              <a:t> e </a:t>
            </a:r>
            <a:r>
              <a:rPr lang="en-US" sz="1700" b="1" strike="noStrike" spc="-1" dirty="0" err="1">
                <a:solidFill>
                  <a:schemeClr val="tx2"/>
                </a:solidFill>
                <a:latin typeface="+mn-lt"/>
                <a:ea typeface="+mn-ea"/>
              </a:rPr>
              <a:t>vigilanza</a:t>
            </a:r>
            <a:r>
              <a:rPr lang="en-US" sz="1700" b="1" strike="noStrike" spc="-1" dirty="0">
                <a:solidFill>
                  <a:schemeClr val="tx2"/>
                </a:solidFill>
                <a:latin typeface="+mn-lt"/>
                <a:ea typeface="+mn-ea"/>
              </a:rPr>
              <a:t> da </a:t>
            </a:r>
            <a:r>
              <a:rPr lang="en-US" sz="1700" b="1" strike="noStrike" spc="-1" dirty="0" err="1">
                <a:solidFill>
                  <a:schemeClr val="tx2"/>
                </a:solidFill>
                <a:latin typeface="+mn-lt"/>
                <a:ea typeface="+mn-ea"/>
              </a:rPr>
              <a:t>parte</a:t>
            </a:r>
            <a:r>
              <a:rPr lang="en-US" sz="1700" b="1" strike="noStrike" spc="-1" dirty="0">
                <a:solidFill>
                  <a:schemeClr val="tx2"/>
                </a:solidFill>
                <a:latin typeface="+mn-lt"/>
                <a:ea typeface="+mn-ea"/>
              </a:rPr>
              <a:t> </a:t>
            </a:r>
            <a:r>
              <a:rPr lang="en-US" sz="1700" b="1" strike="noStrike" spc="-1" dirty="0" err="1">
                <a:solidFill>
                  <a:schemeClr val="tx2"/>
                </a:solidFill>
                <a:latin typeface="+mn-lt"/>
                <a:ea typeface="+mn-ea"/>
              </a:rPr>
              <a:t>dell’Organismo</a:t>
            </a:r>
            <a:r>
              <a:rPr lang="en-US" sz="1700" b="1" strike="noStrike" spc="-1" dirty="0">
                <a:solidFill>
                  <a:schemeClr val="tx2"/>
                </a:solidFill>
                <a:latin typeface="+mn-lt"/>
                <a:ea typeface="+mn-ea"/>
              </a:rPr>
              <a:t> di </a:t>
            </a:r>
            <a:r>
              <a:rPr lang="en-US" sz="1700" b="1" strike="noStrike" spc="-1" dirty="0" err="1">
                <a:solidFill>
                  <a:schemeClr val="tx2"/>
                </a:solidFill>
                <a:latin typeface="+mn-lt"/>
                <a:ea typeface="+mn-ea"/>
              </a:rPr>
              <a:t>Vigilanza</a:t>
            </a:r>
            <a:endParaRPr lang="en-US" sz="1700" b="1" strike="noStrike" spc="-1" dirty="0">
              <a:solidFill>
                <a:schemeClr val="tx2"/>
              </a:solidFill>
              <a:latin typeface="+mn-lt"/>
              <a:ea typeface="+mn-ea"/>
            </a:endParaRPr>
          </a:p>
          <a:p>
            <a:pPr marL="339725" marR="0" lvl="0" indent="-228600" defTabSz="914400" fontAlgn="auto">
              <a:lnSpc>
                <a:spcPct val="90000"/>
              </a:lnSpc>
              <a:spcBef>
                <a:spcPts val="0"/>
              </a:spcBef>
              <a:spcAft>
                <a:spcPts val="0"/>
              </a:spcAft>
              <a:buClrTx/>
              <a:buSzTx/>
              <a:buFont typeface="Arial" panose="020B0604020202020204"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kumimoji="0" lang="en-US" altLang="it-IT" sz="1700" b="0" i="0" u="none" strike="noStrike" cap="none" spc="0" normalizeH="0" baseline="0" noProof="0" dirty="0">
              <a:ln>
                <a:noFill/>
              </a:ln>
              <a:solidFill>
                <a:schemeClr val="tx2"/>
              </a:solidFill>
              <a:effectLst/>
              <a:uLnTx/>
              <a:uFillTx/>
              <a:latin typeface="+mn-lt"/>
              <a:ea typeface="+mn-ea"/>
            </a:endParaRPr>
          </a:p>
        </p:txBody>
      </p:sp>
      <p:grpSp>
        <p:nvGrpSpPr>
          <p:cNvPr id="21516" name="Group 215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1517" name="Freeform: Shape 215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8" name="Freeform: Shape 215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9" name="Freeform: Shape 215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0" name="Freeform: Shape 215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509" name="Graphic 21508" descr="Libri">
            <a:extLst>
              <a:ext uri="{FF2B5EF4-FFF2-40B4-BE49-F238E27FC236}">
                <a16:creationId xmlns:a16="http://schemas.microsoft.com/office/drawing/2014/main" id="{6B4136CC-23E3-D5F6-B7E7-FA4F201D7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5558444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390" name="Rectangle 1638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2" name="Rectangle 1639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394" name="Group 1639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395" name="Freeform: Shape 1639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96" name="Freeform: Shape 1639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97" name="Freeform: Shape 1639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98" name="Freeform: Shape 1639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itolo 1">
            <a:extLst>
              <a:ext uri="{FF2B5EF4-FFF2-40B4-BE49-F238E27FC236}">
                <a16:creationId xmlns:a16="http://schemas.microsoft.com/office/drawing/2014/main" id="{E7E471F9-C20F-4FFD-95BD-5A5E7A05F2E3}"/>
              </a:ext>
            </a:extLst>
          </p:cNvPr>
          <p:cNvSpPr>
            <a:spLocks noGrp="1"/>
          </p:cNvSpPr>
          <p:nvPr>
            <p:ph type="title" idx="4294967295"/>
          </p:nvPr>
        </p:nvSpPr>
        <p:spPr>
          <a:xfrm>
            <a:off x="640080" y="1243013"/>
            <a:ext cx="3855720" cy="4371974"/>
          </a:xfrm>
        </p:spPr>
        <p:txBody>
          <a:bodyPr vert="horz" lIns="91440" tIns="45720" rIns="91440" bIns="45720" rtlCol="0" anchor="ctr">
            <a:normAutofit/>
          </a:bodyPr>
          <a:lstStyle/>
          <a:p>
            <a:br>
              <a:rPr lang="en-US" sz="3600" kern="1200" dirty="0">
                <a:solidFill>
                  <a:schemeClr val="tx2"/>
                </a:solidFill>
                <a:latin typeface="+mj-lt"/>
                <a:ea typeface="+mj-ea"/>
                <a:cs typeface="+mj-cs"/>
              </a:rPr>
            </a:br>
            <a:r>
              <a:rPr lang="en-US" sz="3600" kern="1200" dirty="0" err="1">
                <a:solidFill>
                  <a:schemeClr val="tx2"/>
                </a:solidFill>
                <a:latin typeface="+mj-lt"/>
                <a:ea typeface="+mj-ea"/>
                <a:cs typeface="+mj-cs"/>
              </a:rPr>
              <a:t>Centralità</a:t>
            </a:r>
            <a:r>
              <a:rPr lang="en-US" sz="3600" kern="1200" dirty="0">
                <a:solidFill>
                  <a:schemeClr val="tx2"/>
                </a:solidFill>
                <a:latin typeface="+mj-lt"/>
                <a:ea typeface="+mj-ea"/>
                <a:cs typeface="+mj-cs"/>
              </a:rPr>
              <a:t> del </a:t>
            </a:r>
            <a:r>
              <a:rPr lang="en-US" sz="3600" kern="1200" dirty="0" err="1">
                <a:solidFill>
                  <a:schemeClr val="tx2"/>
                </a:solidFill>
                <a:latin typeface="+mj-lt"/>
                <a:ea typeface="+mj-ea"/>
                <a:cs typeface="+mj-cs"/>
              </a:rPr>
              <a:t>ruolo</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dell’OdV</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nell’attuazione</a:t>
            </a:r>
            <a:r>
              <a:rPr lang="en-US" sz="3600" kern="1200" dirty="0">
                <a:solidFill>
                  <a:schemeClr val="tx2"/>
                </a:solidFill>
                <a:latin typeface="+mj-lt"/>
                <a:ea typeface="+mj-ea"/>
                <a:cs typeface="+mj-cs"/>
              </a:rPr>
              <a:t> del MOG)</a:t>
            </a:r>
          </a:p>
        </p:txBody>
      </p:sp>
      <p:sp>
        <p:nvSpPr>
          <p:cNvPr id="3" name="CasellaDiTesto 2">
            <a:extLst>
              <a:ext uri="{FF2B5EF4-FFF2-40B4-BE49-F238E27FC236}">
                <a16:creationId xmlns:a16="http://schemas.microsoft.com/office/drawing/2014/main" id="{D7DF4DF2-E3D2-ED1F-FEF4-D3730DD07BBC}"/>
              </a:ext>
            </a:extLst>
          </p:cNvPr>
          <p:cNvSpPr txBox="1"/>
          <p:nvPr/>
        </p:nvSpPr>
        <p:spPr>
          <a:xfrm>
            <a:off x="6172200" y="577061"/>
            <a:ext cx="5221224" cy="5230368"/>
          </a:xfrm>
          <a:prstGeom prst="rect">
            <a:avLst/>
          </a:prstGeom>
        </p:spPr>
        <p:txBody>
          <a:bodyPr vert="horz" lIns="91440" tIns="45720" rIns="91440" bIns="45720" rtlCol="0" anchor="ctr">
            <a:normAutofit/>
          </a:bodyPr>
          <a:lstStyle/>
          <a:p>
            <a:pPr marL="339840" indent="-228600" defTabSz="914400">
              <a:lnSpc>
                <a:spcPct val="90000"/>
              </a:lnSpc>
              <a:spcBef>
                <a:spcPts val="799"/>
              </a:spcBef>
              <a:buClr>
                <a:srgbClr val="FFFFCC"/>
              </a:buClr>
              <a:buSzPct val="70000"/>
              <a:buFont typeface="Arial" panose="020B0604020202020204" pitchFamily="34" charset="0"/>
              <a:buChar char="•"/>
              <a:tabLst>
                <a:tab pos="0" algn="l"/>
              </a:tabLst>
            </a:pPr>
            <a:r>
              <a:rPr lang="en-US" spc="-1" dirty="0" err="1">
                <a:solidFill>
                  <a:schemeClr val="tx2"/>
                </a:solidFill>
              </a:rPr>
              <a:t>Centralità</a:t>
            </a:r>
            <a:r>
              <a:rPr lang="en-US" spc="-1" dirty="0">
                <a:solidFill>
                  <a:schemeClr val="tx2"/>
                </a:solidFill>
              </a:rPr>
              <a:t> </a:t>
            </a:r>
            <a:r>
              <a:rPr lang="en-US" spc="-1" dirty="0" err="1">
                <a:solidFill>
                  <a:schemeClr val="tx2"/>
                </a:solidFill>
              </a:rPr>
              <a:t>dei</a:t>
            </a:r>
            <a:r>
              <a:rPr lang="en-US" spc="-1" dirty="0">
                <a:solidFill>
                  <a:schemeClr val="tx2"/>
                </a:solidFill>
              </a:rPr>
              <a:t> </a:t>
            </a:r>
            <a:r>
              <a:rPr lang="en-US" spc="-1" dirty="0" err="1">
                <a:solidFill>
                  <a:schemeClr val="tx2"/>
                </a:solidFill>
              </a:rPr>
              <a:t>flussi</a:t>
            </a:r>
            <a:r>
              <a:rPr lang="en-US" spc="-1" dirty="0">
                <a:solidFill>
                  <a:schemeClr val="tx2"/>
                </a:solidFill>
              </a:rPr>
              <a:t> </a:t>
            </a:r>
            <a:r>
              <a:rPr lang="en-US" spc="-1" dirty="0" err="1">
                <a:solidFill>
                  <a:schemeClr val="tx2"/>
                </a:solidFill>
              </a:rPr>
              <a:t>informativi</a:t>
            </a:r>
            <a:endParaRPr lang="en-US" spc="-1" dirty="0">
              <a:solidFill>
                <a:schemeClr val="tx2"/>
              </a:solidFill>
            </a:endParaRPr>
          </a:p>
          <a:p>
            <a:pPr marL="339840" indent="-228600" defTabSz="914400">
              <a:lnSpc>
                <a:spcPct val="90000"/>
              </a:lnSpc>
              <a:spcBef>
                <a:spcPts val="799"/>
              </a:spcBef>
              <a:buClr>
                <a:srgbClr val="FFFFCC"/>
              </a:buClr>
              <a:buSzPct val="70000"/>
              <a:buFont typeface="Arial" panose="020B0604020202020204" pitchFamily="34" charset="0"/>
              <a:buChar char="•"/>
              <a:tabLst>
                <a:tab pos="0" algn="l"/>
              </a:tabLst>
            </a:pPr>
            <a:endParaRPr lang="en-US" b="0" strike="noStrike" spc="-1" dirty="0">
              <a:solidFill>
                <a:schemeClr val="tx2"/>
              </a:solidFill>
            </a:endParaRPr>
          </a:p>
          <a:p>
            <a:pPr marL="339840" indent="-228600" defTabSz="914400">
              <a:lnSpc>
                <a:spcPct val="90000"/>
              </a:lnSpc>
              <a:spcBef>
                <a:spcPts val="799"/>
              </a:spcBef>
              <a:buClr>
                <a:srgbClr val="FFFFCC"/>
              </a:buClr>
              <a:buSzPct val="70000"/>
              <a:buFont typeface="Arial" panose="020B0604020202020204" pitchFamily="34" charset="0"/>
              <a:buChar char="•"/>
              <a:tabLst>
                <a:tab pos="0" algn="l"/>
              </a:tabLst>
            </a:pPr>
            <a:r>
              <a:rPr lang="en-US" b="0" strike="noStrike" spc="-1" dirty="0" err="1">
                <a:solidFill>
                  <a:schemeClr val="tx2"/>
                </a:solidFill>
              </a:rPr>
              <a:t>Rapporto</a:t>
            </a:r>
            <a:r>
              <a:rPr lang="en-US" b="0" strike="noStrike" spc="-1" dirty="0">
                <a:solidFill>
                  <a:schemeClr val="tx2"/>
                </a:solidFill>
              </a:rPr>
              <a:t> con </a:t>
            </a:r>
            <a:r>
              <a:rPr lang="en-US" b="0" strike="noStrike" spc="-1" dirty="0" err="1">
                <a:solidFill>
                  <a:schemeClr val="tx2"/>
                </a:solidFill>
              </a:rPr>
              <a:t>gli</a:t>
            </a:r>
            <a:r>
              <a:rPr lang="en-US" b="0" strike="noStrike" spc="-1" dirty="0">
                <a:solidFill>
                  <a:schemeClr val="tx2"/>
                </a:solidFill>
              </a:rPr>
              <a:t> </a:t>
            </a:r>
            <a:r>
              <a:rPr lang="en-US" b="0" strike="noStrike" spc="-1" dirty="0" err="1">
                <a:solidFill>
                  <a:schemeClr val="tx2"/>
                </a:solidFill>
              </a:rPr>
              <a:t>altri</a:t>
            </a:r>
            <a:r>
              <a:rPr lang="en-US" b="0" strike="noStrike" spc="-1" dirty="0">
                <a:solidFill>
                  <a:schemeClr val="tx2"/>
                </a:solidFill>
              </a:rPr>
              <a:t> </a:t>
            </a:r>
            <a:r>
              <a:rPr lang="en-US" b="0" strike="noStrike" spc="-1" dirty="0" err="1">
                <a:solidFill>
                  <a:schemeClr val="tx2"/>
                </a:solidFill>
              </a:rPr>
              <a:t>organismi</a:t>
            </a:r>
            <a:r>
              <a:rPr lang="en-US" b="0" strike="noStrike" spc="-1" dirty="0">
                <a:solidFill>
                  <a:schemeClr val="tx2"/>
                </a:solidFill>
              </a:rPr>
              <a:t> di </a:t>
            </a:r>
            <a:r>
              <a:rPr lang="en-US" b="0" strike="noStrike" spc="-1" dirty="0" err="1">
                <a:solidFill>
                  <a:schemeClr val="tx2"/>
                </a:solidFill>
              </a:rPr>
              <a:t>controllo</a:t>
            </a:r>
            <a:r>
              <a:rPr lang="en-US" b="0" strike="noStrike" spc="-1" dirty="0">
                <a:solidFill>
                  <a:schemeClr val="tx2"/>
                </a:solidFill>
              </a:rPr>
              <a:t> (Collegio </a:t>
            </a:r>
            <a:r>
              <a:rPr lang="en-US" b="0" strike="noStrike" spc="-1" dirty="0" err="1">
                <a:solidFill>
                  <a:schemeClr val="tx2"/>
                </a:solidFill>
              </a:rPr>
              <a:t>sindacale</a:t>
            </a:r>
            <a:r>
              <a:rPr lang="en-US" b="0" strike="noStrike" spc="-1" dirty="0">
                <a:solidFill>
                  <a:schemeClr val="tx2"/>
                </a:solidFill>
              </a:rPr>
              <a:t>, Società di </a:t>
            </a:r>
            <a:r>
              <a:rPr lang="en-US" b="0" strike="noStrike" spc="-1" dirty="0" err="1">
                <a:solidFill>
                  <a:schemeClr val="tx2"/>
                </a:solidFill>
              </a:rPr>
              <a:t>Revisione</a:t>
            </a:r>
            <a:r>
              <a:rPr lang="en-US" b="0" strike="noStrike" spc="-1" dirty="0">
                <a:solidFill>
                  <a:schemeClr val="tx2"/>
                </a:solidFill>
              </a:rPr>
              <a:t>, RSPP, DPO etc.</a:t>
            </a:r>
          </a:p>
          <a:p>
            <a:pPr marL="339840" indent="-228600" defTabSz="914400">
              <a:lnSpc>
                <a:spcPct val="90000"/>
              </a:lnSpc>
              <a:spcBef>
                <a:spcPts val="799"/>
              </a:spcBef>
              <a:buClr>
                <a:srgbClr val="FFFFCC"/>
              </a:buClr>
              <a:buSzPct val="70000"/>
              <a:buFont typeface="Arial" panose="020B0604020202020204" pitchFamily="34" charset="0"/>
              <a:buChar char="•"/>
              <a:tabLst>
                <a:tab pos="0" algn="l"/>
              </a:tabLst>
            </a:pPr>
            <a:endParaRPr lang="en-US" spc="-1" dirty="0">
              <a:solidFill>
                <a:schemeClr val="tx2"/>
              </a:solidFill>
            </a:endParaRPr>
          </a:p>
          <a:p>
            <a:pPr marL="339840" indent="-228600" defTabSz="914400">
              <a:lnSpc>
                <a:spcPct val="90000"/>
              </a:lnSpc>
              <a:spcBef>
                <a:spcPts val="799"/>
              </a:spcBef>
              <a:buClr>
                <a:srgbClr val="FFFFCC"/>
              </a:buClr>
              <a:buSzPct val="70000"/>
              <a:buFont typeface="Arial" panose="020B0604020202020204" pitchFamily="34" charset="0"/>
              <a:buChar char="•"/>
              <a:tabLst>
                <a:tab pos="0" algn="l"/>
              </a:tabLst>
            </a:pPr>
            <a:r>
              <a:rPr lang="en-US" b="0" strike="noStrike" spc="-1" dirty="0" err="1">
                <a:solidFill>
                  <a:schemeClr val="tx2"/>
                </a:solidFill>
              </a:rPr>
              <a:t>Assetti</a:t>
            </a:r>
            <a:r>
              <a:rPr lang="en-US" b="0" strike="noStrike" spc="-1" dirty="0">
                <a:solidFill>
                  <a:schemeClr val="tx2"/>
                </a:solidFill>
              </a:rPr>
              <a:t> </a:t>
            </a:r>
            <a:r>
              <a:rPr lang="en-US" b="0" strike="noStrike" spc="-1" dirty="0" err="1">
                <a:solidFill>
                  <a:schemeClr val="tx2"/>
                </a:solidFill>
              </a:rPr>
              <a:t>organizzativi</a:t>
            </a:r>
            <a:r>
              <a:rPr lang="en-US" b="0" strike="noStrike" spc="-1" dirty="0">
                <a:solidFill>
                  <a:schemeClr val="tx2"/>
                </a:solidFill>
              </a:rPr>
              <a:t> ex art. 2086 cc </a:t>
            </a:r>
          </a:p>
          <a:p>
            <a:pPr marL="339840" indent="-228600" defTabSz="914400">
              <a:lnSpc>
                <a:spcPct val="90000"/>
              </a:lnSpc>
              <a:spcBef>
                <a:spcPts val="799"/>
              </a:spcBef>
              <a:buClr>
                <a:srgbClr val="FFFFCC"/>
              </a:buClr>
              <a:buSzPct val="70000"/>
              <a:buFont typeface="Arial" panose="020B0604020202020204" pitchFamily="34" charset="0"/>
              <a:buChar char="•"/>
              <a:tabLst>
                <a:tab pos="0" algn="l"/>
              </a:tabLst>
            </a:pPr>
            <a:endParaRPr lang="en-US" spc="-1" dirty="0">
              <a:solidFill>
                <a:schemeClr val="tx2"/>
              </a:solidFill>
            </a:endParaRPr>
          </a:p>
          <a:p>
            <a:pPr marL="339840" indent="-228600" defTabSz="914400">
              <a:lnSpc>
                <a:spcPct val="90000"/>
              </a:lnSpc>
              <a:spcBef>
                <a:spcPts val="799"/>
              </a:spcBef>
              <a:buClr>
                <a:srgbClr val="FFFFCC"/>
              </a:buClr>
              <a:buSzPct val="70000"/>
              <a:buFont typeface="Arial" panose="020B0604020202020204" pitchFamily="34" charset="0"/>
              <a:buChar char="•"/>
              <a:tabLst>
                <a:tab pos="0" algn="l"/>
              </a:tabLst>
            </a:pPr>
            <a:r>
              <a:rPr lang="en-US" b="0" strike="noStrike" spc="-1" dirty="0" err="1">
                <a:solidFill>
                  <a:schemeClr val="tx2"/>
                </a:solidFill>
              </a:rPr>
              <a:t>Rapporto</a:t>
            </a:r>
            <a:r>
              <a:rPr lang="en-US" b="0" strike="noStrike" spc="-1" dirty="0">
                <a:solidFill>
                  <a:schemeClr val="tx2"/>
                </a:solidFill>
              </a:rPr>
              <a:t> con governance </a:t>
            </a:r>
            <a:r>
              <a:rPr lang="en-US" b="0" strike="noStrike" spc="-1" dirty="0" err="1">
                <a:solidFill>
                  <a:schemeClr val="tx2"/>
                </a:solidFill>
              </a:rPr>
              <a:t>rafforzata</a:t>
            </a:r>
            <a:r>
              <a:rPr lang="en-US" b="0" strike="noStrike" spc="-1" dirty="0">
                <a:solidFill>
                  <a:schemeClr val="tx2"/>
                </a:solidFill>
              </a:rPr>
              <a:t> </a:t>
            </a:r>
            <a:r>
              <a:rPr lang="en-US" b="0" strike="noStrike" spc="-1" dirty="0" err="1">
                <a:solidFill>
                  <a:schemeClr val="tx2"/>
                </a:solidFill>
              </a:rPr>
              <a:t>ove</a:t>
            </a:r>
            <a:r>
              <a:rPr lang="en-US" b="0" strike="noStrike" spc="-1" dirty="0">
                <a:solidFill>
                  <a:schemeClr val="tx2"/>
                </a:solidFill>
              </a:rPr>
              <a:t> </a:t>
            </a:r>
            <a:r>
              <a:rPr lang="en-US" b="0" strike="noStrike" spc="-1" dirty="0" err="1">
                <a:solidFill>
                  <a:schemeClr val="tx2"/>
                </a:solidFill>
              </a:rPr>
              <a:t>prevista</a:t>
            </a:r>
            <a:r>
              <a:rPr lang="en-US" b="0" strike="noStrike" spc="-1" dirty="0">
                <a:solidFill>
                  <a:schemeClr val="tx2"/>
                </a:solidFill>
              </a:rPr>
              <a:t> (</a:t>
            </a:r>
            <a:r>
              <a:rPr lang="en-US" b="0" strike="noStrike" spc="-1" dirty="0" err="1">
                <a:solidFill>
                  <a:schemeClr val="tx2"/>
                </a:solidFill>
              </a:rPr>
              <a:t>Comitato</a:t>
            </a:r>
            <a:r>
              <a:rPr lang="en-US" b="0" strike="noStrike" spc="-1" dirty="0">
                <a:solidFill>
                  <a:schemeClr val="tx2"/>
                </a:solidFill>
              </a:rPr>
              <a:t> </a:t>
            </a:r>
            <a:r>
              <a:rPr lang="en-US" b="0" strike="noStrike" spc="-1" dirty="0" err="1">
                <a:solidFill>
                  <a:schemeClr val="tx2"/>
                </a:solidFill>
              </a:rPr>
              <a:t>rischi</a:t>
            </a:r>
            <a:r>
              <a:rPr lang="en-US" b="0" strike="noStrike" spc="-1" dirty="0">
                <a:solidFill>
                  <a:schemeClr val="tx2"/>
                </a:solidFill>
              </a:rPr>
              <a:t>, Internal audit, compliance, Risk management, </a:t>
            </a:r>
            <a:r>
              <a:rPr lang="en-US" b="0" strike="noStrike" spc="-1" dirty="0" err="1">
                <a:solidFill>
                  <a:schemeClr val="tx2"/>
                </a:solidFill>
              </a:rPr>
              <a:t>Antiriciclaggio</a:t>
            </a:r>
            <a:r>
              <a:rPr lang="en-US" b="0" strike="noStrike" spc="-1" dirty="0">
                <a:solidFill>
                  <a:schemeClr val="tx2"/>
                </a:solidFill>
              </a:rPr>
              <a:t>)</a:t>
            </a:r>
            <a:r>
              <a:rPr lang="en-US" spc="-1" dirty="0">
                <a:solidFill>
                  <a:schemeClr val="tx2"/>
                </a:solidFill>
              </a:rPr>
              <a:t> </a:t>
            </a:r>
            <a:endParaRPr lang="en-US" b="0" strike="noStrike" spc="-1" dirty="0">
              <a:solidFill>
                <a:schemeClr val="tx2"/>
              </a:solidFill>
            </a:endParaRPr>
          </a:p>
          <a:p>
            <a:pPr marL="339840" indent="-228600" defTabSz="914400">
              <a:lnSpc>
                <a:spcPct val="90000"/>
              </a:lnSpc>
              <a:spcBef>
                <a:spcPts val="799"/>
              </a:spcBef>
              <a:buClr>
                <a:srgbClr val="FFFFCC"/>
              </a:buClr>
              <a:buSzPct val="70000"/>
              <a:buFont typeface="Arial" panose="020B0604020202020204" pitchFamily="34" charset="0"/>
              <a:buChar char="•"/>
              <a:tabLst>
                <a:tab pos="0" algn="l"/>
              </a:tabLst>
            </a:pPr>
            <a:endParaRPr lang="en-US" b="0" strike="noStrike" spc="-1" dirty="0">
              <a:solidFill>
                <a:schemeClr val="tx2"/>
              </a:solidFill>
            </a:endParaRPr>
          </a:p>
          <a:p>
            <a:pPr marL="339840" indent="-228600" defTabSz="914400">
              <a:lnSpc>
                <a:spcPct val="90000"/>
              </a:lnSpc>
              <a:spcBef>
                <a:spcPts val="799"/>
              </a:spcBef>
              <a:buClr>
                <a:srgbClr val="FFFFCC"/>
              </a:buClr>
              <a:buSzPct val="70000"/>
              <a:buFont typeface="Arial" panose="020B0604020202020204" pitchFamily="34" charset="0"/>
              <a:buChar char="•"/>
              <a:tabLst>
                <a:tab pos="0" algn="l"/>
              </a:tabLst>
            </a:pPr>
            <a:r>
              <a:rPr lang="en-US" spc="-1" dirty="0">
                <a:solidFill>
                  <a:schemeClr val="tx2"/>
                </a:solidFill>
              </a:rPr>
              <a:t>ESG</a:t>
            </a:r>
            <a:endParaRPr lang="en-US" b="0" strike="noStrike" spc="-1" dirty="0">
              <a:solidFill>
                <a:schemeClr val="tx2"/>
              </a:solidFill>
            </a:endParaRPr>
          </a:p>
        </p:txBody>
      </p:sp>
      <p:sp>
        <p:nvSpPr>
          <p:cNvPr id="16385" name="Text Box 1">
            <a:extLst>
              <a:ext uri="{FF2B5EF4-FFF2-40B4-BE49-F238E27FC236}">
                <a16:creationId xmlns:a16="http://schemas.microsoft.com/office/drawing/2014/main" id="{B4FF583F-B7C9-42C3-9652-439D0AC17F40}"/>
              </a:ext>
            </a:extLst>
          </p:cNvPr>
          <p:cNvSpPr txBox="1">
            <a:spLocks noChangeArrowheads="1"/>
          </p:cNvSpPr>
          <p:nvPr/>
        </p:nvSpPr>
        <p:spPr bwMode="auto">
          <a:xfrm>
            <a:off x="1919289" y="1211263"/>
            <a:ext cx="8353425"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Immagine 9">
            <a:extLst>
              <a:ext uri="{FF2B5EF4-FFF2-40B4-BE49-F238E27FC236}">
                <a16:creationId xmlns:a16="http://schemas.microsoft.com/office/drawing/2014/main" id="{B3BE6133-9A5A-2CBF-241B-F0C03F7A54A0}"/>
              </a:ext>
            </a:extLst>
          </p:cNvPr>
          <p:cNvPicPr>
            <a:picLocks noChangeAspect="1"/>
          </p:cNvPicPr>
          <p:nvPr/>
        </p:nvPicPr>
        <p:blipFill>
          <a:blip r:embed="rId3"/>
          <a:stretch>
            <a:fillRect/>
          </a:stretch>
        </p:blipFill>
        <p:spPr>
          <a:xfrm>
            <a:off x="8151704" y="5271911"/>
            <a:ext cx="3724207" cy="1083733"/>
          </a:xfrm>
          <a:prstGeom prst="rect">
            <a:avLst/>
          </a:prstGeom>
        </p:spPr>
      </p:pic>
    </p:spTree>
    <p:extLst>
      <p:ext uri="{BB962C8B-B14F-4D97-AF65-F5344CB8AC3E}">
        <p14:creationId xmlns:p14="http://schemas.microsoft.com/office/powerpoint/2010/main" val="22326479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390" name="Rectangle 1638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2" name="Rectangle 1639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394" name="Group 1639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395" name="Freeform: Shape 1639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96" name="Freeform: Shape 1639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97" name="Freeform: Shape 1639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98" name="Freeform: Shape 1639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itolo 1">
            <a:extLst>
              <a:ext uri="{FF2B5EF4-FFF2-40B4-BE49-F238E27FC236}">
                <a16:creationId xmlns:a16="http://schemas.microsoft.com/office/drawing/2014/main" id="{E7E471F9-C20F-4FFD-95BD-5A5E7A05F2E3}"/>
              </a:ext>
            </a:extLst>
          </p:cNvPr>
          <p:cNvSpPr>
            <a:spLocks noGrp="1"/>
          </p:cNvSpPr>
          <p:nvPr>
            <p:ph type="title" idx="4294967295"/>
          </p:nvPr>
        </p:nvSpPr>
        <p:spPr>
          <a:xfrm>
            <a:off x="640080" y="1243013"/>
            <a:ext cx="3855720" cy="4371974"/>
          </a:xfrm>
        </p:spPr>
        <p:txBody>
          <a:bodyPr vert="horz" lIns="91440" tIns="45720" rIns="91440" bIns="45720" rtlCol="0" anchor="ctr">
            <a:normAutofit/>
          </a:bodyPr>
          <a:lstStyle/>
          <a:p>
            <a:pPr algn="ctr"/>
            <a:br>
              <a:rPr lang="en-US" sz="3600" kern="1200" dirty="0">
                <a:solidFill>
                  <a:schemeClr val="tx2"/>
                </a:solidFill>
                <a:latin typeface="+mj-lt"/>
                <a:ea typeface="+mj-ea"/>
                <a:cs typeface="+mj-cs"/>
              </a:rPr>
            </a:br>
            <a:r>
              <a:rPr lang="en-US" sz="3600" kern="1200" dirty="0">
                <a:solidFill>
                  <a:schemeClr val="tx2"/>
                </a:solidFill>
                <a:latin typeface="+mj-lt"/>
                <a:ea typeface="+mj-ea"/>
                <a:cs typeface="+mj-cs"/>
              </a:rPr>
              <a:t>2. </a:t>
            </a:r>
            <a:r>
              <a:rPr lang="en-US" sz="3600" kern="1200" cap="all" dirty="0" err="1">
                <a:solidFill>
                  <a:schemeClr val="tx2"/>
                </a:solidFill>
                <a:latin typeface="+mj-lt"/>
                <a:ea typeface="+mj-ea"/>
                <a:cs typeface="+mj-cs"/>
              </a:rPr>
              <a:t>Sostenibilità</a:t>
            </a:r>
            <a:r>
              <a:rPr lang="en-US" sz="3600" kern="1200" cap="all" dirty="0">
                <a:solidFill>
                  <a:schemeClr val="tx2"/>
                </a:solidFill>
                <a:latin typeface="+mj-lt"/>
                <a:ea typeface="+mj-ea"/>
                <a:cs typeface="+mj-cs"/>
              </a:rPr>
              <a:t> e </a:t>
            </a:r>
            <a:r>
              <a:rPr lang="en-US" sz="3600" kern="1200" cap="all" dirty="0" err="1">
                <a:solidFill>
                  <a:schemeClr val="tx2"/>
                </a:solidFill>
                <a:latin typeface="+mj-lt"/>
                <a:ea typeface="+mj-ea"/>
                <a:cs typeface="+mj-cs"/>
              </a:rPr>
              <a:t>fattori</a:t>
            </a:r>
            <a:r>
              <a:rPr lang="en-US" sz="3600" kern="1200" cap="all" dirty="0">
                <a:solidFill>
                  <a:schemeClr val="tx2"/>
                </a:solidFill>
                <a:latin typeface="+mj-lt"/>
                <a:ea typeface="+mj-ea"/>
                <a:cs typeface="+mj-cs"/>
              </a:rPr>
              <a:t> ESG</a:t>
            </a:r>
            <a:br>
              <a:rPr lang="en-US" sz="3600" kern="1200" cap="all" dirty="0">
                <a:solidFill>
                  <a:schemeClr val="tx2"/>
                </a:solidFill>
                <a:latin typeface="+mj-lt"/>
                <a:ea typeface="+mj-ea"/>
                <a:cs typeface="+mj-cs"/>
              </a:rPr>
            </a:br>
            <a:r>
              <a:rPr lang="en-US" sz="3600" kern="1200" cap="all" dirty="0">
                <a:solidFill>
                  <a:schemeClr val="tx2"/>
                </a:solidFill>
                <a:latin typeface="+mj-lt"/>
                <a:ea typeface="+mj-ea"/>
                <a:cs typeface="+mj-cs"/>
              </a:rPr>
              <a:t>(art. 3-5 </a:t>
            </a:r>
            <a:r>
              <a:rPr lang="en-US" sz="3600" kern="1200" cap="all" dirty="0" err="1">
                <a:solidFill>
                  <a:schemeClr val="tx2"/>
                </a:solidFill>
                <a:latin typeface="+mj-lt"/>
                <a:ea typeface="+mj-ea"/>
                <a:cs typeface="+mj-cs"/>
              </a:rPr>
              <a:t>D.Lgs</a:t>
            </a:r>
            <a:r>
              <a:rPr lang="en-US" sz="3600" kern="1200" cap="all" dirty="0">
                <a:solidFill>
                  <a:schemeClr val="tx2"/>
                </a:solidFill>
                <a:latin typeface="+mj-lt"/>
                <a:ea typeface="+mj-ea"/>
                <a:cs typeface="+mj-cs"/>
              </a:rPr>
              <a:t>. 125/2024)</a:t>
            </a:r>
          </a:p>
        </p:txBody>
      </p:sp>
      <p:sp>
        <p:nvSpPr>
          <p:cNvPr id="10" name="CasellaDiTesto 9">
            <a:extLst>
              <a:ext uri="{FF2B5EF4-FFF2-40B4-BE49-F238E27FC236}">
                <a16:creationId xmlns:a16="http://schemas.microsoft.com/office/drawing/2014/main" id="{5859A0F2-C8DF-40C8-2691-1001CE849D4C}"/>
              </a:ext>
            </a:extLst>
          </p:cNvPr>
          <p:cNvSpPr txBox="1"/>
          <p:nvPr/>
        </p:nvSpPr>
        <p:spPr>
          <a:xfrm>
            <a:off x="6172200" y="804672"/>
            <a:ext cx="5221224" cy="5230368"/>
          </a:xfrm>
          <a:prstGeom prst="rect">
            <a:avLst/>
          </a:prstGeom>
        </p:spPr>
        <p:txBody>
          <a:bodyPr vert="horz" lIns="91440" tIns="45720" rIns="91440" bIns="45720" rtlCol="0" anchor="ctr">
            <a:normAutofit/>
          </a:bodyPr>
          <a:lstStyle/>
          <a:p>
            <a:pPr defTabSz="914400">
              <a:lnSpc>
                <a:spcPct val="90000"/>
              </a:lnSpc>
              <a:spcAft>
                <a:spcPts val="600"/>
              </a:spcAft>
            </a:pPr>
            <a:endParaRPr lang="en-US" b="0" strike="noStrike" spc="-1" dirty="0">
              <a:solidFill>
                <a:schemeClr val="tx2"/>
              </a:solidFill>
            </a:endParaRPr>
          </a:p>
          <a:p>
            <a:pPr algn="ctr" defTabSz="914400">
              <a:lnSpc>
                <a:spcPct val="90000"/>
              </a:lnSpc>
              <a:spcAft>
                <a:spcPts val="600"/>
              </a:spcAft>
            </a:pPr>
            <a:r>
              <a:rPr lang="en-US" spc="-1" dirty="0">
                <a:solidFill>
                  <a:schemeClr val="tx2"/>
                </a:solidFill>
              </a:rPr>
              <a:t>Fattori di </a:t>
            </a:r>
            <a:r>
              <a:rPr lang="en-US" spc="-1" dirty="0" err="1">
                <a:solidFill>
                  <a:schemeClr val="tx2"/>
                </a:solidFill>
              </a:rPr>
              <a:t>valutazione</a:t>
            </a:r>
            <a:r>
              <a:rPr lang="en-US" spc="-1" dirty="0">
                <a:solidFill>
                  <a:schemeClr val="tx2"/>
                </a:solidFill>
              </a:rPr>
              <a:t> </a:t>
            </a:r>
            <a:r>
              <a:rPr lang="en-US" spc="-1" dirty="0" err="1">
                <a:solidFill>
                  <a:schemeClr val="tx2"/>
                </a:solidFill>
              </a:rPr>
              <a:t>nella</a:t>
            </a:r>
            <a:r>
              <a:rPr lang="en-US" spc="-1" dirty="0">
                <a:solidFill>
                  <a:schemeClr val="tx2"/>
                </a:solidFill>
              </a:rPr>
              <a:t> </a:t>
            </a:r>
            <a:r>
              <a:rPr lang="en-US" spc="-1" dirty="0" err="1">
                <a:solidFill>
                  <a:schemeClr val="tx2"/>
                </a:solidFill>
              </a:rPr>
              <a:t>rendicontazione</a:t>
            </a:r>
            <a:r>
              <a:rPr lang="en-US" spc="-1" dirty="0">
                <a:solidFill>
                  <a:schemeClr val="tx2"/>
                </a:solidFill>
              </a:rPr>
              <a:t> di </a:t>
            </a:r>
            <a:r>
              <a:rPr lang="en-US" spc="-1" dirty="0" err="1">
                <a:solidFill>
                  <a:schemeClr val="tx2"/>
                </a:solidFill>
              </a:rPr>
              <a:t>sostenibilità</a:t>
            </a:r>
            <a:endParaRPr lang="en-US" spc="-1" dirty="0">
              <a:solidFill>
                <a:schemeClr val="tx2"/>
              </a:solidFill>
            </a:endParaRPr>
          </a:p>
          <a:p>
            <a:pPr algn="ctr" defTabSz="914400">
              <a:lnSpc>
                <a:spcPct val="90000"/>
              </a:lnSpc>
              <a:spcAft>
                <a:spcPts val="600"/>
              </a:spcAft>
            </a:pPr>
            <a:r>
              <a:rPr lang="en-US" spc="-1" dirty="0">
                <a:solidFill>
                  <a:schemeClr val="tx2"/>
                </a:solidFill>
              </a:rPr>
              <a:t> </a:t>
            </a:r>
          </a:p>
          <a:p>
            <a:pPr defTabSz="914400">
              <a:lnSpc>
                <a:spcPct val="90000"/>
              </a:lnSpc>
              <a:spcAft>
                <a:spcPts val="600"/>
              </a:spcAft>
            </a:pPr>
            <a:r>
              <a:rPr lang="it-IT" sz="1800" dirty="0">
                <a:effectLst/>
                <a:latin typeface="Aptos Display" panose="020B0004020202020204" pitchFamily="34" charset="0"/>
                <a:ea typeface="Aptos" panose="020B0004020202020204" pitchFamily="34" charset="0"/>
                <a:cs typeface="Times New Roman" panose="02020603050405020304" pitchFamily="18" charset="0"/>
              </a:rPr>
              <a:t>SDG (</a:t>
            </a:r>
            <a:r>
              <a:rPr lang="it-IT" sz="1800" dirty="0" err="1">
                <a:effectLst/>
                <a:latin typeface="Aptos Display" panose="020B0004020202020204" pitchFamily="34" charset="0"/>
                <a:ea typeface="Aptos" panose="020B0004020202020204" pitchFamily="34" charset="0"/>
                <a:cs typeface="Times New Roman" panose="02020603050405020304" pitchFamily="18" charset="0"/>
              </a:rPr>
              <a:t>Sustainable</a:t>
            </a:r>
            <a:r>
              <a:rPr lang="it-IT" sz="1800" dirty="0">
                <a:effectLst/>
                <a:latin typeface="Aptos Display" panose="020B0004020202020204" pitchFamily="34" charset="0"/>
                <a:ea typeface="Aptos" panose="020B0004020202020204" pitchFamily="34" charset="0"/>
                <a:cs typeface="Times New Roman" panose="02020603050405020304" pitchFamily="18" charset="0"/>
              </a:rPr>
              <a:t> Development </a:t>
            </a:r>
            <a:r>
              <a:rPr lang="it-IT" dirty="0">
                <a:latin typeface="Aptos Display" panose="020B0004020202020204" pitchFamily="34" charset="0"/>
                <a:ea typeface="Aptos" panose="020B0004020202020204" pitchFamily="34" charset="0"/>
                <a:cs typeface="Times New Roman" panose="02020603050405020304" pitchFamily="18" charset="0"/>
              </a:rPr>
              <a:t>Goals) «Agenda 2030 per lo sviluppo sostenibile» ONU 2015</a:t>
            </a:r>
          </a:p>
          <a:p>
            <a:pPr defTabSz="914400">
              <a:lnSpc>
                <a:spcPct val="90000"/>
              </a:lnSpc>
              <a:spcAft>
                <a:spcPts val="600"/>
              </a:spcAft>
            </a:pPr>
            <a:r>
              <a:rPr lang="it-IT" dirty="0">
                <a:latin typeface="Aptos Display" panose="020B0004020202020204" pitchFamily="34" charset="0"/>
                <a:ea typeface="Aptos" panose="020B0004020202020204" pitchFamily="34" charset="0"/>
                <a:cs typeface="Times New Roman" panose="02020603050405020304" pitchFamily="18" charset="0"/>
              </a:rPr>
              <a:t>GRI (Global Reporting </a:t>
            </a:r>
            <a:r>
              <a:rPr lang="it-IT" dirty="0" err="1">
                <a:latin typeface="Aptos Display" panose="020B0004020202020204" pitchFamily="34" charset="0"/>
                <a:ea typeface="Aptos" panose="020B0004020202020204" pitchFamily="34" charset="0"/>
                <a:cs typeface="Times New Roman" panose="02020603050405020304" pitchFamily="18" charset="0"/>
              </a:rPr>
              <a:t>Initiative</a:t>
            </a:r>
            <a:r>
              <a:rPr lang="it-IT" dirty="0">
                <a:latin typeface="Aptos Display" panose="020B0004020202020204" pitchFamily="34" charset="0"/>
                <a:ea typeface="Aptos" panose="020B0004020202020204" pitchFamily="34" charset="0"/>
                <a:cs typeface="Times New Roman" panose="02020603050405020304" pitchFamily="18" charset="0"/>
              </a:rPr>
              <a:t>) </a:t>
            </a:r>
            <a:r>
              <a:rPr lang="it-IT" dirty="0" err="1">
                <a:latin typeface="Aptos Display" panose="020B0004020202020204" pitchFamily="34" charset="0"/>
                <a:ea typeface="Aptos" panose="020B0004020202020204" pitchFamily="34" charset="0"/>
                <a:cs typeface="Times New Roman" panose="02020603050405020304" pitchFamily="18" charset="0"/>
              </a:rPr>
              <a:t>DLgs</a:t>
            </a:r>
            <a:r>
              <a:rPr lang="it-IT" dirty="0">
                <a:latin typeface="Aptos Display" panose="020B0004020202020204" pitchFamily="34" charset="0"/>
                <a:ea typeface="Aptos" panose="020B0004020202020204" pitchFamily="34" charset="0"/>
                <a:cs typeface="Times New Roman" panose="02020603050405020304" pitchFamily="18" charset="0"/>
              </a:rPr>
              <a:t> 254/16 (Dichiarazione non finanziaria)</a:t>
            </a:r>
          </a:p>
          <a:p>
            <a:pPr defTabSz="914400">
              <a:lnSpc>
                <a:spcPct val="90000"/>
              </a:lnSpc>
              <a:spcAft>
                <a:spcPts val="600"/>
              </a:spcAft>
            </a:pPr>
            <a:r>
              <a:rPr lang="it-IT" dirty="0">
                <a:latin typeface="Aptos Display" panose="020B0004020202020204" pitchFamily="34" charset="0"/>
                <a:ea typeface="Aptos" panose="020B0004020202020204" pitchFamily="34" charset="0"/>
                <a:cs typeface="Times New Roman" panose="02020603050405020304" pitchFamily="18" charset="0"/>
              </a:rPr>
              <a:t>ESRS (</a:t>
            </a:r>
            <a:r>
              <a:rPr lang="it-IT" dirty="0" err="1">
                <a:latin typeface="Aptos Display" panose="020B0004020202020204" pitchFamily="34" charset="0"/>
                <a:ea typeface="Aptos" panose="020B0004020202020204" pitchFamily="34" charset="0"/>
                <a:cs typeface="Times New Roman" panose="02020603050405020304" pitchFamily="18" charset="0"/>
              </a:rPr>
              <a:t>European</a:t>
            </a:r>
            <a:r>
              <a:rPr lang="it-IT" dirty="0">
                <a:latin typeface="Aptos Display" panose="020B0004020202020204" pitchFamily="34" charset="0"/>
                <a:ea typeface="Aptos" panose="020B0004020202020204" pitchFamily="34" charset="0"/>
                <a:cs typeface="Times New Roman" panose="02020603050405020304" pitchFamily="18" charset="0"/>
              </a:rPr>
              <a:t> </a:t>
            </a:r>
            <a:r>
              <a:rPr lang="it-IT" dirty="0" err="1">
                <a:latin typeface="Aptos Display" panose="020B0004020202020204" pitchFamily="34" charset="0"/>
                <a:ea typeface="Aptos" panose="020B0004020202020204" pitchFamily="34" charset="0"/>
                <a:cs typeface="Times New Roman" panose="02020603050405020304" pitchFamily="18" charset="0"/>
              </a:rPr>
              <a:t>Sustainability</a:t>
            </a:r>
            <a:r>
              <a:rPr lang="it-IT" dirty="0">
                <a:latin typeface="Aptos Display" panose="020B0004020202020204" pitchFamily="34" charset="0"/>
                <a:ea typeface="Aptos" panose="020B0004020202020204" pitchFamily="34" charset="0"/>
                <a:cs typeface="Times New Roman" panose="02020603050405020304" pitchFamily="18" charset="0"/>
              </a:rPr>
              <a:t> Reporting Standards) Dir. UE 2022/2464 – </a:t>
            </a:r>
            <a:r>
              <a:rPr lang="it-IT" dirty="0" err="1">
                <a:latin typeface="Aptos Display" panose="020B0004020202020204" pitchFamily="34" charset="0"/>
                <a:ea typeface="Aptos" panose="020B0004020202020204" pitchFamily="34" charset="0"/>
                <a:cs typeface="Times New Roman" panose="02020603050405020304" pitchFamily="18" charset="0"/>
              </a:rPr>
              <a:t>DLgs</a:t>
            </a:r>
            <a:r>
              <a:rPr lang="it-IT" dirty="0">
                <a:latin typeface="Aptos Display" panose="020B0004020202020204" pitchFamily="34" charset="0"/>
                <a:ea typeface="Aptos" panose="020B0004020202020204" pitchFamily="34" charset="0"/>
                <a:cs typeface="Times New Roman" panose="02020603050405020304" pitchFamily="18" charset="0"/>
              </a:rPr>
              <a:t> 125/2024</a:t>
            </a:r>
          </a:p>
          <a:p>
            <a:pPr defTabSz="914400">
              <a:lnSpc>
                <a:spcPct val="90000"/>
              </a:lnSpc>
              <a:spcAft>
                <a:spcPts val="600"/>
              </a:spcAft>
            </a:pPr>
            <a:endParaRPr lang="it-IT" dirty="0">
              <a:latin typeface="Aptos Display" panose="020B0004020202020204" pitchFamily="34" charset="0"/>
              <a:ea typeface="Aptos" panose="020B0004020202020204" pitchFamily="34" charset="0"/>
              <a:cs typeface="Times New Roman" panose="02020603050405020304" pitchFamily="18" charset="0"/>
            </a:endParaRPr>
          </a:p>
          <a:p>
            <a:pPr defTabSz="914400">
              <a:lnSpc>
                <a:spcPct val="90000"/>
              </a:lnSpc>
              <a:spcAft>
                <a:spcPts val="600"/>
              </a:spcAft>
            </a:pPr>
            <a:endParaRPr lang="it-IT" dirty="0">
              <a:latin typeface="Aptos Display" panose="020B0004020202020204" pitchFamily="34" charset="0"/>
              <a:ea typeface="Aptos" panose="020B0004020202020204" pitchFamily="34" charset="0"/>
              <a:cs typeface="Times New Roman" panose="02020603050405020304" pitchFamily="18" charset="0"/>
            </a:endParaRPr>
          </a:p>
          <a:p>
            <a:pPr algn="ctr" defTabSz="914400">
              <a:lnSpc>
                <a:spcPct val="90000"/>
              </a:lnSpc>
              <a:spcAft>
                <a:spcPts val="600"/>
              </a:spcAft>
            </a:pPr>
            <a:r>
              <a:rPr lang="it-IT" dirty="0">
                <a:solidFill>
                  <a:srgbClr val="FF0000"/>
                </a:solidFill>
                <a:latin typeface="Aptos Display" panose="020B0004020202020204" pitchFamily="34" charset="0"/>
                <a:ea typeface="Aptos" panose="020B0004020202020204" pitchFamily="34" charset="0"/>
                <a:cs typeface="Times New Roman" panose="02020603050405020304" pitchFamily="18" charset="0"/>
              </a:rPr>
              <a:t>Influenza su Mappatura del rischio 231</a:t>
            </a:r>
          </a:p>
          <a:p>
            <a:pPr defTabSz="914400">
              <a:lnSpc>
                <a:spcPct val="90000"/>
              </a:lnSpc>
              <a:spcAft>
                <a:spcPts val="600"/>
              </a:spcAft>
            </a:pPr>
            <a:endParaRPr lang="en-US" b="0" strike="noStrike" spc="-1" dirty="0">
              <a:solidFill>
                <a:schemeClr val="tx2"/>
              </a:solidFill>
            </a:endParaRPr>
          </a:p>
        </p:txBody>
      </p:sp>
      <p:sp>
        <p:nvSpPr>
          <p:cNvPr id="16385" name="Text Box 1">
            <a:extLst>
              <a:ext uri="{FF2B5EF4-FFF2-40B4-BE49-F238E27FC236}">
                <a16:creationId xmlns:a16="http://schemas.microsoft.com/office/drawing/2014/main" id="{B4FF583F-B7C9-42C3-9652-439D0AC17F40}"/>
              </a:ext>
            </a:extLst>
          </p:cNvPr>
          <p:cNvSpPr txBox="1">
            <a:spLocks noChangeArrowheads="1"/>
          </p:cNvSpPr>
          <p:nvPr/>
        </p:nvSpPr>
        <p:spPr bwMode="auto">
          <a:xfrm>
            <a:off x="1919289" y="1211263"/>
            <a:ext cx="8353425"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5793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228330E6-6031-4D70-A5E5-B85C8040D528}"/>
              </a:ext>
            </a:extLst>
          </p:cNvPr>
          <p:cNvSpPr txBox="1">
            <a:spLocks noChangeArrowheads="1"/>
          </p:cNvSpPr>
          <p:nvPr/>
        </p:nvSpPr>
        <p:spPr bwMode="auto">
          <a:xfrm>
            <a:off x="1919289" y="365125"/>
            <a:ext cx="8353425" cy="831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4400" b="0" i="0" u="none" strike="noStrike" kern="1200" cap="none" spc="0" normalizeH="0" baseline="0" noProof="0">
                <a:ln>
                  <a:noFill/>
                </a:ln>
                <a:solidFill>
                  <a:srgbClr val="424242"/>
                </a:solidFill>
                <a:effectLst/>
                <a:uLnTx/>
                <a:uFillTx/>
                <a:latin typeface="Arial" panose="020B0604020202020204" pitchFamily="34" charset="0"/>
                <a:ea typeface="ＭＳ Ｐゴシック" panose="020B0600070205080204" pitchFamily="34" charset="-128"/>
                <a:cs typeface="+mn-cs"/>
              </a:rPr>
              <a:t> </a:t>
            </a:r>
          </a:p>
        </p:txBody>
      </p:sp>
      <p:sp>
        <p:nvSpPr>
          <p:cNvPr id="14338" name="AutoShape 2">
            <a:extLst>
              <a:ext uri="{FF2B5EF4-FFF2-40B4-BE49-F238E27FC236}">
                <a16:creationId xmlns:a16="http://schemas.microsoft.com/office/drawing/2014/main" id="{15016420-FEE0-40F4-8CBB-D02A998E9CB1}"/>
              </a:ext>
            </a:extLst>
          </p:cNvPr>
          <p:cNvSpPr>
            <a:spLocks noChangeArrowheads="1"/>
          </p:cNvSpPr>
          <p:nvPr/>
        </p:nvSpPr>
        <p:spPr bwMode="auto">
          <a:xfrm>
            <a:off x="2897188" y="2522539"/>
            <a:ext cx="481012" cy="441325"/>
          </a:xfrm>
          <a:custGeom>
            <a:avLst/>
            <a:gdLst>
              <a:gd name="G0" fmla="+- 1229 0 0"/>
              <a:gd name="G1" fmla="+- 2000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229 0 G12"/>
              <a:gd name="G14" fmla="*/ 1339 G6 1"/>
              <a:gd name="G15" fmla="*/ G14 1 3392"/>
              <a:gd name="G16" fmla="*/ 1 1339 2"/>
              <a:gd name="G17" fmla="+- G16 0 G15"/>
              <a:gd name="G18" fmla="+- G16 G15 0"/>
              <a:gd name="G19" fmla="*/ 1 1339 2"/>
              <a:gd name="G20" fmla="*/ G17 G12 1"/>
              <a:gd name="G21" fmla="*/ G20 1 G19"/>
              <a:gd name="G22" fmla="+- G13 G21 0"/>
              <a:gd name="G23" fmla="+- 1229 0 0"/>
              <a:gd name="G24" fmla="+- 1339 0 0"/>
            </a:gdLst>
            <a:ahLst/>
            <a:cxnLst>
              <a:cxn ang="0">
                <a:pos x="r" y="vc"/>
              </a:cxn>
              <a:cxn ang="5400000">
                <a:pos x="hc" y="b"/>
              </a:cxn>
              <a:cxn ang="10800000">
                <a:pos x="l" y="vc"/>
              </a:cxn>
              <a:cxn ang="16200000">
                <a:pos x="hc" y="t"/>
              </a:cxn>
            </a:cxnLst>
            <a:rect l="0" t="0" r="0" b="0"/>
            <a:pathLst>
              <a:path>
                <a:moveTo>
                  <a:pt x="0" y="1229"/>
                </a:moveTo>
                <a:lnTo>
                  <a:pt x="670" y="1229"/>
                </a:lnTo>
                <a:lnTo>
                  <a:pt x="670" y="0"/>
                </a:lnTo>
                <a:lnTo>
                  <a:pt x="670" y="1229"/>
                </a:lnTo>
                <a:lnTo>
                  <a:pt x="1339" y="1229"/>
                </a:lnTo>
                <a:lnTo>
                  <a:pt x="670" y="1229"/>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39" name="AutoShape 3">
            <a:extLst>
              <a:ext uri="{FF2B5EF4-FFF2-40B4-BE49-F238E27FC236}">
                <a16:creationId xmlns:a16="http://schemas.microsoft.com/office/drawing/2014/main" id="{FDDBE91B-BF5F-4B89-A937-E0CE873A8C30}"/>
              </a:ext>
            </a:extLst>
          </p:cNvPr>
          <p:cNvSpPr>
            <a:spLocks noChangeArrowheads="1"/>
          </p:cNvSpPr>
          <p:nvPr/>
        </p:nvSpPr>
        <p:spPr bwMode="auto">
          <a:xfrm>
            <a:off x="2906713" y="4446589"/>
            <a:ext cx="481012" cy="441325"/>
          </a:xfrm>
          <a:custGeom>
            <a:avLst/>
            <a:gdLst>
              <a:gd name="G0" fmla="+- 1229 0 0"/>
              <a:gd name="G1" fmla="+- 2000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229 0 G12"/>
              <a:gd name="G14" fmla="*/ 1339 G6 1"/>
              <a:gd name="G15" fmla="*/ G14 1 3392"/>
              <a:gd name="G16" fmla="*/ 1 1339 2"/>
              <a:gd name="G17" fmla="+- G16 0 G15"/>
              <a:gd name="G18" fmla="+- G16 G15 0"/>
              <a:gd name="G19" fmla="*/ 1 1339 2"/>
              <a:gd name="G20" fmla="*/ G17 G12 1"/>
              <a:gd name="G21" fmla="*/ G20 1 G19"/>
              <a:gd name="G22" fmla="+- G13 G21 0"/>
              <a:gd name="G23" fmla="+- 1229 0 0"/>
              <a:gd name="G24" fmla="+- 1339 0 0"/>
            </a:gdLst>
            <a:ahLst/>
            <a:cxnLst>
              <a:cxn ang="0">
                <a:pos x="r" y="vc"/>
              </a:cxn>
              <a:cxn ang="5400000">
                <a:pos x="hc" y="b"/>
              </a:cxn>
              <a:cxn ang="10800000">
                <a:pos x="l" y="vc"/>
              </a:cxn>
              <a:cxn ang="16200000">
                <a:pos x="hc" y="t"/>
              </a:cxn>
            </a:cxnLst>
            <a:rect l="0" t="0" r="0" b="0"/>
            <a:pathLst>
              <a:path>
                <a:moveTo>
                  <a:pt x="0" y="1229"/>
                </a:moveTo>
                <a:lnTo>
                  <a:pt x="670" y="1229"/>
                </a:lnTo>
                <a:lnTo>
                  <a:pt x="670" y="0"/>
                </a:lnTo>
                <a:lnTo>
                  <a:pt x="670" y="1229"/>
                </a:lnTo>
                <a:lnTo>
                  <a:pt x="1339" y="1229"/>
                </a:lnTo>
                <a:lnTo>
                  <a:pt x="670" y="1229"/>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0" name="AutoShape 4">
            <a:extLst>
              <a:ext uri="{FF2B5EF4-FFF2-40B4-BE49-F238E27FC236}">
                <a16:creationId xmlns:a16="http://schemas.microsoft.com/office/drawing/2014/main" id="{60C6C802-19DF-4637-9C8B-796ADA29C114}"/>
              </a:ext>
            </a:extLst>
          </p:cNvPr>
          <p:cNvSpPr>
            <a:spLocks noChangeArrowheads="1"/>
          </p:cNvSpPr>
          <p:nvPr/>
        </p:nvSpPr>
        <p:spPr bwMode="auto">
          <a:xfrm>
            <a:off x="8926513" y="4479926"/>
            <a:ext cx="481012" cy="441325"/>
          </a:xfrm>
          <a:custGeom>
            <a:avLst/>
            <a:gdLst>
              <a:gd name="G0" fmla="+- 1229 0 0"/>
              <a:gd name="G1" fmla="+- 2000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229 0 G12"/>
              <a:gd name="G14" fmla="*/ 1339 G6 1"/>
              <a:gd name="G15" fmla="*/ G14 1 3392"/>
              <a:gd name="G16" fmla="*/ 1 1339 2"/>
              <a:gd name="G17" fmla="+- G16 0 G15"/>
              <a:gd name="G18" fmla="+- G16 G15 0"/>
              <a:gd name="G19" fmla="*/ 1 1339 2"/>
              <a:gd name="G20" fmla="*/ G17 G12 1"/>
              <a:gd name="G21" fmla="*/ G20 1 G19"/>
              <a:gd name="G22" fmla="+- G13 G21 0"/>
              <a:gd name="G23" fmla="+- 1229 0 0"/>
              <a:gd name="G24" fmla="+- 1339 0 0"/>
            </a:gdLst>
            <a:ahLst/>
            <a:cxnLst>
              <a:cxn ang="0">
                <a:pos x="r" y="vc"/>
              </a:cxn>
              <a:cxn ang="5400000">
                <a:pos x="hc" y="b"/>
              </a:cxn>
              <a:cxn ang="10800000">
                <a:pos x="l" y="vc"/>
              </a:cxn>
              <a:cxn ang="16200000">
                <a:pos x="hc" y="t"/>
              </a:cxn>
            </a:cxnLst>
            <a:rect l="0" t="0" r="0" b="0"/>
            <a:pathLst>
              <a:path>
                <a:moveTo>
                  <a:pt x="0" y="1229"/>
                </a:moveTo>
                <a:lnTo>
                  <a:pt x="670" y="1229"/>
                </a:lnTo>
                <a:lnTo>
                  <a:pt x="670" y="0"/>
                </a:lnTo>
                <a:lnTo>
                  <a:pt x="670" y="1229"/>
                </a:lnTo>
                <a:lnTo>
                  <a:pt x="1339" y="1229"/>
                </a:lnTo>
                <a:lnTo>
                  <a:pt x="670" y="1229"/>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1" name="AutoShape 5">
            <a:extLst>
              <a:ext uri="{FF2B5EF4-FFF2-40B4-BE49-F238E27FC236}">
                <a16:creationId xmlns:a16="http://schemas.microsoft.com/office/drawing/2014/main" id="{62F86999-43B0-44BA-8691-DCE0AEE17D49}"/>
              </a:ext>
            </a:extLst>
          </p:cNvPr>
          <p:cNvSpPr>
            <a:spLocks noChangeArrowheads="1"/>
          </p:cNvSpPr>
          <p:nvPr/>
        </p:nvSpPr>
        <p:spPr bwMode="auto">
          <a:xfrm rot="10800000">
            <a:off x="8931276" y="2462214"/>
            <a:ext cx="481013" cy="441325"/>
          </a:xfrm>
          <a:custGeom>
            <a:avLst/>
            <a:gdLst>
              <a:gd name="G0" fmla="+- 1229 0 0"/>
              <a:gd name="G1" fmla="+- 2000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229 0 G12"/>
              <a:gd name="G14" fmla="*/ 1339 G6 1"/>
              <a:gd name="G15" fmla="*/ G14 1 3392"/>
              <a:gd name="G16" fmla="*/ 1 1339 2"/>
              <a:gd name="G17" fmla="+- G16 0 G15"/>
              <a:gd name="G18" fmla="+- G16 G15 0"/>
              <a:gd name="G19" fmla="*/ 1 1339 2"/>
              <a:gd name="G20" fmla="*/ G17 G12 1"/>
              <a:gd name="G21" fmla="*/ G20 1 G19"/>
              <a:gd name="G22" fmla="+- G13 G21 0"/>
              <a:gd name="G23" fmla="+- 1229 0 0"/>
              <a:gd name="G24" fmla="+- 1339 0 0"/>
            </a:gdLst>
            <a:ahLst/>
            <a:cxnLst>
              <a:cxn ang="0">
                <a:pos x="r" y="vc"/>
              </a:cxn>
              <a:cxn ang="5400000">
                <a:pos x="hc" y="b"/>
              </a:cxn>
              <a:cxn ang="10800000">
                <a:pos x="l" y="vc"/>
              </a:cxn>
              <a:cxn ang="16200000">
                <a:pos x="hc" y="t"/>
              </a:cxn>
            </a:cxnLst>
            <a:rect l="0" t="0" r="0" b="0"/>
            <a:pathLst>
              <a:path>
                <a:moveTo>
                  <a:pt x="0" y="1229"/>
                </a:moveTo>
                <a:lnTo>
                  <a:pt x="670" y="1229"/>
                </a:lnTo>
                <a:lnTo>
                  <a:pt x="670" y="0"/>
                </a:lnTo>
                <a:lnTo>
                  <a:pt x="670" y="1229"/>
                </a:lnTo>
                <a:lnTo>
                  <a:pt x="1339" y="1229"/>
                </a:lnTo>
                <a:lnTo>
                  <a:pt x="670" y="1229"/>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2" name="AutoShape 6">
            <a:extLst>
              <a:ext uri="{FF2B5EF4-FFF2-40B4-BE49-F238E27FC236}">
                <a16:creationId xmlns:a16="http://schemas.microsoft.com/office/drawing/2014/main" id="{98C24455-A314-4EF1-BB62-597526642550}"/>
              </a:ext>
            </a:extLst>
          </p:cNvPr>
          <p:cNvSpPr>
            <a:spLocks noChangeArrowheads="1"/>
          </p:cNvSpPr>
          <p:nvPr/>
        </p:nvSpPr>
        <p:spPr bwMode="auto">
          <a:xfrm>
            <a:off x="4437064" y="1500188"/>
            <a:ext cx="403225" cy="482600"/>
          </a:xfrm>
          <a:custGeom>
            <a:avLst/>
            <a:gdLst>
              <a:gd name="G0" fmla="+- 1123 0 0"/>
              <a:gd name="G1" fmla="+- 3683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123 0 G12"/>
              <a:gd name="G14" fmla="*/ 1340 G6 1"/>
              <a:gd name="G15" fmla="*/ G14 1 3392"/>
              <a:gd name="G16" fmla="+- 670 0 0"/>
              <a:gd name="G17" fmla="+- G16 0 G15"/>
              <a:gd name="G18" fmla="+- G16 G15 0"/>
              <a:gd name="G19" fmla="+- 670 0 0"/>
              <a:gd name="G20" fmla="*/ G17 G12 1"/>
              <a:gd name="G21" fmla="*/ G20 1 G19"/>
              <a:gd name="G22" fmla="+- G13 G21 0"/>
              <a:gd name="G23" fmla="+- 1340 0 0"/>
              <a:gd name="G24" fmla="+- 1123 0 0"/>
            </a:gdLst>
            <a:ahLst/>
            <a:cxnLst>
              <a:cxn ang="0">
                <a:pos x="r" y="vc"/>
              </a:cxn>
              <a:cxn ang="5400000">
                <a:pos x="hc" y="b"/>
              </a:cxn>
              <a:cxn ang="10800000">
                <a:pos x="l" y="vc"/>
              </a:cxn>
              <a:cxn ang="16200000">
                <a:pos x="hc" y="t"/>
              </a:cxn>
            </a:cxnLst>
            <a:rect l="0" t="0" r="0" b="0"/>
            <a:pathLst>
              <a:path>
                <a:moveTo>
                  <a:pt x="0" y="670"/>
                </a:moveTo>
                <a:lnTo>
                  <a:pt x="1123" y="670"/>
                </a:lnTo>
                <a:lnTo>
                  <a:pt x="1123" y="0"/>
                </a:lnTo>
                <a:lnTo>
                  <a:pt x="1123" y="670"/>
                </a:lnTo>
                <a:lnTo>
                  <a:pt x="1123" y="1340"/>
                </a:lnTo>
                <a:lnTo>
                  <a:pt x="1123" y="670"/>
                </a:lnTo>
                <a:lnTo>
                  <a:pt x="0" y="670"/>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3" name="Rectangle 7">
            <a:extLst>
              <a:ext uri="{FF2B5EF4-FFF2-40B4-BE49-F238E27FC236}">
                <a16:creationId xmlns:a16="http://schemas.microsoft.com/office/drawing/2014/main" id="{E617B906-B448-4C8C-9E48-4F772EEF5DC3}"/>
              </a:ext>
            </a:extLst>
          </p:cNvPr>
          <p:cNvSpPr>
            <a:spLocks noChangeArrowheads="1"/>
          </p:cNvSpPr>
          <p:nvPr/>
        </p:nvSpPr>
        <p:spPr bwMode="auto">
          <a:xfrm>
            <a:off x="7127876" y="1284289"/>
            <a:ext cx="582613" cy="854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5" name="AutoShape 9">
            <a:extLst>
              <a:ext uri="{FF2B5EF4-FFF2-40B4-BE49-F238E27FC236}">
                <a16:creationId xmlns:a16="http://schemas.microsoft.com/office/drawing/2014/main" id="{5B9752C0-9E15-4DAD-9738-3D1CAE5A9E22}"/>
              </a:ext>
            </a:extLst>
          </p:cNvPr>
          <p:cNvSpPr>
            <a:spLocks noChangeArrowheads="1"/>
          </p:cNvSpPr>
          <p:nvPr/>
        </p:nvSpPr>
        <p:spPr bwMode="auto">
          <a:xfrm>
            <a:off x="4440239" y="1500188"/>
            <a:ext cx="403225" cy="482600"/>
          </a:xfrm>
          <a:custGeom>
            <a:avLst/>
            <a:gdLst>
              <a:gd name="G0" fmla="+- 1123 0 0"/>
              <a:gd name="G1" fmla="+- 36832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123 0 G12"/>
              <a:gd name="G14" fmla="*/ 1340 G6 1"/>
              <a:gd name="G15" fmla="*/ G14 1 3392"/>
              <a:gd name="G16" fmla="+- 670 0 0"/>
              <a:gd name="G17" fmla="+- G16 0 G15"/>
              <a:gd name="G18" fmla="+- G16 G15 0"/>
              <a:gd name="G19" fmla="+- 670 0 0"/>
              <a:gd name="G20" fmla="*/ G17 G12 1"/>
              <a:gd name="G21" fmla="*/ G20 1 G19"/>
              <a:gd name="G22" fmla="+- G13 G21 0"/>
              <a:gd name="G23" fmla="+- 1340 0 0"/>
              <a:gd name="G24" fmla="+- 1123 0 0"/>
            </a:gdLst>
            <a:ahLst/>
            <a:cxnLst>
              <a:cxn ang="0">
                <a:pos x="r" y="vc"/>
              </a:cxn>
              <a:cxn ang="5400000">
                <a:pos x="hc" y="b"/>
              </a:cxn>
              <a:cxn ang="10800000">
                <a:pos x="l" y="vc"/>
              </a:cxn>
              <a:cxn ang="16200000">
                <a:pos x="hc" y="t"/>
              </a:cxn>
            </a:cxnLst>
            <a:rect l="0" t="0" r="0" b="0"/>
            <a:pathLst>
              <a:path>
                <a:moveTo>
                  <a:pt x="0" y="670"/>
                </a:moveTo>
                <a:lnTo>
                  <a:pt x="1123" y="670"/>
                </a:lnTo>
                <a:lnTo>
                  <a:pt x="1123" y="0"/>
                </a:lnTo>
                <a:lnTo>
                  <a:pt x="1123" y="670"/>
                </a:lnTo>
                <a:lnTo>
                  <a:pt x="1123" y="1340"/>
                </a:lnTo>
                <a:lnTo>
                  <a:pt x="1123" y="670"/>
                </a:lnTo>
                <a:lnTo>
                  <a:pt x="0" y="670"/>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6" name="AutoShape 10">
            <a:extLst>
              <a:ext uri="{FF2B5EF4-FFF2-40B4-BE49-F238E27FC236}">
                <a16:creationId xmlns:a16="http://schemas.microsoft.com/office/drawing/2014/main" id="{73C7076C-7F48-408C-992C-E78130437CCC}"/>
              </a:ext>
            </a:extLst>
          </p:cNvPr>
          <p:cNvSpPr>
            <a:spLocks noChangeArrowheads="1"/>
          </p:cNvSpPr>
          <p:nvPr/>
        </p:nvSpPr>
        <p:spPr bwMode="auto">
          <a:xfrm>
            <a:off x="2625726" y="2438401"/>
            <a:ext cx="481013" cy="441325"/>
          </a:xfrm>
          <a:custGeom>
            <a:avLst/>
            <a:gdLst>
              <a:gd name="G0" fmla="+- 1229 0 0"/>
              <a:gd name="G1" fmla="+- 2000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229 0 G12"/>
              <a:gd name="G14" fmla="*/ 1339 G6 1"/>
              <a:gd name="G15" fmla="*/ G14 1 3392"/>
              <a:gd name="G16" fmla="*/ 1 1339 2"/>
              <a:gd name="G17" fmla="+- G16 0 G15"/>
              <a:gd name="G18" fmla="+- G16 G15 0"/>
              <a:gd name="G19" fmla="*/ 1 1339 2"/>
              <a:gd name="G20" fmla="*/ G17 G12 1"/>
              <a:gd name="G21" fmla="*/ G20 1 G19"/>
              <a:gd name="G22" fmla="+- G13 G21 0"/>
              <a:gd name="G23" fmla="+- 1229 0 0"/>
              <a:gd name="G24" fmla="+- 1339 0 0"/>
            </a:gdLst>
            <a:ahLst/>
            <a:cxnLst>
              <a:cxn ang="0">
                <a:pos x="r" y="vc"/>
              </a:cxn>
              <a:cxn ang="5400000">
                <a:pos x="hc" y="b"/>
              </a:cxn>
              <a:cxn ang="10800000">
                <a:pos x="l" y="vc"/>
              </a:cxn>
              <a:cxn ang="16200000">
                <a:pos x="hc" y="t"/>
              </a:cxn>
            </a:cxnLst>
            <a:rect l="0" t="0" r="0" b="0"/>
            <a:pathLst>
              <a:path>
                <a:moveTo>
                  <a:pt x="0" y="1229"/>
                </a:moveTo>
                <a:lnTo>
                  <a:pt x="670" y="1229"/>
                </a:lnTo>
                <a:lnTo>
                  <a:pt x="670" y="0"/>
                </a:lnTo>
                <a:lnTo>
                  <a:pt x="670" y="1229"/>
                </a:lnTo>
                <a:lnTo>
                  <a:pt x="1339" y="1229"/>
                </a:lnTo>
                <a:lnTo>
                  <a:pt x="670" y="1229"/>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7" name="AutoShape 11">
            <a:extLst>
              <a:ext uri="{FF2B5EF4-FFF2-40B4-BE49-F238E27FC236}">
                <a16:creationId xmlns:a16="http://schemas.microsoft.com/office/drawing/2014/main" id="{EC1A11DB-BFC5-4266-91C1-FF9BFB15BD67}"/>
              </a:ext>
            </a:extLst>
          </p:cNvPr>
          <p:cNvSpPr>
            <a:spLocks noChangeArrowheads="1"/>
          </p:cNvSpPr>
          <p:nvPr/>
        </p:nvSpPr>
        <p:spPr bwMode="auto">
          <a:xfrm>
            <a:off x="1784351" y="3086101"/>
            <a:ext cx="2187575" cy="1292225"/>
          </a:xfrm>
          <a:custGeom>
            <a:avLst/>
            <a:gdLst>
              <a:gd name="G0" fmla="+- 18237 0 0"/>
              <a:gd name="G1" fmla="*/ G0 1 4"/>
              <a:gd name="G2" fmla="+- 10776 0 0"/>
              <a:gd name="G3" fmla="*/ G2 1 4"/>
              <a:gd name="G4" fmla="*/ 1 6079 2"/>
              <a:gd name="G5" fmla="+- 1796 0 0"/>
              <a:gd name="G6" fmla="+- 3592 0 0"/>
              <a:gd name="G7" fmla="+- 6079 0 0"/>
              <a:gd name="G8" fmla="*/ 1 6079 4"/>
              <a:gd name="G9" fmla="+- 898 0 0"/>
            </a:gdLst>
            <a:ahLst/>
            <a:cxnLst>
              <a:cxn ang="0">
                <a:pos x="r" y="vc"/>
              </a:cxn>
              <a:cxn ang="5400000">
                <a:pos x="hc" y="b"/>
              </a:cxn>
              <a:cxn ang="10800000">
                <a:pos x="l" y="vc"/>
              </a:cxn>
              <a:cxn ang="16200000">
                <a:pos x="hc" y="t"/>
              </a:cxn>
            </a:cxnLst>
            <a:rect l="0" t="0" r="0" b="0"/>
            <a:pathLst>
              <a:path>
                <a:moveTo>
                  <a:pt x="0" y="1796"/>
                </a:moveTo>
                <a:lnTo>
                  <a:pt x="3040" y="0"/>
                </a:lnTo>
                <a:lnTo>
                  <a:pt x="6079" y="1796"/>
                </a:lnTo>
                <a:lnTo>
                  <a:pt x="3040" y="3592"/>
                </a:lnTo>
                <a:close/>
              </a:path>
            </a:pathLst>
          </a:custGeom>
          <a:solidFill>
            <a:srgbClr val="B9CDE5"/>
          </a:solidFill>
          <a:ln w="9360" cap="flat">
            <a:solidFill>
              <a:srgbClr val="4A7EBB"/>
            </a:solidFill>
            <a:round/>
            <a:headEnd/>
            <a:tailEnd/>
          </a:ln>
          <a:effectLst>
            <a:outerShdw dist="23040" dir="5400000" algn="ctr" rotWithShape="0">
              <a:srgbClr val="000000">
                <a:alpha val="35036"/>
              </a:srgbClr>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24242"/>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3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400" b="0" i="0" u="none" strike="noStrike" kern="1200" cap="none" spc="0" normalizeH="0" baseline="0" noProof="0">
                <a:ln>
                  <a:noFill/>
                </a:ln>
                <a:solidFill>
                  <a:srgbClr val="FFFFFF"/>
                </a:solidFill>
                <a:effectLst/>
                <a:uLnTx/>
                <a:uFillTx/>
                <a:latin typeface="Calibri" panose="020F0502020204030204" pitchFamily="34" charset="0"/>
                <a:ea typeface="SimSun" panose="02010600030101010101" pitchFamily="2" charset="-122"/>
                <a:cs typeface="+mn-cs"/>
              </a:rPr>
              <a:t> </a:t>
            </a:r>
            <a:r>
              <a:rPr kumimoji="0" lang="it-IT" altLang="it-IT" sz="1400" b="0" i="0" u="none" strike="noStrike" kern="1200" cap="none" spc="0" normalizeH="0" baseline="0" noProof="0">
                <a:ln>
                  <a:noFill/>
                </a:ln>
                <a:solidFill>
                  <a:srgbClr val="FFFFFF"/>
                </a:solidFill>
                <a:effectLst/>
                <a:uLnTx/>
                <a:uFillTx/>
                <a:latin typeface="Century Gothic" panose="020B0502020202020204" pitchFamily="34" charset="0"/>
                <a:ea typeface="SimSun" panose="02010600030101010101" pitchFamily="2" charset="-122"/>
                <a:cs typeface="+mn-cs"/>
              </a:rPr>
              <a:t>?</a:t>
            </a:r>
          </a:p>
        </p:txBody>
      </p:sp>
      <p:sp>
        <p:nvSpPr>
          <p:cNvPr id="14348" name="AutoShape 12">
            <a:extLst>
              <a:ext uri="{FF2B5EF4-FFF2-40B4-BE49-F238E27FC236}">
                <a16:creationId xmlns:a16="http://schemas.microsoft.com/office/drawing/2014/main" id="{7FBA5F0C-7100-436C-B9B1-D05B40F8EFC4}"/>
              </a:ext>
            </a:extLst>
          </p:cNvPr>
          <p:cNvSpPr>
            <a:spLocks noChangeArrowheads="1"/>
          </p:cNvSpPr>
          <p:nvPr/>
        </p:nvSpPr>
        <p:spPr bwMode="auto">
          <a:xfrm>
            <a:off x="2698751" y="4535489"/>
            <a:ext cx="481013" cy="441325"/>
          </a:xfrm>
          <a:custGeom>
            <a:avLst/>
            <a:gdLst>
              <a:gd name="G0" fmla="+- 1229 0 0"/>
              <a:gd name="G1" fmla="+- 2000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229 0 G12"/>
              <a:gd name="G14" fmla="*/ 1339 G6 1"/>
              <a:gd name="G15" fmla="*/ G14 1 3392"/>
              <a:gd name="G16" fmla="*/ 1 1339 2"/>
              <a:gd name="G17" fmla="+- G16 0 G15"/>
              <a:gd name="G18" fmla="+- G16 G15 0"/>
              <a:gd name="G19" fmla="*/ 1 1339 2"/>
              <a:gd name="G20" fmla="*/ G17 G12 1"/>
              <a:gd name="G21" fmla="*/ G20 1 G19"/>
              <a:gd name="G22" fmla="+- G13 G21 0"/>
              <a:gd name="G23" fmla="+- 1229 0 0"/>
              <a:gd name="G24" fmla="+- 1339 0 0"/>
            </a:gdLst>
            <a:ahLst/>
            <a:cxnLst>
              <a:cxn ang="0">
                <a:pos x="r" y="vc"/>
              </a:cxn>
              <a:cxn ang="5400000">
                <a:pos x="hc" y="b"/>
              </a:cxn>
              <a:cxn ang="10800000">
                <a:pos x="l" y="vc"/>
              </a:cxn>
              <a:cxn ang="16200000">
                <a:pos x="hc" y="t"/>
              </a:cxn>
            </a:cxnLst>
            <a:rect l="0" t="0" r="0" b="0"/>
            <a:pathLst>
              <a:path>
                <a:moveTo>
                  <a:pt x="0" y="1229"/>
                </a:moveTo>
                <a:lnTo>
                  <a:pt x="670" y="1229"/>
                </a:lnTo>
                <a:lnTo>
                  <a:pt x="670" y="0"/>
                </a:lnTo>
                <a:lnTo>
                  <a:pt x="670" y="1229"/>
                </a:lnTo>
                <a:lnTo>
                  <a:pt x="1339" y="1229"/>
                </a:lnTo>
                <a:lnTo>
                  <a:pt x="670" y="1229"/>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9" name="AutoShape 13">
            <a:extLst>
              <a:ext uri="{FF2B5EF4-FFF2-40B4-BE49-F238E27FC236}">
                <a16:creationId xmlns:a16="http://schemas.microsoft.com/office/drawing/2014/main" id="{46EC5C96-9FF6-4C50-B8BD-D2BBF9EF856D}"/>
              </a:ext>
            </a:extLst>
          </p:cNvPr>
          <p:cNvSpPr>
            <a:spLocks noChangeArrowheads="1"/>
          </p:cNvSpPr>
          <p:nvPr/>
        </p:nvSpPr>
        <p:spPr bwMode="auto">
          <a:xfrm>
            <a:off x="8842376" y="4483101"/>
            <a:ext cx="481013" cy="441325"/>
          </a:xfrm>
          <a:custGeom>
            <a:avLst/>
            <a:gdLst>
              <a:gd name="G0" fmla="+- 1229 0 0"/>
              <a:gd name="G1" fmla="+- 2000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229 0 G12"/>
              <a:gd name="G14" fmla="*/ 1339 G6 1"/>
              <a:gd name="G15" fmla="*/ G14 1 3392"/>
              <a:gd name="G16" fmla="*/ 1 1339 2"/>
              <a:gd name="G17" fmla="+- G16 0 G15"/>
              <a:gd name="G18" fmla="+- G16 G15 0"/>
              <a:gd name="G19" fmla="*/ 1 1339 2"/>
              <a:gd name="G20" fmla="*/ G17 G12 1"/>
              <a:gd name="G21" fmla="*/ G20 1 G19"/>
              <a:gd name="G22" fmla="+- G13 G21 0"/>
              <a:gd name="G23" fmla="+- 1229 0 0"/>
              <a:gd name="G24" fmla="+- 1339 0 0"/>
            </a:gdLst>
            <a:ahLst/>
            <a:cxnLst>
              <a:cxn ang="0">
                <a:pos x="r" y="vc"/>
              </a:cxn>
              <a:cxn ang="5400000">
                <a:pos x="hc" y="b"/>
              </a:cxn>
              <a:cxn ang="10800000">
                <a:pos x="l" y="vc"/>
              </a:cxn>
              <a:cxn ang="16200000">
                <a:pos x="hc" y="t"/>
              </a:cxn>
            </a:cxnLst>
            <a:rect l="0" t="0" r="0" b="0"/>
            <a:pathLst>
              <a:path>
                <a:moveTo>
                  <a:pt x="0" y="1229"/>
                </a:moveTo>
                <a:lnTo>
                  <a:pt x="670" y="1229"/>
                </a:lnTo>
                <a:lnTo>
                  <a:pt x="670" y="0"/>
                </a:lnTo>
                <a:lnTo>
                  <a:pt x="670" y="1229"/>
                </a:lnTo>
                <a:lnTo>
                  <a:pt x="1339" y="1229"/>
                </a:lnTo>
                <a:lnTo>
                  <a:pt x="670" y="1229"/>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50" name="Rectangle 14">
            <a:extLst>
              <a:ext uri="{FF2B5EF4-FFF2-40B4-BE49-F238E27FC236}">
                <a16:creationId xmlns:a16="http://schemas.microsoft.com/office/drawing/2014/main" id="{FBF8C8EA-9E9A-4E40-B1D9-199BA66969C0}"/>
              </a:ext>
            </a:extLst>
          </p:cNvPr>
          <p:cNvSpPr>
            <a:spLocks noChangeArrowheads="1"/>
          </p:cNvSpPr>
          <p:nvPr/>
        </p:nvSpPr>
        <p:spPr bwMode="auto">
          <a:xfrm>
            <a:off x="3252789" y="4610100"/>
            <a:ext cx="376237" cy="285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51" name="Rectangle 15">
            <a:extLst>
              <a:ext uri="{FF2B5EF4-FFF2-40B4-BE49-F238E27FC236}">
                <a16:creationId xmlns:a16="http://schemas.microsoft.com/office/drawing/2014/main" id="{41DC4C7E-2C25-4634-958E-32D667B52213}"/>
              </a:ext>
            </a:extLst>
          </p:cNvPr>
          <p:cNvSpPr>
            <a:spLocks noChangeArrowheads="1"/>
          </p:cNvSpPr>
          <p:nvPr/>
        </p:nvSpPr>
        <p:spPr bwMode="auto">
          <a:xfrm>
            <a:off x="4144964" y="2954338"/>
            <a:ext cx="376237" cy="285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52" name="AutoShape 16">
            <a:extLst>
              <a:ext uri="{FF2B5EF4-FFF2-40B4-BE49-F238E27FC236}">
                <a16:creationId xmlns:a16="http://schemas.microsoft.com/office/drawing/2014/main" id="{523EED76-52E9-4F58-A262-71C7FCD38560}"/>
              </a:ext>
            </a:extLst>
          </p:cNvPr>
          <p:cNvSpPr>
            <a:spLocks noChangeArrowheads="1"/>
          </p:cNvSpPr>
          <p:nvPr/>
        </p:nvSpPr>
        <p:spPr bwMode="auto">
          <a:xfrm rot="10800000">
            <a:off x="8774113" y="2489201"/>
            <a:ext cx="481012" cy="441325"/>
          </a:xfrm>
          <a:custGeom>
            <a:avLst/>
            <a:gdLst>
              <a:gd name="G0" fmla="+- 1229 0 0"/>
              <a:gd name="G1" fmla="+- 20000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1229 0 G12"/>
              <a:gd name="G14" fmla="*/ 1339 G6 1"/>
              <a:gd name="G15" fmla="*/ G14 1 3392"/>
              <a:gd name="G16" fmla="*/ 1 1339 2"/>
              <a:gd name="G17" fmla="+- G16 0 G15"/>
              <a:gd name="G18" fmla="+- G16 G15 0"/>
              <a:gd name="G19" fmla="*/ 1 1339 2"/>
              <a:gd name="G20" fmla="*/ G17 G12 1"/>
              <a:gd name="G21" fmla="*/ G20 1 G19"/>
              <a:gd name="G22" fmla="+- G13 G21 0"/>
              <a:gd name="G23" fmla="+- 1229 0 0"/>
              <a:gd name="G24" fmla="+- 1339 0 0"/>
            </a:gdLst>
            <a:ahLst/>
            <a:cxnLst>
              <a:cxn ang="0">
                <a:pos x="r" y="vc"/>
              </a:cxn>
              <a:cxn ang="5400000">
                <a:pos x="hc" y="b"/>
              </a:cxn>
              <a:cxn ang="10800000">
                <a:pos x="l" y="vc"/>
              </a:cxn>
              <a:cxn ang="16200000">
                <a:pos x="hc" y="t"/>
              </a:cxn>
            </a:cxnLst>
            <a:rect l="0" t="0" r="0" b="0"/>
            <a:pathLst>
              <a:path>
                <a:moveTo>
                  <a:pt x="0" y="1229"/>
                </a:moveTo>
                <a:lnTo>
                  <a:pt x="670" y="1229"/>
                </a:lnTo>
                <a:lnTo>
                  <a:pt x="670" y="0"/>
                </a:lnTo>
                <a:lnTo>
                  <a:pt x="670" y="1229"/>
                </a:lnTo>
                <a:lnTo>
                  <a:pt x="1339" y="1229"/>
                </a:lnTo>
                <a:lnTo>
                  <a:pt x="670" y="1229"/>
                </a:lnTo>
                <a:close/>
              </a:path>
            </a:pathLst>
          </a:custGeom>
          <a:solidFill>
            <a:srgbClr val="4F81BD"/>
          </a:solidFill>
          <a:ln w="9360" cap="flat">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itolo 1">
            <a:extLst>
              <a:ext uri="{FF2B5EF4-FFF2-40B4-BE49-F238E27FC236}">
                <a16:creationId xmlns:a16="http://schemas.microsoft.com/office/drawing/2014/main" id="{895D3367-9312-4928-9700-1624DD6FCE6B}"/>
              </a:ext>
            </a:extLst>
          </p:cNvPr>
          <p:cNvSpPr>
            <a:spLocks noGrp="1"/>
          </p:cNvSpPr>
          <p:nvPr>
            <p:ph type="title" idx="4294967295"/>
          </p:nvPr>
        </p:nvSpPr>
        <p:spPr>
          <a:xfrm>
            <a:off x="334963" y="385763"/>
            <a:ext cx="11857037" cy="782637"/>
          </a:xfrm>
        </p:spPr>
        <p:txBody>
          <a:bodyPr/>
          <a:lstStyle/>
          <a:p>
            <a:pPr algn="ctr"/>
            <a:endParaRPr lang="it-IT" dirty="0"/>
          </a:p>
        </p:txBody>
      </p:sp>
      <p:pic>
        <p:nvPicPr>
          <p:cNvPr id="2" name="Immagine 1">
            <a:extLst>
              <a:ext uri="{FF2B5EF4-FFF2-40B4-BE49-F238E27FC236}">
                <a16:creationId xmlns:a16="http://schemas.microsoft.com/office/drawing/2014/main" id="{95FF8853-287A-225C-2B81-D1CC6786A180}"/>
              </a:ext>
            </a:extLst>
          </p:cNvPr>
          <p:cNvPicPr>
            <a:picLocks noChangeAspect="1"/>
          </p:cNvPicPr>
          <p:nvPr/>
        </p:nvPicPr>
        <p:blipFill>
          <a:blip r:embed="rId3"/>
          <a:stretch>
            <a:fillRect/>
          </a:stretch>
        </p:blipFill>
        <p:spPr>
          <a:xfrm>
            <a:off x="2286720" y="505361"/>
            <a:ext cx="7243282" cy="407453"/>
          </a:xfrm>
          <a:prstGeom prst="rect">
            <a:avLst/>
          </a:prstGeom>
        </p:spPr>
      </p:pic>
      <p:pic>
        <p:nvPicPr>
          <p:cNvPr id="3" name="Immagine 2">
            <a:extLst>
              <a:ext uri="{FF2B5EF4-FFF2-40B4-BE49-F238E27FC236}">
                <a16:creationId xmlns:a16="http://schemas.microsoft.com/office/drawing/2014/main" id="{C743285A-AAEF-6C18-8D25-D6247ABCD613}"/>
              </a:ext>
            </a:extLst>
          </p:cNvPr>
          <p:cNvPicPr>
            <a:picLocks noChangeAspect="1"/>
          </p:cNvPicPr>
          <p:nvPr/>
        </p:nvPicPr>
        <p:blipFill>
          <a:blip r:embed="rId4"/>
          <a:stretch>
            <a:fillRect/>
          </a:stretch>
        </p:blipFill>
        <p:spPr>
          <a:xfrm>
            <a:off x="1919289" y="1446945"/>
            <a:ext cx="8069992" cy="1927444"/>
          </a:xfrm>
          <a:prstGeom prst="rect">
            <a:avLst/>
          </a:prstGeom>
        </p:spPr>
      </p:pic>
      <p:pic>
        <p:nvPicPr>
          <p:cNvPr id="4" name="Immagine 3">
            <a:extLst>
              <a:ext uri="{FF2B5EF4-FFF2-40B4-BE49-F238E27FC236}">
                <a16:creationId xmlns:a16="http://schemas.microsoft.com/office/drawing/2014/main" id="{25CCDE12-1B3F-2943-0C8B-823AB16B313D}"/>
              </a:ext>
            </a:extLst>
          </p:cNvPr>
          <p:cNvPicPr>
            <a:picLocks noChangeAspect="1"/>
          </p:cNvPicPr>
          <p:nvPr/>
        </p:nvPicPr>
        <p:blipFill>
          <a:blip r:embed="rId5"/>
          <a:stretch>
            <a:fillRect/>
          </a:stretch>
        </p:blipFill>
        <p:spPr>
          <a:xfrm>
            <a:off x="1919289" y="3343344"/>
            <a:ext cx="8069992" cy="434176"/>
          </a:xfrm>
          <a:prstGeom prst="rect">
            <a:avLst/>
          </a:prstGeom>
        </p:spPr>
      </p:pic>
      <p:pic>
        <p:nvPicPr>
          <p:cNvPr id="5" name="Immagine 4">
            <a:extLst>
              <a:ext uri="{FF2B5EF4-FFF2-40B4-BE49-F238E27FC236}">
                <a16:creationId xmlns:a16="http://schemas.microsoft.com/office/drawing/2014/main" id="{3D6A427C-003E-D7B8-C68F-27349C548D8B}"/>
              </a:ext>
            </a:extLst>
          </p:cNvPr>
          <p:cNvPicPr>
            <a:picLocks noChangeAspect="1"/>
          </p:cNvPicPr>
          <p:nvPr/>
        </p:nvPicPr>
        <p:blipFill>
          <a:blip r:embed="rId6"/>
          <a:stretch>
            <a:fillRect/>
          </a:stretch>
        </p:blipFill>
        <p:spPr>
          <a:xfrm>
            <a:off x="1873365" y="4063190"/>
            <a:ext cx="8069992" cy="202268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3012</TotalTime>
  <Words>2828</Words>
  <Application>Microsoft Office PowerPoint</Application>
  <PresentationFormat>Widescreen</PresentationFormat>
  <Paragraphs>215</Paragraphs>
  <Slides>20</Slides>
  <Notes>16</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20</vt:i4>
      </vt:variant>
    </vt:vector>
  </HeadingPairs>
  <TitlesOfParts>
    <vt:vector size="30" baseType="lpstr">
      <vt:lpstr>Aptos Display</vt:lpstr>
      <vt:lpstr>Arial</vt:lpstr>
      <vt:lpstr>Calibri</vt:lpstr>
      <vt:lpstr>Century Gothic</vt:lpstr>
      <vt:lpstr>Franklin Gothic</vt:lpstr>
      <vt:lpstr>Franklin Gothic Book</vt:lpstr>
      <vt:lpstr>Tahoma</vt:lpstr>
      <vt:lpstr>Wingdings 3</vt:lpstr>
      <vt:lpstr>Tema di Office</vt:lpstr>
      <vt:lpstr>Filo</vt:lpstr>
      <vt:lpstr>Presentazione standard di PowerPoint</vt:lpstr>
      <vt:lpstr>1. LA RESPONSABILITA’ DEGLI ENTI EX DLGS 231/01</vt:lpstr>
      <vt:lpstr>Presentazione standard di PowerPoint</vt:lpstr>
      <vt:lpstr>CASS, SEZ. IV, 11 GENNAIO 2023, N. 570 (differenza fra colpevolezza persona fisica e colpa di organizzazione)</vt:lpstr>
      <vt:lpstr>IL MODELLO ORGANIZZATIVO (MOG) – ARTT. 6-7</vt:lpstr>
      <vt:lpstr>IL MODELLO ORGANIZZATIVO (MOG) elementi essenziali  (idoneità a prevenire ed efficace attuazione)</vt:lpstr>
      <vt:lpstr> Centralità del ruolo dell’OdV (nell’attuazione del MOG)</vt:lpstr>
      <vt:lpstr> 2. Sostenibilità e fattori ESG (art. 3-5 D.Lgs. 125/2024)</vt:lpstr>
      <vt:lpstr>Presentazione standard di PowerPoint</vt:lpstr>
      <vt:lpstr> </vt:lpstr>
      <vt:lpstr>Presentazione standard di PowerPoint</vt:lpstr>
      <vt:lpstr>Presentazione standard di PowerPoint</vt:lpstr>
      <vt:lpstr>Presentazione standard di PowerPoint</vt:lpstr>
      <vt:lpstr> 3. CASISTICA</vt:lpstr>
      <vt:lpstr> 3. CASISTICA</vt:lpstr>
      <vt:lpstr> 3. CASISTICA</vt:lpstr>
      <vt:lpstr> 4. Responsbailità civile e SANZIONI AMMINISTRATIVE D.Lgs. 125/2024</vt:lpstr>
      <vt:lpstr> 4. Responsbailità civile e SANZIONI AMMINISTRATIVE D.Lgs. 125/2024</vt:lpstr>
      <vt:lpstr> 4. Responsbailità civile e SANZIONI AMMINISTRATIVE D.Lgs. 125/2024</vt:lpstr>
      <vt:lpstr> 4. ESG e SANZIONI PENALI?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Antonio Francesco Morone</cp:lastModifiedBy>
  <cp:revision>103</cp:revision>
  <cp:lastPrinted>2025-03-26T13:34:58Z</cp:lastPrinted>
  <dcterms:created xsi:type="dcterms:W3CDTF">2021-02-05T08:39:23Z</dcterms:created>
  <dcterms:modified xsi:type="dcterms:W3CDTF">2025-03-26T13:46:35Z</dcterms:modified>
</cp:coreProperties>
</file>