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8" r:id="rId4"/>
    <p:sldId id="1474" r:id="rId5"/>
    <p:sldId id="269" r:id="rId6"/>
    <p:sldId id="270" r:id="rId7"/>
    <p:sldId id="271" r:id="rId8"/>
    <p:sldId id="272" r:id="rId9"/>
    <p:sldId id="1476" r:id="rId10"/>
    <p:sldId id="274" r:id="rId11"/>
    <p:sldId id="1481" r:id="rId12"/>
    <p:sldId id="1488" r:id="rId13"/>
    <p:sldId id="1489" r:id="rId14"/>
    <p:sldId id="1490" r:id="rId15"/>
    <p:sldId id="1491" r:id="rId16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1B4"/>
    <a:srgbClr val="8C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 autoAdjust="0"/>
    <p:restoredTop sz="94401" autoAdjust="0"/>
  </p:normalViewPr>
  <p:slideViewPr>
    <p:cSldViewPr snapToGrid="0">
      <p:cViewPr varScale="1">
        <p:scale>
          <a:sx n="149" d="100"/>
          <a:sy n="149" d="100"/>
        </p:scale>
        <p:origin x="116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CCE6D-6CD0-4DA6-A679-401A4FF5AD52}" type="doc">
      <dgm:prSet loTypeId="urn:microsoft.com/office/officeart/2005/8/layout/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E9661EB1-2348-4D39-9492-12828E88F8DF}">
      <dgm:prSet phldrT="[Testo]"/>
      <dgm:spPr/>
      <dgm:t>
        <a:bodyPr/>
        <a:lstStyle/>
        <a:p>
          <a:pPr>
            <a:buFontTx/>
            <a:buNone/>
          </a:pPr>
          <a:r>
            <a:rPr lang="it-IT" dirty="0">
              <a:effectLst/>
            </a:rPr>
            <a:t>PATRIMONIO NETTO AL 31/12 = </a:t>
          </a:r>
        </a:p>
        <a:p>
          <a:pPr>
            <a:buFontTx/>
            <a:buNone/>
          </a:pPr>
          <a:r>
            <a:rPr lang="it-IT" dirty="0">
              <a:effectLst/>
            </a:rPr>
            <a:t>ATTIVITÀ - PASSIVITÀ</a:t>
          </a:r>
          <a:endParaRPr lang="it-IT" dirty="0"/>
        </a:p>
      </dgm:t>
    </dgm:pt>
    <dgm:pt modelId="{04B13E81-174A-43D7-B19A-9506F4C98CC7}" type="parTrans" cxnId="{98EB4796-B590-418A-A6AF-849B3B335587}">
      <dgm:prSet/>
      <dgm:spPr/>
      <dgm:t>
        <a:bodyPr/>
        <a:lstStyle/>
        <a:p>
          <a:endParaRPr lang="it-IT"/>
        </a:p>
      </dgm:t>
    </dgm:pt>
    <dgm:pt modelId="{265B89A3-A851-44D0-95C5-8B3C69D056AA}" type="sibTrans" cxnId="{98EB4796-B590-418A-A6AF-849B3B335587}">
      <dgm:prSet/>
      <dgm:spPr/>
      <dgm:t>
        <a:bodyPr/>
        <a:lstStyle/>
        <a:p>
          <a:endParaRPr lang="it-IT"/>
        </a:p>
      </dgm:t>
    </dgm:pt>
    <dgm:pt modelId="{C67DFBEA-504F-476D-B15A-E759924F0F14}">
      <dgm:prSet phldrT="[Testo]"/>
      <dgm:spPr/>
      <dgm:t>
        <a:bodyPr/>
        <a:lstStyle/>
        <a:p>
          <a:pPr>
            <a:buFontTx/>
            <a:buNone/>
          </a:pPr>
          <a:r>
            <a:rPr lang="it-IT" dirty="0">
              <a:effectLst/>
            </a:rPr>
            <a:t>PATRIMONIO NETTO AL 31/12 =</a:t>
          </a:r>
        </a:p>
        <a:p>
          <a:pPr>
            <a:buFontTx/>
            <a:buNone/>
          </a:pPr>
          <a:r>
            <a:rPr lang="it-IT" dirty="0">
              <a:effectLst/>
            </a:rPr>
            <a:t>PATRIMONIO NETTO ALL’1/1 + RISULTATO DELL’ESERCIZIO</a:t>
          </a:r>
          <a:endParaRPr lang="it-IT" dirty="0"/>
        </a:p>
      </dgm:t>
    </dgm:pt>
    <dgm:pt modelId="{6C32B242-8B6B-4AB2-9A27-D46CEFDA18B9}" type="parTrans" cxnId="{EE7781FB-536B-420C-9D44-CBF77BCBC99C}">
      <dgm:prSet/>
      <dgm:spPr/>
      <dgm:t>
        <a:bodyPr/>
        <a:lstStyle/>
        <a:p>
          <a:endParaRPr lang="it-IT"/>
        </a:p>
      </dgm:t>
    </dgm:pt>
    <dgm:pt modelId="{1621D005-6AA6-4E3E-B0BC-66A0B8C52665}" type="sibTrans" cxnId="{EE7781FB-536B-420C-9D44-CBF77BCBC99C}">
      <dgm:prSet/>
      <dgm:spPr/>
      <dgm:t>
        <a:bodyPr/>
        <a:lstStyle/>
        <a:p>
          <a:endParaRPr lang="it-IT"/>
        </a:p>
      </dgm:t>
    </dgm:pt>
    <dgm:pt modelId="{7D338163-003A-4434-BBCD-AE3586DF18DB}">
      <dgm:prSet phldrT="[Testo]"/>
      <dgm:spPr/>
      <dgm:t>
        <a:bodyPr/>
        <a:lstStyle/>
        <a:p>
          <a:pPr>
            <a:buFontTx/>
            <a:buNone/>
          </a:pPr>
          <a:r>
            <a:rPr lang="it-IT" dirty="0">
              <a:effectLst/>
            </a:rPr>
            <a:t>RISULTATO DELL’ESERCIZIO = RICAVI - COSTI</a:t>
          </a:r>
          <a:endParaRPr lang="it-IT" dirty="0"/>
        </a:p>
      </dgm:t>
    </dgm:pt>
    <dgm:pt modelId="{0750DF96-36CA-4D16-B29A-A77495A2D233}" type="parTrans" cxnId="{3F041E10-59AB-4E57-A9BA-2AD64162B76B}">
      <dgm:prSet/>
      <dgm:spPr/>
      <dgm:t>
        <a:bodyPr/>
        <a:lstStyle/>
        <a:p>
          <a:endParaRPr lang="it-IT"/>
        </a:p>
      </dgm:t>
    </dgm:pt>
    <dgm:pt modelId="{C428EE4E-6EC0-47F2-AE0E-5938782DCE7B}" type="sibTrans" cxnId="{3F041E10-59AB-4E57-A9BA-2AD64162B76B}">
      <dgm:prSet/>
      <dgm:spPr/>
      <dgm:t>
        <a:bodyPr/>
        <a:lstStyle/>
        <a:p>
          <a:endParaRPr lang="it-IT"/>
        </a:p>
      </dgm:t>
    </dgm:pt>
    <dgm:pt modelId="{A88CB450-D11C-44D9-BC10-3E34CBB6408A}" type="pres">
      <dgm:prSet presAssocID="{543CCE6D-6CD0-4DA6-A679-401A4FF5AD52}" presName="Name0" presStyleCnt="0">
        <dgm:presLayoutVars>
          <dgm:dir/>
          <dgm:animLvl val="lvl"/>
          <dgm:resizeHandles val="exact"/>
        </dgm:presLayoutVars>
      </dgm:prSet>
      <dgm:spPr/>
    </dgm:pt>
    <dgm:pt modelId="{EAFF4D85-5FD4-4F53-B7B9-B23F127D582E}" type="pres">
      <dgm:prSet presAssocID="{7D338163-003A-4434-BBCD-AE3586DF18DB}" presName="boxAndChildren" presStyleCnt="0"/>
      <dgm:spPr/>
    </dgm:pt>
    <dgm:pt modelId="{BB9D6FB5-6296-41E4-A918-1E73CDD83BAB}" type="pres">
      <dgm:prSet presAssocID="{7D338163-003A-4434-BBCD-AE3586DF18DB}" presName="parentTextBox" presStyleLbl="node1" presStyleIdx="0" presStyleCnt="3" custLinFactNeighborX="-1250" custLinFactNeighborY="71050"/>
      <dgm:spPr/>
    </dgm:pt>
    <dgm:pt modelId="{134CBD90-7172-4235-A6EF-E831D7CAE42C}" type="pres">
      <dgm:prSet presAssocID="{1621D005-6AA6-4E3E-B0BC-66A0B8C52665}" presName="sp" presStyleCnt="0"/>
      <dgm:spPr/>
    </dgm:pt>
    <dgm:pt modelId="{15133DCF-B30D-4A2D-898D-8A56A6CA9AFF}" type="pres">
      <dgm:prSet presAssocID="{C67DFBEA-504F-476D-B15A-E759924F0F14}" presName="arrowAndChildren" presStyleCnt="0"/>
      <dgm:spPr/>
    </dgm:pt>
    <dgm:pt modelId="{F1BD2816-6B91-4931-8784-B894D6998F9D}" type="pres">
      <dgm:prSet presAssocID="{C67DFBEA-504F-476D-B15A-E759924F0F14}" presName="parentTextArrow" presStyleLbl="node1" presStyleIdx="1" presStyleCnt="3"/>
      <dgm:spPr/>
    </dgm:pt>
    <dgm:pt modelId="{A822C1D3-1513-4671-A33F-A7E576E912DC}" type="pres">
      <dgm:prSet presAssocID="{265B89A3-A851-44D0-95C5-8B3C69D056AA}" presName="sp" presStyleCnt="0"/>
      <dgm:spPr/>
    </dgm:pt>
    <dgm:pt modelId="{0D9B3D47-F80F-4A36-98C7-7FA4936D3C77}" type="pres">
      <dgm:prSet presAssocID="{E9661EB1-2348-4D39-9492-12828E88F8DF}" presName="arrowAndChildren" presStyleCnt="0"/>
      <dgm:spPr/>
    </dgm:pt>
    <dgm:pt modelId="{344D9045-93CB-4855-A8C4-140CB4FC7287}" type="pres">
      <dgm:prSet presAssocID="{E9661EB1-2348-4D39-9492-12828E88F8DF}" presName="parentTextArrow" presStyleLbl="node1" presStyleIdx="2" presStyleCnt="3" custLinFactNeighborX="45000" custLinFactNeighborY="-1520"/>
      <dgm:spPr/>
    </dgm:pt>
  </dgm:ptLst>
  <dgm:cxnLst>
    <dgm:cxn modelId="{C8C93606-5610-46B1-B33A-7F1E0907EFC3}" type="presOf" srcId="{E9661EB1-2348-4D39-9492-12828E88F8DF}" destId="{344D9045-93CB-4855-A8C4-140CB4FC7287}" srcOrd="0" destOrd="0" presId="urn:microsoft.com/office/officeart/2005/8/layout/process4"/>
    <dgm:cxn modelId="{3F041E10-59AB-4E57-A9BA-2AD64162B76B}" srcId="{543CCE6D-6CD0-4DA6-A679-401A4FF5AD52}" destId="{7D338163-003A-4434-BBCD-AE3586DF18DB}" srcOrd="2" destOrd="0" parTransId="{0750DF96-36CA-4D16-B29A-A77495A2D233}" sibTransId="{C428EE4E-6EC0-47F2-AE0E-5938782DCE7B}"/>
    <dgm:cxn modelId="{ACE93512-6D99-40DF-8F6C-ADE1C0E4D563}" type="presOf" srcId="{C67DFBEA-504F-476D-B15A-E759924F0F14}" destId="{F1BD2816-6B91-4931-8784-B894D6998F9D}" srcOrd="0" destOrd="0" presId="urn:microsoft.com/office/officeart/2005/8/layout/process4"/>
    <dgm:cxn modelId="{98EB4796-B590-418A-A6AF-849B3B335587}" srcId="{543CCE6D-6CD0-4DA6-A679-401A4FF5AD52}" destId="{E9661EB1-2348-4D39-9492-12828E88F8DF}" srcOrd="0" destOrd="0" parTransId="{04B13E81-174A-43D7-B19A-9506F4C98CC7}" sibTransId="{265B89A3-A851-44D0-95C5-8B3C69D056AA}"/>
    <dgm:cxn modelId="{BDF2FBB0-D4A8-4B81-86F0-8A66E7E3424F}" type="presOf" srcId="{7D338163-003A-4434-BBCD-AE3586DF18DB}" destId="{BB9D6FB5-6296-41E4-A918-1E73CDD83BAB}" srcOrd="0" destOrd="0" presId="urn:microsoft.com/office/officeart/2005/8/layout/process4"/>
    <dgm:cxn modelId="{5372ACDC-B212-4312-962D-F4E65BBCDFC4}" type="presOf" srcId="{543CCE6D-6CD0-4DA6-A679-401A4FF5AD52}" destId="{A88CB450-D11C-44D9-BC10-3E34CBB6408A}" srcOrd="0" destOrd="0" presId="urn:microsoft.com/office/officeart/2005/8/layout/process4"/>
    <dgm:cxn modelId="{EE7781FB-536B-420C-9D44-CBF77BCBC99C}" srcId="{543CCE6D-6CD0-4DA6-A679-401A4FF5AD52}" destId="{C67DFBEA-504F-476D-B15A-E759924F0F14}" srcOrd="1" destOrd="0" parTransId="{6C32B242-8B6B-4AB2-9A27-D46CEFDA18B9}" sibTransId="{1621D005-6AA6-4E3E-B0BC-66A0B8C52665}"/>
    <dgm:cxn modelId="{1F8A30B1-CA6C-43EA-B0F2-F095D7F48675}" type="presParOf" srcId="{A88CB450-D11C-44D9-BC10-3E34CBB6408A}" destId="{EAFF4D85-5FD4-4F53-B7B9-B23F127D582E}" srcOrd="0" destOrd="0" presId="urn:microsoft.com/office/officeart/2005/8/layout/process4"/>
    <dgm:cxn modelId="{C1438BC4-5011-4526-A541-613A057AC87D}" type="presParOf" srcId="{EAFF4D85-5FD4-4F53-B7B9-B23F127D582E}" destId="{BB9D6FB5-6296-41E4-A918-1E73CDD83BAB}" srcOrd="0" destOrd="0" presId="urn:microsoft.com/office/officeart/2005/8/layout/process4"/>
    <dgm:cxn modelId="{CCABE766-B820-43FC-B665-9D3B0B2DDE4D}" type="presParOf" srcId="{A88CB450-D11C-44D9-BC10-3E34CBB6408A}" destId="{134CBD90-7172-4235-A6EF-E831D7CAE42C}" srcOrd="1" destOrd="0" presId="urn:microsoft.com/office/officeart/2005/8/layout/process4"/>
    <dgm:cxn modelId="{94B5FB76-25F9-4ED4-9C39-8A7B8D7D303C}" type="presParOf" srcId="{A88CB450-D11C-44D9-BC10-3E34CBB6408A}" destId="{15133DCF-B30D-4A2D-898D-8A56A6CA9AFF}" srcOrd="2" destOrd="0" presId="urn:microsoft.com/office/officeart/2005/8/layout/process4"/>
    <dgm:cxn modelId="{B0CD7CB1-B732-46E2-A297-34BC3E9D7855}" type="presParOf" srcId="{15133DCF-B30D-4A2D-898D-8A56A6CA9AFF}" destId="{F1BD2816-6B91-4931-8784-B894D6998F9D}" srcOrd="0" destOrd="0" presId="urn:microsoft.com/office/officeart/2005/8/layout/process4"/>
    <dgm:cxn modelId="{4C8CCC3E-C4D0-415E-8E71-F3539F7277A5}" type="presParOf" srcId="{A88CB450-D11C-44D9-BC10-3E34CBB6408A}" destId="{A822C1D3-1513-4671-A33F-A7E576E912DC}" srcOrd="3" destOrd="0" presId="urn:microsoft.com/office/officeart/2005/8/layout/process4"/>
    <dgm:cxn modelId="{B6AA0F08-14AD-4F52-BA32-189C4AA9700C}" type="presParOf" srcId="{A88CB450-D11C-44D9-BC10-3E34CBB6408A}" destId="{0D9B3D47-F80F-4A36-98C7-7FA4936D3C77}" srcOrd="4" destOrd="0" presId="urn:microsoft.com/office/officeart/2005/8/layout/process4"/>
    <dgm:cxn modelId="{4C7DB9A6-5707-44AE-9D0B-E507B81D759A}" type="presParOf" srcId="{0D9B3D47-F80F-4A36-98C7-7FA4936D3C77}" destId="{344D9045-93CB-4855-A8C4-140CB4FC72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D6FB5-6296-41E4-A918-1E73CDD83BAB}">
      <dsp:nvSpPr>
        <dsp:cNvPr id="0" name=""/>
        <dsp:cNvSpPr/>
      </dsp:nvSpPr>
      <dsp:spPr>
        <a:xfrm>
          <a:off x="0" y="3059906"/>
          <a:ext cx="6096000" cy="1004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900" kern="1200" dirty="0">
              <a:effectLst/>
            </a:rPr>
            <a:t>RISULTATO DELL’ESERCIZIO = RICAVI - COSTI</a:t>
          </a:r>
          <a:endParaRPr lang="it-IT" sz="1900" kern="1200" dirty="0"/>
        </a:p>
      </dsp:txBody>
      <dsp:txXfrm>
        <a:off x="0" y="3059906"/>
        <a:ext cx="6096000" cy="1004093"/>
      </dsp:txXfrm>
    </dsp:sp>
    <dsp:sp modelId="{F1BD2816-6B91-4931-8784-B894D6998F9D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900" kern="1200" dirty="0">
              <a:effectLst/>
            </a:rPr>
            <a:t>PATRIMONIO NETTO AL 31/12 =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900" kern="1200" dirty="0">
              <a:effectLst/>
            </a:rPr>
            <a:t>PATRIMONIO NETTO ALL’1/1 + RISULTATO DELL’ESERCIZIO</a:t>
          </a:r>
          <a:endParaRPr lang="it-IT" sz="1900" kern="1200" dirty="0"/>
        </a:p>
      </dsp:txBody>
      <dsp:txXfrm rot="10800000">
        <a:off x="0" y="1529953"/>
        <a:ext cx="6096000" cy="1003437"/>
      </dsp:txXfrm>
    </dsp:sp>
    <dsp:sp modelId="{344D9045-93CB-4855-A8C4-140CB4FC7287}">
      <dsp:nvSpPr>
        <dsp:cNvPr id="0" name=""/>
        <dsp:cNvSpPr/>
      </dsp:nvSpPr>
      <dsp:spPr>
        <a:xfrm rot="10800000">
          <a:off x="0" y="0"/>
          <a:ext cx="6096000" cy="15442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900" kern="1200" dirty="0">
              <a:effectLst/>
            </a:rPr>
            <a:t>PATRIMONIO NETTO AL 31/12 =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sz="1900" kern="1200" dirty="0">
              <a:effectLst/>
            </a:rPr>
            <a:t>ATTIVITÀ - PASSIVITÀ</a:t>
          </a:r>
          <a:endParaRPr lang="it-IT" sz="1900" kern="1200" dirty="0"/>
        </a:p>
      </dsp:txBody>
      <dsp:txXfrm rot="10800000">
        <a:off x="0" y="0"/>
        <a:ext cx="6096000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fld id="{73070EFA-0C69-40A4-B534-75C96667DD80}" type="datetimeFigureOut">
              <a:rPr lang="it-IT"/>
              <a:pPr/>
              <a:t>13/04/2025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fld id="{FB42B506-5673-4A79-BC25-25D267026F3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fld id="{A9B9307E-DFDD-46F3-ADD0-9C063BA52660}" type="datetimeFigureOut">
              <a:rPr lang="it-IT"/>
              <a:pPr/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4425"/>
            <a:ext cx="56800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473075">
              <a:defRPr sz="1200"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473075">
              <a:defRPr sz="1200">
                <a:latin typeface="Calibri" pitchFamily="34" charset="0"/>
              </a:defRPr>
            </a:lvl1pPr>
          </a:lstStyle>
          <a:p>
            <a:fld id="{1CC2ABA5-734E-4833-9BB3-A93B5690E1B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RICORDA: EURIBOR 4%, 3 anni fa negativo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C2ABA5-734E-4833-9BB3-A93B5690E1B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06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/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396570"/>
            <a:ext cx="1341755" cy="1866900"/>
          </a:xfrm>
          <a:prstGeom prst="rect">
            <a:avLst/>
          </a:prstGeom>
        </p:spPr>
      </p:pic>
      <p:cxnSp>
        <p:nvCxnSpPr>
          <p:cNvPr id="5" name="Connettore diritto 9"/>
          <p:cNvCxnSpPr/>
          <p:nvPr userDrawn="1"/>
        </p:nvCxnSpPr>
        <p:spPr>
          <a:xfrm>
            <a:off x="-9525" y="6234113"/>
            <a:ext cx="9144000" cy="0"/>
          </a:xfrm>
          <a:prstGeom prst="line">
            <a:avLst/>
          </a:prstGeom>
          <a:ln w="76200">
            <a:solidFill>
              <a:srgbClr val="0A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4303"/>
            <a:ext cx="7772400" cy="1788477"/>
          </a:xfrm>
        </p:spPr>
        <p:txBody>
          <a:bodyPr anchor="b">
            <a:normAutofit/>
          </a:bodyPr>
          <a:lstStyle>
            <a:lvl1pPr algn="ctr">
              <a:defRPr sz="4800">
                <a:latin typeface="Franklin Gothic Demi Cond" panose="020B07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338" y="3463267"/>
            <a:ext cx="6858000" cy="7794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C32F-923F-42CC-879A-34B7A906F42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F242-31E5-42EC-A23F-9A49D9274A0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7718-2AD5-4699-80E5-35F8230895BE}" type="slidenum">
              <a:rPr/>
              <a:pPr>
                <a:defRPr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lang="it-IT" sz="1200" kern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28F7D0-870D-4F56-9128-B1FBE52FB5FD}" type="slidenum">
              <a:rPr/>
              <a:pPr>
                <a:defRPr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lang="it-IT" sz="1200" kern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3B1DC2A-2F7F-4642-A563-DF24069B20F9}" type="slidenum">
              <a:rPr/>
              <a:pPr>
                <a:defRPr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696F-9165-4EF4-80FF-C90EDA97E83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4E75-6689-4948-B5FF-B913057239A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EE6D-0084-4662-BF2B-578005D39AAD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2DE8-02C3-4114-A257-9F236EE92C0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18263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421A-ACE0-411C-9E8C-F5A4B022CC40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0495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0" y="6315075"/>
            <a:ext cx="9144000" cy="0"/>
          </a:xfrm>
          <a:prstGeom prst="line">
            <a:avLst/>
          </a:prstGeom>
          <a:ln w="19050">
            <a:solidFill>
              <a:srgbClr val="0A71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24613"/>
            <a:ext cx="20574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39F0B0A-AF67-4095-85E3-8CD11157B16D}" type="slidenum">
              <a:rPr/>
              <a:pPr>
                <a:defRPr/>
              </a:pPr>
              <a:t>‹N›</a:t>
            </a:fld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359BC3-830D-CB2B-3AE5-36E5BEB75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0262" b="-4311"/>
          <a:stretch/>
        </p:blipFill>
        <p:spPr>
          <a:xfrm>
            <a:off x="1" y="6380970"/>
            <a:ext cx="368300" cy="47067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C791D6A-B29D-DB0B-73C6-D727315ED59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87122" y="6395987"/>
            <a:ext cx="424238" cy="3858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ranklin Gothic Demi Cond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708818" y="2812398"/>
            <a:ext cx="7726363" cy="17875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sz="4000" dirty="0">
                <a:solidFill>
                  <a:srgbClr val="8C151F"/>
                </a:solidFill>
              </a:rPr>
              <a:t>Il PATRIMONIO NETTO</a:t>
            </a:r>
            <a:br>
              <a:rPr lang="it-IT" sz="6000" dirty="0"/>
            </a:br>
            <a:r>
              <a:rPr lang="it-IT" sz="2200" dirty="0"/>
              <a:t>Prof. Dott. Alain Devalle</a:t>
            </a:r>
            <a:br>
              <a:rPr lang="it-IT" sz="2200" dirty="0"/>
            </a:br>
            <a:r>
              <a:rPr lang="it-IT" sz="2200" dirty="0"/>
              <a:t>Ordinario di economia aziendale – </a:t>
            </a:r>
            <a:r>
              <a:rPr lang="it-IT" sz="2200" dirty="0" err="1"/>
              <a:t>UniTO</a:t>
            </a:r>
            <a:br>
              <a:rPr lang="it-IT" sz="2200" dirty="0"/>
            </a:br>
            <a:r>
              <a:rPr lang="it-IT" sz="2200" dirty="0"/>
              <a:t>Dottore commercialista – ODCEC Torino</a:t>
            </a:r>
            <a:br>
              <a:rPr lang="it-IT" sz="4900" dirty="0"/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38D4796-66F1-FE47-1CBA-A322602E2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30" y="4903234"/>
            <a:ext cx="6858000" cy="77946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892" name="Group 4"/>
          <p:cNvGraphicFramePr>
            <a:graphicFrameLocks noGrp="1"/>
          </p:cNvGraphicFramePr>
          <p:nvPr/>
        </p:nvGraphicFramePr>
        <p:xfrm>
          <a:off x="897990" y="1060064"/>
          <a:ext cx="7511561" cy="3803288"/>
        </p:xfrm>
        <a:graphic>
          <a:graphicData uri="http://schemas.openxmlformats.org/drawingml/2006/table">
            <a:tbl>
              <a:tblPr/>
              <a:tblGrid>
                <a:gridCol w="375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628">
                <a:tc>
                  <a:txBody>
                    <a:bodyPr/>
                    <a:lstStyle/>
                    <a:p>
                      <a:pPr marL="284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ENTRATE </a:t>
                      </a:r>
                      <a:r>
                        <a:rPr kumimoji="0" lang="it-I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CASSA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USCITE DI CASSA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719"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GESTIONE REDDITUALE (incassi di ricavi – pagamenti di costi)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RIMBORSO A TERZI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FINANZIAMENTI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57"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FINANZIAMENTI DA TERZI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RESTITUZIONE AI SOCI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28"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APPORTI DA SOCI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INVESTIMENTI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28"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DISINVESTIMENTI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41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28">
                <a:tc>
                  <a:txBody>
                    <a:bodyPr/>
                    <a:lstStyle/>
                    <a:p>
                      <a:pPr marL="284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 ENTRATE (A)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4500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952500" algn="l"/>
                        </a:tabLst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 USCITE (B)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1915" name="AutoShape 27"/>
          <p:cNvSpPr>
            <a:spLocks noChangeArrowheads="1"/>
          </p:cNvSpPr>
          <p:nvPr/>
        </p:nvSpPr>
        <p:spPr bwMode="auto">
          <a:xfrm>
            <a:off x="1426607" y="5443993"/>
            <a:ext cx="6454325" cy="707886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Arial" charset="0"/>
              </a:rPr>
              <a:t>ENTRATE (A) – USCITE (B) = </a:t>
            </a:r>
            <a:r>
              <a:rPr lang="it-IT" sz="2000" b="1" dirty="0">
                <a:effectLst/>
                <a:latin typeface="Arial" charset="0"/>
                <a:sym typeface="Symbol" pitchFamily="18" charset="2"/>
              </a:rPr>
              <a:t> CASSA</a:t>
            </a:r>
          </a:p>
          <a:p>
            <a:pPr marL="342900" indent="-342900" algn="l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effectLst/>
                <a:latin typeface="Arial" charset="0"/>
                <a:sym typeface="Symbol" pitchFamily="18" charset="2"/>
              </a:rPr>
              <a:t>CASSA 1/1 +  CASSA = CASSA 31/12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RENDICONTO FINANZIARIO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92F5877-AD74-1F0D-F0F1-80F8AE630F2B}"/>
              </a:ext>
            </a:extLst>
          </p:cNvPr>
          <p:cNvCxnSpPr/>
          <p:nvPr/>
        </p:nvCxnSpPr>
        <p:spPr>
          <a:xfrm>
            <a:off x="4653770" y="4979894"/>
            <a:ext cx="0" cy="3092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A8E7612-8D8C-5763-926C-48C77B711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pPr>
              <a:defRPr/>
            </a:pPr>
            <a:fld id="{0BCD42B2-575B-4AEB-A797-734108FFB08C}" type="slidenum">
              <a:rPr/>
              <a:pPr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598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7B36C4-6186-B49F-7382-A220E4FD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E6D-0084-4662-BF2B-578005D39AAD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45BAA6-1706-FABF-AE53-45D005678B9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92C477-247B-DF47-6B0E-983120CD6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08" y="1047020"/>
            <a:ext cx="5379842" cy="49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1CBAB-A5BF-F439-7DE0-8CD80F5B3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F20622-1445-AD06-B59E-2AEBCEA6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E6D-0084-4662-BF2B-578005D39AA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DC18BC-B0C1-4617-47FF-EC527BB74FC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8BBD43-96A9-E0C9-936F-3674681E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21" y="1113598"/>
            <a:ext cx="6386361" cy="51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66F89-7B3C-5C4E-4B04-C94BA7BC0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8933D2-FB11-FBEC-6E54-32D73F3E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E6D-0084-4662-BF2B-578005D39AAD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B36483-1F96-C8F9-21FC-9565CBED62B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4E6B12-310D-5EEE-914C-F808AE571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1"/>
          <a:stretch/>
        </p:blipFill>
        <p:spPr>
          <a:xfrm>
            <a:off x="1912680" y="1011198"/>
            <a:ext cx="5445834" cy="5227759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7C3BC110-0B68-5BBA-2F1D-5B7BE3F6BF07}"/>
              </a:ext>
            </a:extLst>
          </p:cNvPr>
          <p:cNvSpPr/>
          <p:nvPr/>
        </p:nvSpPr>
        <p:spPr>
          <a:xfrm>
            <a:off x="145278" y="1307507"/>
            <a:ext cx="5687227" cy="17817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1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3B53B-55AF-DCFB-2ED3-944B30E6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60A745A-2772-BCC8-319B-6C8D2E3F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E6D-0084-4662-BF2B-578005D39AAD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6A1C03-E4FA-F978-B6C3-910CC642DB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4DB4B5-2E19-E7C4-B43E-8AC9837A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0" y="1238037"/>
            <a:ext cx="5672065" cy="49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40C0D-9F83-144C-804F-BB01FC23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D57378-443F-B9F5-C198-E9B38823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0EE6D-0084-4662-BF2B-578005D39AA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334CF1-6CB6-D140-6CA1-21B3F0D97CA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5BAABD-F1C5-650B-3DE9-457A4610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58" y="1084635"/>
            <a:ext cx="7045443" cy="50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228600" y="157321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5165200" y="1599400"/>
            <a:ext cx="1825" cy="3944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900599" y="1643612"/>
            <a:ext cx="419131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       ATTIVO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/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INVESTIMENTI DELL’IMPRESA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/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400" dirty="0">
                <a:effectLst/>
              </a:rPr>
              <a:t> Immobilizzazioni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400" dirty="0">
                <a:effectLst/>
              </a:rPr>
              <a:t> Magazzino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400" dirty="0"/>
              <a:t> Crediti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400" dirty="0">
                <a:effectLst/>
              </a:rPr>
              <a:t> Liquidità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</a:rPr>
              <a:t>Totale attività                100</a:t>
            </a:r>
            <a:endParaRPr lang="it-IT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14732" name="AutoShape 12"/>
          <p:cNvSpPr>
            <a:spLocks noChangeArrowheads="1"/>
          </p:cNvSpPr>
          <p:nvPr/>
        </p:nvSpPr>
        <p:spPr bwMode="auto">
          <a:xfrm>
            <a:off x="1958788" y="2143362"/>
            <a:ext cx="362918" cy="53194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title"/>
          </p:nvPr>
        </p:nvSpPr>
        <p:spPr>
          <a:xfrm>
            <a:off x="285720" y="766142"/>
            <a:ext cx="8229600" cy="1143000"/>
          </a:xfrm>
        </p:spPr>
        <p:txBody>
          <a:bodyPr/>
          <a:lstStyle/>
          <a:p>
            <a:pPr algn="ctr"/>
            <a:r>
              <a:rPr lang="it-IT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STATO PATRIMONIALE (ALLA FINE DEL PERIODO) 31/12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LO STATO PATRIMONIALE</a:t>
            </a:r>
          </a:p>
        </p:txBody>
      </p:sp>
      <p:sp>
        <p:nvSpPr>
          <p:cNvPr id="22" name="Parentesi graffa aperta 21"/>
          <p:cNvSpPr/>
          <p:nvPr/>
        </p:nvSpPr>
        <p:spPr>
          <a:xfrm>
            <a:off x="642910" y="1714488"/>
            <a:ext cx="320796" cy="366433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68006" y="2135229"/>
            <a:ext cx="553998" cy="22145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b="1" dirty="0"/>
              <a:t>ATTIVITÀ</a:t>
            </a:r>
          </a:p>
        </p:txBody>
      </p:sp>
      <p:cxnSp>
        <p:nvCxnSpPr>
          <p:cNvPr id="25" name="Connettore 1 24"/>
          <p:cNvCxnSpPr/>
          <p:nvPr/>
        </p:nvCxnSpPr>
        <p:spPr>
          <a:xfrm>
            <a:off x="636196" y="5544351"/>
            <a:ext cx="38576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8AF67E-7641-925B-F676-D4071AD4DC30}"/>
              </a:ext>
            </a:extLst>
          </p:cNvPr>
          <p:cNvSpPr txBox="1">
            <a:spLocks/>
          </p:cNvSpPr>
          <p:nvPr/>
        </p:nvSpPr>
        <p:spPr>
          <a:xfrm>
            <a:off x="6457950" y="64246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fontAlgn="auto">
              <a:spcBef>
                <a:spcPts val="0"/>
              </a:spcBef>
              <a:spcAft>
                <a:spcPts val="0"/>
              </a:spcAft>
              <a:defRPr lang="it-IT" sz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BCD42B2-575B-4AEB-A797-734108FFB08C}" type="slidenum">
              <a:rPr lang="it-IT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322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228600" y="157321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3071803" y="1571612"/>
            <a:ext cx="0" cy="46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3" name="Text Box 13"/>
          <p:cNvSpPr txBox="1">
            <a:spLocks noChangeArrowheads="1"/>
          </p:cNvSpPr>
          <p:nvPr/>
        </p:nvSpPr>
        <p:spPr bwMode="auto">
          <a:xfrm>
            <a:off x="3143240" y="1700213"/>
            <a:ext cx="48356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               PASSIVO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FINANZIAMENTI DELL’IMPRESA</a:t>
            </a:r>
          </a:p>
        </p:txBody>
      </p:sp>
      <p:sp>
        <p:nvSpPr>
          <p:cNvPr id="414735" name="Text Box 15"/>
          <p:cNvSpPr txBox="1">
            <a:spLocks noChangeArrowheads="1"/>
          </p:cNvSpPr>
          <p:nvPr/>
        </p:nvSpPr>
        <p:spPr bwMode="auto">
          <a:xfrm>
            <a:off x="3071802" y="3590370"/>
            <a:ext cx="558458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ffectLst/>
              </a:rPr>
              <a:t> FINANZIAMENTI DA TERZI = DEBITI</a:t>
            </a:r>
            <a:endParaRPr lang="it-IT" sz="2400" b="1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/>
              <a:t>   - Finanziarie (es. debito verso banche)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ffectLst/>
              </a:rPr>
              <a:t>   - Funzionali (es. fornitori, tributari, personale, ec</a:t>
            </a:r>
            <a:r>
              <a:rPr lang="it-IT" sz="2400" dirty="0"/>
              <a:t>c.)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endParaRPr lang="it-IT" sz="2400" dirty="0"/>
          </a:p>
          <a:p>
            <a:pPr eaLnBrk="0" hangingPunct="0"/>
            <a:r>
              <a:rPr lang="it-IT" sz="2400" b="1" dirty="0">
                <a:solidFill>
                  <a:srgbClr val="FF0000"/>
                </a:solidFill>
              </a:rPr>
              <a:t>Totale passività                   80</a:t>
            </a:r>
            <a:endParaRPr lang="it-IT" sz="2400" b="1" dirty="0">
              <a:solidFill>
                <a:srgbClr val="FF0000"/>
              </a:solidFill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effectLst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LO STATO PATRIMONIALE</a:t>
            </a:r>
          </a:p>
        </p:txBody>
      </p:sp>
      <p:sp>
        <p:nvSpPr>
          <p:cNvPr id="20" name="Rectangle 14"/>
          <p:cNvSpPr txBox="1">
            <a:spLocks noChangeArrowheads="1"/>
          </p:cNvSpPr>
          <p:nvPr/>
        </p:nvSpPr>
        <p:spPr>
          <a:xfrm>
            <a:off x="285720" y="11429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STATO PATRIMONIALE (ALLA FINE DEL PERIODO) 31/12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495969" y="2716213"/>
            <a:ext cx="553998" cy="22145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2400" b="1" dirty="0"/>
              <a:t>PASSIVITÀ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8372443" y="2716213"/>
            <a:ext cx="179871" cy="288224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3075013" y="5663464"/>
            <a:ext cx="5357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utoShape 12">
            <a:extLst>
              <a:ext uri="{FF2B5EF4-FFF2-40B4-BE49-F238E27FC236}">
                <a16:creationId xmlns:a16="http://schemas.microsoft.com/office/drawing/2014/main" id="{7076A67D-E001-DB59-1D2D-73372625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306" y="2184267"/>
            <a:ext cx="362918" cy="53194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88F73AAE-C4B2-88B3-1588-4F589B5644C9}"/>
              </a:ext>
            </a:extLst>
          </p:cNvPr>
          <p:cNvSpPr txBox="1">
            <a:spLocks/>
          </p:cNvSpPr>
          <p:nvPr/>
        </p:nvSpPr>
        <p:spPr>
          <a:xfrm>
            <a:off x="6457950" y="64246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BCD42B2-575B-4AEB-A797-734108FFB08C}" type="slidenum">
              <a:rPr lang="it-IT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415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228600" y="157321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3643306" y="1571612"/>
            <a:ext cx="0" cy="259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4731" name="Text Box 11"/>
          <p:cNvSpPr txBox="1">
            <a:spLocks noChangeArrowheads="1"/>
          </p:cNvSpPr>
          <p:nvPr/>
        </p:nvSpPr>
        <p:spPr bwMode="auto">
          <a:xfrm>
            <a:off x="118697" y="1708151"/>
            <a:ext cx="3469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b="1" dirty="0">
                <a:effectLst/>
              </a:rPr>
              <a:t>ATTIVO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ATTIVITÀ</a:t>
            </a:r>
            <a:r>
              <a:rPr lang="it-IT" sz="2400" b="1" dirty="0">
                <a:effectLst/>
              </a:rPr>
              <a:t>          	</a:t>
            </a:r>
            <a:r>
              <a:rPr lang="it-IT" sz="2400" b="1" dirty="0">
                <a:solidFill>
                  <a:srgbClr val="FF0000"/>
                </a:solidFill>
                <a:effectLst/>
              </a:rPr>
              <a:t>100</a:t>
            </a:r>
          </a:p>
        </p:txBody>
      </p:sp>
      <p:sp>
        <p:nvSpPr>
          <p:cNvPr id="414733" name="Text Box 13"/>
          <p:cNvSpPr txBox="1">
            <a:spLocks noChangeArrowheads="1"/>
          </p:cNvSpPr>
          <p:nvPr/>
        </p:nvSpPr>
        <p:spPr bwMode="auto">
          <a:xfrm>
            <a:off x="3707423" y="1700213"/>
            <a:ext cx="15292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b="1" dirty="0">
                <a:effectLst/>
              </a:rPr>
              <a:t>PASSIVO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</p:txBody>
      </p:sp>
      <p:sp>
        <p:nvSpPr>
          <p:cNvPr id="414735" name="Text Box 15"/>
          <p:cNvSpPr txBox="1">
            <a:spLocks noChangeArrowheads="1"/>
          </p:cNvSpPr>
          <p:nvPr/>
        </p:nvSpPr>
        <p:spPr bwMode="auto">
          <a:xfrm>
            <a:off x="3786183" y="2285992"/>
            <a:ext cx="4676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ffectLst/>
              </a:rPr>
              <a:t>PASSIVITÀ       			     </a:t>
            </a:r>
            <a:r>
              <a:rPr lang="it-IT" sz="2400" b="1" dirty="0">
                <a:effectLst/>
              </a:rPr>
              <a:t> </a:t>
            </a:r>
            <a:r>
              <a:rPr lang="it-IT" sz="2400" b="1" dirty="0">
                <a:solidFill>
                  <a:srgbClr val="FF0000"/>
                </a:solidFill>
                <a:effectLst/>
              </a:rPr>
              <a:t>80</a:t>
            </a: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srgbClr val="FF0000"/>
              </a:solidFill>
              <a:effectLst/>
            </a:endParaRPr>
          </a:p>
          <a:p>
            <a:pPr algn="l" eaLnBrk="0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effectLst/>
              </a:rPr>
              <a:t>PATRIMONIO NETTO</a:t>
            </a:r>
            <a:r>
              <a:rPr lang="it-IT" sz="2400" b="1" dirty="0">
                <a:effectLst/>
              </a:rPr>
              <a:t> </a:t>
            </a:r>
            <a:r>
              <a:rPr lang="it-IT" sz="2400" dirty="0">
                <a:effectLst/>
              </a:rPr>
              <a:t> 		 </a:t>
            </a:r>
            <a:r>
              <a:rPr lang="it-IT" sz="2400" b="1" dirty="0">
                <a:solidFill>
                  <a:srgbClr val="FF0000"/>
                </a:solidFill>
                <a:effectLst/>
              </a:rPr>
              <a:t>20</a:t>
            </a:r>
          </a:p>
        </p:txBody>
      </p:sp>
      <p:sp>
        <p:nvSpPr>
          <p:cNvPr id="27" name="Rectangle 14"/>
          <p:cNvSpPr txBox="1">
            <a:spLocks noChangeArrowheads="1"/>
          </p:cNvSpPr>
          <p:nvPr/>
        </p:nvSpPr>
        <p:spPr>
          <a:xfrm>
            <a:off x="285720" y="11429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STATO PATRIMONIALE (ALLA FINE DEL PERIODO) 31/12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1449597" y="3000875"/>
            <a:ext cx="337063" cy="5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1605F5-A067-2954-FAAD-A3A914D1744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LO STATO PATRIMONIALE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617B42F-8394-3532-41F4-A01FCF6E43D7}"/>
              </a:ext>
            </a:extLst>
          </p:cNvPr>
          <p:cNvSpPr/>
          <p:nvPr/>
        </p:nvSpPr>
        <p:spPr>
          <a:xfrm>
            <a:off x="7409330" y="2886156"/>
            <a:ext cx="744069" cy="6925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23FCF75B-212C-427E-DF26-013789064850}"/>
              </a:ext>
            </a:extLst>
          </p:cNvPr>
          <p:cNvCxnSpPr/>
          <p:nvPr/>
        </p:nvCxnSpPr>
        <p:spPr>
          <a:xfrm flipH="1">
            <a:off x="6745941" y="3747247"/>
            <a:ext cx="779930" cy="797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5EC3B8-D410-3A0F-A651-7F0AAD9C9218}"/>
              </a:ext>
            </a:extLst>
          </p:cNvPr>
          <p:cNvSpPr txBox="1"/>
          <p:nvPr/>
        </p:nvSpPr>
        <p:spPr>
          <a:xfrm>
            <a:off x="5472953" y="4584668"/>
            <a:ext cx="202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C00000"/>
                </a:solidFill>
              </a:rPr>
              <a:t>Da cosa è formato?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C358D24-32EE-E565-71D3-F9440424E2EC}"/>
              </a:ext>
            </a:extLst>
          </p:cNvPr>
          <p:cNvSpPr/>
          <p:nvPr/>
        </p:nvSpPr>
        <p:spPr>
          <a:xfrm>
            <a:off x="863413" y="3605433"/>
            <a:ext cx="1509432" cy="7476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2">
                    <a:lumMod val="75000"/>
                  </a:schemeClr>
                </a:solidFill>
              </a:rPr>
              <a:t>«POLITICHE» DI BILANCIO</a:t>
            </a:r>
            <a:endParaRPr lang="it-IT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34FCABCA-A723-E9A7-5494-2E6389235267}"/>
              </a:ext>
            </a:extLst>
          </p:cNvPr>
          <p:cNvSpPr txBox="1">
            <a:spLocks/>
          </p:cNvSpPr>
          <p:nvPr/>
        </p:nvSpPr>
        <p:spPr>
          <a:xfrm>
            <a:off x="6457950" y="64246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BCD42B2-575B-4AEB-A797-734108FFB08C}" type="slidenum">
              <a:rPr lang="it-IT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0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/>
          <p:cNvSpPr txBox="1">
            <a:spLocks noChangeArrowheads="1"/>
          </p:cNvSpPr>
          <p:nvPr/>
        </p:nvSpPr>
        <p:spPr bwMode="auto">
          <a:xfrm>
            <a:off x="927847" y="1422312"/>
            <a:ext cx="6677408" cy="414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PATRIMONIO NETTO = ATTIVITÀ – PASSIVITÀ </a:t>
            </a:r>
            <a:endParaRPr lang="it-IT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1020297" y="3607464"/>
            <a:ext cx="4188069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>
                <a:effectLst/>
              </a:rPr>
              <a:t>CAPITALE SOCIALE</a:t>
            </a:r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012969" y="4082126"/>
            <a:ext cx="4186604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>
                <a:effectLst/>
              </a:rPr>
              <a:t>RISERVE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1012969" y="4556789"/>
            <a:ext cx="4186604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>
                <a:effectLst/>
              </a:rPr>
              <a:t>UTILE/PERDITA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1605F5-A067-2954-FAAD-A3A914D1744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90000"/>
              </a:lnSpc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LO STATO PATRIMONIALE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A5EDA3-5DD3-F5F5-872E-3C4FED43A157}"/>
              </a:ext>
            </a:extLst>
          </p:cNvPr>
          <p:cNvSpPr txBox="1"/>
          <p:nvPr/>
        </p:nvSpPr>
        <p:spPr>
          <a:xfrm>
            <a:off x="3106271" y="2138211"/>
            <a:ext cx="242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100 – 80 =   20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7CB313B-C17A-97C7-7172-016F4C36FE65}"/>
              </a:ext>
            </a:extLst>
          </p:cNvPr>
          <p:cNvSpPr/>
          <p:nvPr/>
        </p:nvSpPr>
        <p:spPr>
          <a:xfrm>
            <a:off x="4782673" y="2018358"/>
            <a:ext cx="744069" cy="6925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D83B71E-776E-317A-7CE7-98B138067437}"/>
              </a:ext>
            </a:extLst>
          </p:cNvPr>
          <p:cNvCxnSpPr/>
          <p:nvPr/>
        </p:nvCxnSpPr>
        <p:spPr>
          <a:xfrm flipH="1">
            <a:off x="4182035" y="2657620"/>
            <a:ext cx="779930" cy="797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57B04D-8A90-B640-8387-C0186AE395CC}"/>
              </a:ext>
            </a:extLst>
          </p:cNvPr>
          <p:cNvSpPr txBox="1">
            <a:spLocks/>
          </p:cNvSpPr>
          <p:nvPr/>
        </p:nvSpPr>
        <p:spPr>
          <a:xfrm>
            <a:off x="6457950" y="642461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BCD42B2-575B-4AEB-A797-734108FFB08C}" type="slidenum">
              <a:rPr lang="it-IT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01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011222"/>
          </a:xfrm>
        </p:spPr>
        <p:txBody>
          <a:bodyPr/>
          <a:lstStyle/>
          <a:p>
            <a:r>
              <a:rPr lang="it-IT" dirty="0">
                <a:solidFill>
                  <a:srgbClr val="8C151F"/>
                </a:solidFill>
              </a:rPr>
              <a:t>LO STATO PATRIMONIALE</a:t>
            </a:r>
          </a:p>
        </p:txBody>
      </p:sp>
      <p:sp>
        <p:nvSpPr>
          <p:cNvPr id="413699" name="Line 3"/>
          <p:cNvSpPr>
            <a:spLocks noChangeShapeType="1"/>
          </p:cNvSpPr>
          <p:nvPr/>
        </p:nvSpPr>
        <p:spPr bwMode="auto">
          <a:xfrm>
            <a:off x="199293" y="2717786"/>
            <a:ext cx="856077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3143240" y="2571744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>
            <a:off x="5103935" y="2574911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783981" y="2574911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8228135" y="2862248"/>
            <a:ext cx="896399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it-IT" sz="2000">
                <a:effectLst/>
              </a:rPr>
              <a:t>tempo</a:t>
            </a:r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>
            <a:off x="7562850" y="2574911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8" name="Line 12"/>
          <p:cNvSpPr>
            <a:spLocks noChangeShapeType="1"/>
          </p:cNvSpPr>
          <p:nvPr/>
        </p:nvSpPr>
        <p:spPr bwMode="auto">
          <a:xfrm>
            <a:off x="6433038" y="2574911"/>
            <a:ext cx="0" cy="285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2928926" y="321468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928794" y="357187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Patrimonio netto: </a:t>
            </a:r>
            <a:r>
              <a:rPr lang="it-IT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572000" y="357187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Patrimonio netto: </a:t>
            </a:r>
            <a:r>
              <a:rPr lang="it-IT" sz="2400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4858546" y="3213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928794" y="146713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31/12/anno n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214810" y="15001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31/12/anno n + 1</a:t>
            </a:r>
          </a:p>
        </p:txBody>
      </p:sp>
      <p:sp>
        <p:nvSpPr>
          <p:cNvPr id="25" name="Freccia in giù 24"/>
          <p:cNvSpPr/>
          <p:nvPr/>
        </p:nvSpPr>
        <p:spPr>
          <a:xfrm>
            <a:off x="4197999" y="4402873"/>
            <a:ext cx="374001" cy="504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570093" y="5110640"/>
            <a:ext cx="621510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Differenza = 10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 </a:t>
            </a:r>
            <a:r>
              <a:rPr lang="it-IT" sz="2400" b="1" dirty="0"/>
              <a:t>Risultato d’esercizio</a:t>
            </a:r>
            <a:r>
              <a:rPr lang="it-IT" sz="2400" dirty="0"/>
              <a:t>*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0" y="5854725"/>
            <a:ext cx="771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 In assenza di operazioni sul capitale (es. aumenti di capitale sociale)</a:t>
            </a:r>
          </a:p>
        </p:txBody>
      </p:sp>
      <p:cxnSp>
        <p:nvCxnSpPr>
          <p:cNvPr id="30" name="Connettore 2 29"/>
          <p:cNvCxnSpPr/>
          <p:nvPr/>
        </p:nvCxnSpPr>
        <p:spPr>
          <a:xfrm rot="5400000">
            <a:off x="2928926" y="22145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5400000">
            <a:off x="4858546" y="22137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e 2">
            <a:extLst>
              <a:ext uri="{FF2B5EF4-FFF2-40B4-BE49-F238E27FC236}">
                <a16:creationId xmlns:a16="http://schemas.microsoft.com/office/drawing/2014/main" id="{B7C722F5-0D49-A9BF-7342-CBB905238E6D}"/>
              </a:ext>
            </a:extLst>
          </p:cNvPr>
          <p:cNvSpPr/>
          <p:nvPr/>
        </p:nvSpPr>
        <p:spPr>
          <a:xfrm>
            <a:off x="7562851" y="1214143"/>
            <a:ext cx="1509432" cy="74769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accent2">
                    <a:lumMod val="75000"/>
                  </a:schemeClr>
                </a:solidFill>
              </a:rPr>
              <a:t>«POLITICHE» DI BILANCIO</a:t>
            </a:r>
            <a:endParaRPr lang="it-IT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EC6750-8DF1-A216-69B8-CEF11C65A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pPr>
              <a:defRPr/>
            </a:pPr>
            <a:fld id="{0BCD42B2-575B-4AEB-A797-734108FFB08C}" type="slidenum">
              <a:rPr/>
              <a:pPr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89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6561" y="1233058"/>
            <a:ext cx="7630281" cy="338554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</a:rPr>
              <a:t>CONTO ECONOMICO (DEL PERIODO) 1/</a:t>
            </a:r>
            <a:r>
              <a:rPr lang="it-IT" sz="2200" dirty="0" err="1">
                <a:solidFill>
                  <a:schemeClr val="tx1"/>
                </a:solidFill>
              </a:rPr>
              <a:t>1</a:t>
            </a:r>
            <a:r>
              <a:rPr lang="it-IT" sz="2200" dirty="0">
                <a:solidFill>
                  <a:schemeClr val="tx1"/>
                </a:solidFill>
              </a:rPr>
              <a:t> – 31/12</a:t>
            </a: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1538633" y="1700213"/>
            <a:ext cx="313815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RICAVI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dirty="0">
                <a:effectLst/>
              </a:rPr>
              <a:t>(COSTI)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sz="2400" dirty="0">
              <a:effectLst/>
            </a:endParaRPr>
          </a:p>
          <a:p>
            <a:pPr ea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400" b="1" dirty="0">
                <a:solidFill>
                  <a:srgbClr val="FF0000"/>
                </a:solidFill>
                <a:effectLst/>
              </a:rPr>
              <a:t>RISULTATO </a:t>
            </a:r>
            <a:r>
              <a:rPr lang="it-IT" sz="2400" b="1" dirty="0" err="1">
                <a:solidFill>
                  <a:srgbClr val="FF0000"/>
                </a:solidFill>
                <a:effectLst/>
              </a:rPr>
              <a:t>D’ESERCIZIO</a:t>
            </a:r>
            <a:endParaRPr lang="it-IT" sz="2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1472690" y="1628776"/>
            <a:ext cx="0" cy="2087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>
            <a:off x="1490318" y="1628774"/>
            <a:ext cx="7082210" cy="14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>
            <a:off x="1644164" y="2997200"/>
            <a:ext cx="3124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1" name="AutoShape 7"/>
          <p:cNvSpPr>
            <a:spLocks noChangeArrowheads="1"/>
          </p:cNvSpPr>
          <p:nvPr/>
        </p:nvSpPr>
        <p:spPr bwMode="auto">
          <a:xfrm>
            <a:off x="1578223" y="3068638"/>
            <a:ext cx="3190142" cy="1003304"/>
          </a:xfrm>
          <a:prstGeom prst="roundRect">
            <a:avLst>
              <a:gd name="adj" fmla="val 16667"/>
            </a:avLst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15752" name="AutoShape 8"/>
          <p:cNvSpPr>
            <a:spLocks noChangeArrowheads="1"/>
          </p:cNvSpPr>
          <p:nvPr/>
        </p:nvSpPr>
        <p:spPr bwMode="auto">
          <a:xfrm>
            <a:off x="849924" y="4659313"/>
            <a:ext cx="6359433" cy="1467683"/>
          </a:xfrm>
          <a:prstGeom prst="foldedCorner">
            <a:avLst>
              <a:gd name="adj" fmla="val 125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sz="2600">
                <a:effectLst/>
              </a:rPr>
              <a:t>Rappresenta: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600">
                <a:effectLst/>
              </a:rPr>
              <a:t> il risultato della gestione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600">
                <a:effectLst/>
              </a:rPr>
              <a:t> l’incremento della ricchezza dell’impresa</a:t>
            </a:r>
          </a:p>
        </p:txBody>
      </p:sp>
      <p:cxnSp>
        <p:nvCxnSpPr>
          <p:cNvPr id="415753" name="AutoShape 9"/>
          <p:cNvCxnSpPr>
            <a:cxnSpLocks noChangeShapeType="1"/>
            <a:stCxn id="415751" idx="2"/>
            <a:endCxn id="415752" idx="0"/>
          </p:cNvCxnSpPr>
          <p:nvPr/>
        </p:nvCxnSpPr>
        <p:spPr bwMode="auto">
          <a:xfrm>
            <a:off x="3173294" y="4071942"/>
            <a:ext cx="856347" cy="587371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-71462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CONTO ECONOMICO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7434F20-F109-40E0-B768-04573283C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pPr>
              <a:defRPr/>
            </a:pPr>
            <a:fld id="{0BCD42B2-575B-4AEB-A797-734108FFB08C}" type="slidenum">
              <a:rPr/>
              <a:pPr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80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IL BILANCIO COME SINTESI DELL’ANDAMENTO ECONOMICO, FINANZIARIO E PATRIMONIALE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E35AFB6-F226-B189-5AEB-8AE3D26CA502}"/>
              </a:ext>
            </a:extLst>
          </p:cNvPr>
          <p:cNvGraphicFramePr/>
          <p:nvPr/>
        </p:nvGraphicFramePr>
        <p:xfrm>
          <a:off x="1524000" y="15180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0DFD34-4054-DA4F-DE4A-360E9E0FD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pPr>
              <a:defRPr/>
            </a:pPr>
            <a:fld id="{0BCD42B2-575B-4AEB-A797-734108FFB08C}" type="slidenum">
              <a:rPr/>
              <a:pPr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6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24"/>
            <a:ext cx="9144000" cy="10112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srgbClr val="8C151F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LA NOTA INTEGRATIVA</a:t>
            </a: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A8B3ADE9-0726-4E06-4C51-9AC3F1E30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8" y="947610"/>
            <a:ext cx="4591286" cy="49627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B18E4D-19E1-71EC-B4C1-C4BC33A64177}"/>
              </a:ext>
            </a:extLst>
          </p:cNvPr>
          <p:cNvSpPr txBox="1"/>
          <p:nvPr/>
        </p:nvSpPr>
        <p:spPr>
          <a:xfrm>
            <a:off x="5336241" y="1519810"/>
            <a:ext cx="3381935" cy="300133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sz="1600" b="0" kern="1200" dirty="0">
                <a:solidFill>
                  <a:schemeClr val="tx1"/>
                </a:solidFill>
                <a:latin typeface="Arial" charset="0"/>
              </a:rPr>
              <a:t>E’ il documento descrittivo che illustra: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6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 </a:t>
            </a:r>
            <a:r>
              <a:rPr lang="it-IT" sz="16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criteri di formazione </a:t>
            </a:r>
            <a:r>
              <a:rPr lang="it-IT" sz="16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del bilancio d’esercizio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6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Il </a:t>
            </a:r>
            <a:r>
              <a:rPr lang="it-IT" sz="16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contenuto delle voci </a:t>
            </a:r>
            <a:r>
              <a:rPr lang="it-IT" sz="16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 stato patrimoniale e conto economico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1600" b="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Altre informazioni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7A53D8-342D-E21E-F71E-6E0A3A597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24613"/>
            <a:ext cx="2057400" cy="365125"/>
          </a:xfrm>
        </p:spPr>
        <p:txBody>
          <a:bodyPr/>
          <a:lstStyle/>
          <a:p>
            <a:pPr>
              <a:defRPr/>
            </a:pPr>
            <a:fld id="{0BCD42B2-575B-4AEB-A797-734108FFB08C}" type="slidenum">
              <a:rPr/>
              <a:pPr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30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445</Words>
  <Application>Microsoft Office PowerPoint</Application>
  <PresentationFormat>Presentazione su schermo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Demi Cond</vt:lpstr>
      <vt:lpstr>Wingdings</vt:lpstr>
      <vt:lpstr>Tema di Office</vt:lpstr>
      <vt:lpstr>Il PATRIMONIO NETTO Prof. Dott. Alain Devalle Ordinario di economia aziendale – UniTO Dottore commercialista – ODCEC Torino </vt:lpstr>
      <vt:lpstr>STATO PATRIMONIALE (ALLA FINE DEL PERIODO) 31/12</vt:lpstr>
      <vt:lpstr>Presentazione standard di PowerPoint</vt:lpstr>
      <vt:lpstr>Presentazione standard di PowerPoint</vt:lpstr>
      <vt:lpstr>Presentazione standard di PowerPoint</vt:lpstr>
      <vt:lpstr>LO STATO PATRIMONIALE</vt:lpstr>
      <vt:lpstr>CONTO ECONOMICO (DEL PERIODO) 1/1 – 31/12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Corazza</dc:creator>
  <cp:lastModifiedBy>Alain Devalle</cp:lastModifiedBy>
  <cp:revision>32</cp:revision>
  <cp:lastPrinted>2017-07-26T09:12:41Z</cp:lastPrinted>
  <dcterms:created xsi:type="dcterms:W3CDTF">2017-07-26T07:57:58Z</dcterms:created>
  <dcterms:modified xsi:type="dcterms:W3CDTF">2025-04-13T15:23:09Z</dcterms:modified>
</cp:coreProperties>
</file>