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4" r:id="rId9"/>
    <p:sldId id="263" r:id="rId10"/>
    <p:sldId id="265" r:id="rId11"/>
    <p:sldId id="266" r:id="rId12"/>
    <p:sldId id="267" r:id="rId13"/>
    <p:sldId id="268" r:id="rId14"/>
  </p:sldIdLst>
  <p:sldSz cx="14630400" cy="8229600"/>
  <p:notesSz cx="8229600" cy="14630400"/>
  <p:embeddedFontLst>
    <p:embeddedFont>
      <p:font typeface="Crimson Pro Semi Bold" panose="020B0604020202020204" charset="0"/>
      <p:regular r:id="rId16"/>
    </p:embeddedFont>
    <p:embeddedFont>
      <p:font typeface="Heebo" pitchFamily="2" charset="-79"/>
      <p:regular r:id="rId17"/>
      <p:bold r:id="rId18"/>
    </p:embeddedFont>
  </p:embeddedFontLst>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5161"/>
  </p:normalViewPr>
  <p:slideViewPr>
    <p:cSldViewPr snapToGrid="0" snapToObjects="1">
      <p:cViewPr varScale="1">
        <p:scale>
          <a:sx n="88" d="100"/>
          <a:sy n="88" d="100"/>
        </p:scale>
        <p:origin x="76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6660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txBody>
          <a:bodyPr/>
          <a:lstStyle/>
          <a:p>
            <a:endParaRPr lang="it-IT"/>
          </a:p>
        </p:txBody>
      </p:sp>
      <p:sp>
        <p:nvSpPr>
          <p:cNvPr id="3" name="Shape 1"/>
          <p:cNvSpPr/>
          <p:nvPr/>
        </p:nvSpPr>
        <p:spPr>
          <a:xfrm>
            <a:off x="0" y="0"/>
            <a:ext cx="14630400" cy="8229600"/>
          </a:xfrm>
          <a:prstGeom prst="rect">
            <a:avLst/>
          </a:prstGeom>
          <a:solidFill>
            <a:srgbClr val="FFFFFF"/>
          </a:solidFill>
          <a:ln/>
        </p:spPr>
        <p:txBody>
          <a:bodyPr/>
          <a:lstStyle/>
          <a:p>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Text 0"/>
          <p:cNvSpPr/>
          <p:nvPr/>
        </p:nvSpPr>
        <p:spPr>
          <a:xfrm>
            <a:off x="793790" y="904042"/>
            <a:ext cx="7942659" cy="708779"/>
          </a:xfrm>
          <a:prstGeom prst="rect">
            <a:avLst/>
          </a:prstGeom>
          <a:noFill/>
          <a:ln/>
        </p:spPr>
        <p:txBody>
          <a:bodyPr wrap="none" lIns="0" tIns="0" rIns="0" bIns="0" rtlCol="0" anchor="t"/>
          <a:lstStyle/>
          <a:p>
            <a:pPr marL="0" indent="0" algn="l">
              <a:lnSpc>
                <a:spcPts val="5550"/>
              </a:lnSpc>
              <a:buNone/>
            </a:pPr>
            <a:r>
              <a:rPr lang="en-US" sz="4450" dirty="0">
                <a:solidFill>
                  <a:srgbClr val="152D47"/>
                </a:solidFill>
                <a:latin typeface="Crimson Pro Semi Bold" pitchFamily="34" charset="0"/>
                <a:ea typeface="Crimson Pro Semi Bold" pitchFamily="34" charset="-122"/>
                <a:cs typeface="Crimson Pro Semi Bold" pitchFamily="34" charset="-120"/>
              </a:rPr>
              <a:t>IL PUNTO DI VISTA FINANZIARIO</a:t>
            </a:r>
            <a:endParaRPr lang="en-US" sz="4450" dirty="0"/>
          </a:p>
        </p:txBody>
      </p:sp>
      <p:sp>
        <p:nvSpPr>
          <p:cNvPr id="3" name="Text 1"/>
          <p:cNvSpPr/>
          <p:nvPr/>
        </p:nvSpPr>
        <p:spPr>
          <a:xfrm>
            <a:off x="793790" y="1952982"/>
            <a:ext cx="13042821" cy="1956435"/>
          </a:xfrm>
          <a:prstGeom prst="rect">
            <a:avLst/>
          </a:prstGeom>
          <a:noFill/>
          <a:ln/>
        </p:spPr>
        <p:txBody>
          <a:bodyPr wrap="square" lIns="0" tIns="0" rIns="0" bIns="0" rtlCol="0" anchor="t"/>
          <a:lstStyle/>
          <a:p>
            <a:pPr marL="0" indent="0" algn="l">
              <a:lnSpc>
                <a:spcPts val="7700"/>
              </a:lnSpc>
              <a:buNone/>
            </a:pPr>
            <a:r>
              <a:rPr lang="en-US" sz="6150" b="1" dirty="0">
                <a:solidFill>
                  <a:srgbClr val="152D47"/>
                </a:solidFill>
                <a:latin typeface="Crimson Pro Semi Bold" pitchFamily="34" charset="0"/>
                <a:ea typeface="Crimson Pro Semi Bold" pitchFamily="34" charset="-122"/>
                <a:cs typeface="Crimson Pro Semi Bold" pitchFamily="34" charset="-120"/>
              </a:rPr>
              <a:t>HOLDING DI FAMIGLIA, PRIVATE EQUITY E GESTIONE DEL RISCHIO</a:t>
            </a:r>
            <a:endParaRPr lang="en-US" sz="6150" b="1" dirty="0"/>
          </a:p>
        </p:txBody>
      </p:sp>
      <p:sp>
        <p:nvSpPr>
          <p:cNvPr id="4" name="Text 2"/>
          <p:cNvSpPr/>
          <p:nvPr/>
        </p:nvSpPr>
        <p:spPr>
          <a:xfrm>
            <a:off x="793790" y="4453652"/>
            <a:ext cx="6244709" cy="362903"/>
          </a:xfrm>
          <a:prstGeom prst="rect">
            <a:avLst/>
          </a:prstGeom>
          <a:noFill/>
          <a:ln/>
        </p:spPr>
        <p:txBody>
          <a:bodyPr wrap="none" lIns="0" tIns="0" rIns="0" bIns="0" rtlCol="0" anchor="t"/>
          <a:lstStyle/>
          <a:p>
            <a:pPr marL="0" indent="0" algn="l">
              <a:lnSpc>
                <a:spcPts val="2850"/>
              </a:lnSpc>
              <a:buNone/>
            </a:pPr>
            <a:endParaRPr lang="en-US" sz="1750" dirty="0"/>
          </a:p>
        </p:txBody>
      </p:sp>
      <p:sp>
        <p:nvSpPr>
          <p:cNvPr id="5" name="Text 3"/>
          <p:cNvSpPr/>
          <p:nvPr/>
        </p:nvSpPr>
        <p:spPr>
          <a:xfrm>
            <a:off x="793790" y="5020628"/>
            <a:ext cx="6244709" cy="362903"/>
          </a:xfrm>
          <a:prstGeom prst="rect">
            <a:avLst/>
          </a:prstGeom>
          <a:noFill/>
          <a:ln/>
        </p:spPr>
        <p:txBody>
          <a:bodyPr wrap="none" lIns="0" tIns="0" rIns="0" bIns="0" rtlCol="0" anchor="t"/>
          <a:lstStyle/>
          <a:p>
            <a:pPr marL="0" indent="0" algn="l">
              <a:lnSpc>
                <a:spcPts val="2850"/>
              </a:lnSpc>
              <a:buNone/>
            </a:pPr>
            <a:endParaRPr lang="en-US" sz="1750" dirty="0"/>
          </a:p>
        </p:txBody>
      </p:sp>
      <p:sp>
        <p:nvSpPr>
          <p:cNvPr id="6" name="Text 4"/>
          <p:cNvSpPr/>
          <p:nvPr/>
        </p:nvSpPr>
        <p:spPr>
          <a:xfrm>
            <a:off x="793790" y="5610344"/>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52D47"/>
                </a:solidFill>
                <a:latin typeface="Crimson Pro Semi Bold" pitchFamily="34" charset="0"/>
                <a:ea typeface="Crimson Pro Semi Bold" pitchFamily="34" charset="-122"/>
                <a:cs typeface="Crimson Pro Semi Bold" pitchFamily="34" charset="-120"/>
              </a:rPr>
              <a:t>Pietro Mazza Midana</a:t>
            </a:r>
            <a:endParaRPr lang="en-US" sz="2200" dirty="0"/>
          </a:p>
        </p:txBody>
      </p:sp>
      <p:sp>
        <p:nvSpPr>
          <p:cNvPr id="7" name="Text 5"/>
          <p:cNvSpPr/>
          <p:nvPr/>
        </p:nvSpPr>
        <p:spPr>
          <a:xfrm>
            <a:off x="793790" y="6191488"/>
            <a:ext cx="6244709" cy="362903"/>
          </a:xfrm>
          <a:prstGeom prst="rect">
            <a:avLst/>
          </a:prstGeom>
          <a:noFill/>
          <a:ln/>
        </p:spPr>
        <p:txBody>
          <a:bodyPr wrap="none" lIns="0" tIns="0" rIns="0" bIns="0" rtlCol="0" anchor="t"/>
          <a:lstStyle/>
          <a:p>
            <a:pPr marL="0" indent="0" algn="l">
              <a:lnSpc>
                <a:spcPts val="2850"/>
              </a:lnSpc>
              <a:buNone/>
            </a:pPr>
            <a:r>
              <a:rPr lang="en-US" sz="1750" i="1" dirty="0">
                <a:solidFill>
                  <a:srgbClr val="4C4C4D"/>
                </a:solidFill>
                <a:latin typeface="Heebo" pitchFamily="34" charset="0"/>
                <a:ea typeface="Heebo" pitchFamily="34" charset="-122"/>
                <a:cs typeface="Heebo" pitchFamily="34" charset="-120"/>
              </a:rPr>
              <a:t>Obsidian Capital SGR - Founder</a:t>
            </a:r>
            <a:endParaRPr lang="en-US" sz="1750" i="1" dirty="0"/>
          </a:p>
        </p:txBody>
      </p:sp>
      <p:sp>
        <p:nvSpPr>
          <p:cNvPr id="8" name="Text 6"/>
          <p:cNvSpPr/>
          <p:nvPr/>
        </p:nvSpPr>
        <p:spPr>
          <a:xfrm>
            <a:off x="793790" y="6758464"/>
            <a:ext cx="6244709" cy="362903"/>
          </a:xfrm>
          <a:prstGeom prst="rect">
            <a:avLst/>
          </a:prstGeom>
          <a:noFill/>
          <a:ln/>
        </p:spPr>
        <p:txBody>
          <a:bodyPr wrap="none" lIns="0" tIns="0" rIns="0" bIns="0" rtlCol="0" anchor="t"/>
          <a:lstStyle/>
          <a:p>
            <a:pPr marL="0" indent="0" algn="l">
              <a:lnSpc>
                <a:spcPts val="2850"/>
              </a:lnSpc>
              <a:buNone/>
            </a:pPr>
            <a:r>
              <a:rPr lang="en-US" sz="1750" i="1" dirty="0">
                <a:solidFill>
                  <a:srgbClr val="4C4C4D"/>
                </a:solidFill>
                <a:latin typeface="Heebo" pitchFamily="34" charset="0"/>
                <a:ea typeface="Heebo" pitchFamily="34" charset="-122"/>
                <a:cs typeface="Heebo" pitchFamily="34" charset="-120"/>
              </a:rPr>
              <a:t>Fenera Holding Spa - Partner</a:t>
            </a:r>
            <a:endParaRPr lang="en-US" sz="1750" i="1" dirty="0"/>
          </a:p>
        </p:txBody>
      </p:sp>
      <p:sp>
        <p:nvSpPr>
          <p:cNvPr id="9" name="Text 7"/>
          <p:cNvSpPr/>
          <p:nvPr/>
        </p:nvSpPr>
        <p:spPr>
          <a:xfrm>
            <a:off x="7599521" y="4453652"/>
            <a:ext cx="6244709" cy="362903"/>
          </a:xfrm>
          <a:prstGeom prst="rect">
            <a:avLst/>
          </a:prstGeom>
          <a:noFill/>
          <a:ln/>
        </p:spPr>
        <p:txBody>
          <a:bodyPr wrap="none" lIns="0" tIns="0" rIns="0" bIns="0" rtlCol="0" anchor="t"/>
          <a:lstStyle/>
          <a:p>
            <a:pPr marL="0" indent="0" algn="l">
              <a:lnSpc>
                <a:spcPts val="2850"/>
              </a:lnSpc>
              <a:buNone/>
            </a:pPr>
            <a:endParaRPr lang="en-US" sz="1750" dirty="0"/>
          </a:p>
        </p:txBody>
      </p:sp>
      <p:sp>
        <p:nvSpPr>
          <p:cNvPr id="10" name="Text 8"/>
          <p:cNvSpPr/>
          <p:nvPr/>
        </p:nvSpPr>
        <p:spPr>
          <a:xfrm>
            <a:off x="7599521" y="5020628"/>
            <a:ext cx="6244709" cy="362903"/>
          </a:xfrm>
          <a:prstGeom prst="rect">
            <a:avLst/>
          </a:prstGeom>
          <a:noFill/>
          <a:ln/>
        </p:spPr>
        <p:txBody>
          <a:bodyPr wrap="none" lIns="0" tIns="0" rIns="0" bIns="0" rtlCol="0" anchor="t"/>
          <a:lstStyle/>
          <a:p>
            <a:pPr marL="0" indent="0" algn="l">
              <a:lnSpc>
                <a:spcPts val="2850"/>
              </a:lnSpc>
              <a:buNone/>
            </a:pPr>
            <a:endParaRPr lang="en-US" sz="1750" dirty="0"/>
          </a:p>
        </p:txBody>
      </p:sp>
      <p:sp>
        <p:nvSpPr>
          <p:cNvPr id="11" name="Text 9"/>
          <p:cNvSpPr/>
          <p:nvPr/>
        </p:nvSpPr>
        <p:spPr>
          <a:xfrm>
            <a:off x="7599521" y="5610344"/>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52D47"/>
                </a:solidFill>
                <a:latin typeface="Crimson Pro Semi Bold" pitchFamily="34" charset="0"/>
                <a:ea typeface="Crimson Pro Semi Bold" pitchFamily="34" charset="-122"/>
                <a:cs typeface="Crimson Pro Semi Bold" pitchFamily="34" charset="-120"/>
              </a:rPr>
              <a:t>Donato Fornuto</a:t>
            </a:r>
            <a:endParaRPr lang="en-US" sz="2200" dirty="0"/>
          </a:p>
        </p:txBody>
      </p:sp>
      <p:sp>
        <p:nvSpPr>
          <p:cNvPr id="12" name="Text 10"/>
          <p:cNvSpPr/>
          <p:nvPr/>
        </p:nvSpPr>
        <p:spPr>
          <a:xfrm>
            <a:off x="7599521" y="6191488"/>
            <a:ext cx="6244709" cy="362903"/>
          </a:xfrm>
          <a:prstGeom prst="rect">
            <a:avLst/>
          </a:prstGeom>
          <a:noFill/>
          <a:ln/>
        </p:spPr>
        <p:txBody>
          <a:bodyPr wrap="none" lIns="0" tIns="0" rIns="0" bIns="0" rtlCol="0" anchor="t"/>
          <a:lstStyle/>
          <a:p>
            <a:pPr marL="0" indent="0" algn="l">
              <a:lnSpc>
                <a:spcPts val="2850"/>
              </a:lnSpc>
              <a:buNone/>
            </a:pPr>
            <a:r>
              <a:rPr lang="en-US" sz="1750" i="1" dirty="0">
                <a:solidFill>
                  <a:srgbClr val="4C4C4D"/>
                </a:solidFill>
                <a:latin typeface="Heebo" pitchFamily="34" charset="0"/>
                <a:ea typeface="Heebo" pitchFamily="34" charset="-122"/>
                <a:cs typeface="Heebo" pitchFamily="34" charset="-120"/>
              </a:rPr>
              <a:t>Family Officer</a:t>
            </a:r>
            <a:endParaRPr lang="en-US" sz="1750" i="1" dirty="0"/>
          </a:p>
        </p:txBody>
      </p:sp>
      <p:sp>
        <p:nvSpPr>
          <p:cNvPr id="13" name="Text 11"/>
          <p:cNvSpPr/>
          <p:nvPr/>
        </p:nvSpPr>
        <p:spPr>
          <a:xfrm>
            <a:off x="7599521" y="6758464"/>
            <a:ext cx="6244709" cy="362903"/>
          </a:xfrm>
          <a:prstGeom prst="rect">
            <a:avLst/>
          </a:prstGeom>
          <a:noFill/>
          <a:ln/>
        </p:spPr>
        <p:txBody>
          <a:bodyPr wrap="none" lIns="0" tIns="0" rIns="0" bIns="0" rtlCol="0" anchor="t"/>
          <a:lstStyle/>
          <a:p>
            <a:pPr marL="0" indent="0" algn="l">
              <a:lnSpc>
                <a:spcPts val="2850"/>
              </a:lnSpc>
              <a:buNone/>
            </a:pPr>
            <a:r>
              <a:rPr lang="en-US" sz="1750" i="1" dirty="0">
                <a:solidFill>
                  <a:srgbClr val="4C4C4D"/>
                </a:solidFill>
                <a:latin typeface="Heebo" pitchFamily="34" charset="0"/>
                <a:ea typeface="Heebo" pitchFamily="34" charset="-122"/>
                <a:cs typeface="Heebo" pitchFamily="34" charset="-120"/>
              </a:rPr>
              <a:t>Consulente Patrimoniale</a:t>
            </a:r>
            <a:endParaRPr lang="en-US" sz="1750" i="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6074229" y="0"/>
            <a:ext cx="8556171" cy="8229600"/>
          </a:xfrm>
          <a:prstGeom prst="rect">
            <a:avLst/>
          </a:prstGeom>
        </p:spPr>
      </p:pic>
      <p:pic>
        <p:nvPicPr>
          <p:cNvPr id="3" name="Image 1" descr="preencoded.png"/>
          <p:cNvPicPr>
            <a:picLocks noChangeAspect="1"/>
          </p:cNvPicPr>
          <p:nvPr/>
        </p:nvPicPr>
        <p:blipFill>
          <a:blip r:embed="rId4"/>
          <a:stretch>
            <a:fillRect/>
          </a:stretch>
        </p:blipFill>
        <p:spPr>
          <a:xfrm>
            <a:off x="6382534" y="2101724"/>
            <a:ext cx="8029537" cy="5288569"/>
          </a:xfrm>
          <a:prstGeom prst="rect">
            <a:avLst/>
          </a:prstGeom>
        </p:spPr>
      </p:pic>
      <p:sp>
        <p:nvSpPr>
          <p:cNvPr id="4" name="Text 0"/>
          <p:cNvSpPr/>
          <p:nvPr/>
        </p:nvSpPr>
        <p:spPr>
          <a:xfrm>
            <a:off x="912954" y="342083"/>
            <a:ext cx="13433839" cy="1417558"/>
          </a:xfrm>
          <a:prstGeom prst="rect">
            <a:avLst/>
          </a:prstGeom>
          <a:noFill/>
          <a:ln/>
        </p:spPr>
        <p:txBody>
          <a:bodyPr wrap="square" lIns="0" tIns="0" rIns="0" bIns="0" rtlCol="0" anchor="t"/>
          <a:lstStyle/>
          <a:p>
            <a:pPr marL="0" indent="0" algn="l">
              <a:lnSpc>
                <a:spcPts val="5550"/>
              </a:lnSpc>
              <a:buNone/>
            </a:pPr>
            <a:r>
              <a:rPr lang="en-US" sz="4450" b="1" dirty="0">
                <a:solidFill>
                  <a:srgbClr val="152D47"/>
                </a:solidFill>
                <a:latin typeface="Crimson Pro Semi Bold" pitchFamily="34" charset="0"/>
                <a:ea typeface="Crimson Pro Semi Bold" pitchFamily="34" charset="-122"/>
                <a:cs typeface="Crimson Pro Semi Bold" pitchFamily="34" charset="-120"/>
              </a:rPr>
              <a:t>Asset Allocation: Modello Endowment vs. Tradizionale</a:t>
            </a:r>
            <a:endParaRPr lang="en-US" sz="4450" b="1" dirty="0"/>
          </a:p>
        </p:txBody>
      </p:sp>
      <p:sp>
        <p:nvSpPr>
          <p:cNvPr id="5" name="Text 1"/>
          <p:cNvSpPr/>
          <p:nvPr/>
        </p:nvSpPr>
        <p:spPr>
          <a:xfrm>
            <a:off x="1288001" y="1838206"/>
            <a:ext cx="3948027" cy="3074756"/>
          </a:xfrm>
          <a:prstGeom prst="rect">
            <a:avLst/>
          </a:prstGeom>
          <a:noFill/>
          <a:ln/>
        </p:spPr>
        <p:txBody>
          <a:bodyPr wrap="squar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Il confronto tra l'allocazione patrimoniale tipica degli endowments universitari e quella dei portafogli tradizionali rivela differenze strutturali significative che spiegano il gap prestazionale di lungo termine.</a:t>
            </a:r>
            <a:endParaRPr lang="en-US" sz="1750" dirty="0"/>
          </a:p>
        </p:txBody>
      </p:sp>
      <p:sp>
        <p:nvSpPr>
          <p:cNvPr id="6" name="Text 2"/>
          <p:cNvSpPr/>
          <p:nvPr/>
        </p:nvSpPr>
        <p:spPr>
          <a:xfrm>
            <a:off x="1133952" y="4939784"/>
            <a:ext cx="3862592" cy="1451610"/>
          </a:xfrm>
          <a:prstGeom prst="rect">
            <a:avLst/>
          </a:prstGeom>
          <a:noFill/>
          <a:ln/>
        </p:spPr>
        <p:txBody>
          <a:bodyPr wrap="squar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La chiave del successo del modello endowment risiede nella capacità di accettare </a:t>
            </a:r>
            <a:r>
              <a:rPr lang="en-US" sz="1750" b="1" dirty="0">
                <a:solidFill>
                  <a:srgbClr val="4C4C4D"/>
                </a:solidFill>
                <a:latin typeface="Heebo" pitchFamily="34" charset="0"/>
                <a:ea typeface="Heebo" pitchFamily="34" charset="-122"/>
                <a:cs typeface="Heebo" pitchFamily="34" charset="-120"/>
              </a:rPr>
              <a:t>illiquidità in cambio di rendimenti superiori</a:t>
            </a:r>
            <a:r>
              <a:rPr lang="en-US" sz="1750" dirty="0">
                <a:solidFill>
                  <a:srgbClr val="4C4C4D"/>
                </a:solidFill>
                <a:latin typeface="Heebo" pitchFamily="34" charset="0"/>
                <a:ea typeface="Heebo" pitchFamily="34" charset="-122"/>
                <a:cs typeface="Heebo" pitchFamily="34" charset="-120"/>
              </a:rPr>
              <a:t> e nella sofisticazione della governance che permette decisioni di investimento contrarian.</a:t>
            </a:r>
            <a:endParaRPr lang="en-US" sz="1750" dirty="0"/>
          </a:p>
        </p:txBody>
      </p:sp>
      <p:sp>
        <p:nvSpPr>
          <p:cNvPr id="7" name="Shape 3"/>
          <p:cNvSpPr/>
          <p:nvPr/>
        </p:nvSpPr>
        <p:spPr>
          <a:xfrm>
            <a:off x="868544" y="3375584"/>
            <a:ext cx="30480" cy="1961912"/>
          </a:xfrm>
          <a:prstGeom prst="rect">
            <a:avLst/>
          </a:prstGeom>
          <a:solidFill>
            <a:srgbClr val="2150FE"/>
          </a:solidFill>
          <a:ln/>
        </p:spPr>
        <p:txBody>
          <a:bodyPr/>
          <a:lstStyle/>
          <a:p>
            <a:endParaRPr lang="it-IT"/>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9209314" cy="8229600"/>
          </a:xfrm>
          <a:prstGeom prst="rect">
            <a:avLst/>
          </a:prstGeom>
        </p:spPr>
      </p:pic>
      <p:pic>
        <p:nvPicPr>
          <p:cNvPr id="3" name="Image 1" descr="preencoded.png"/>
          <p:cNvPicPr>
            <a:picLocks noChangeAspect="1"/>
          </p:cNvPicPr>
          <p:nvPr/>
        </p:nvPicPr>
        <p:blipFill>
          <a:blip r:embed="rId4"/>
          <a:stretch>
            <a:fillRect/>
          </a:stretch>
        </p:blipFill>
        <p:spPr>
          <a:xfrm>
            <a:off x="446774" y="1971080"/>
            <a:ext cx="8237587" cy="5325512"/>
          </a:xfrm>
          <a:prstGeom prst="rect">
            <a:avLst/>
          </a:prstGeom>
        </p:spPr>
      </p:pic>
      <p:sp>
        <p:nvSpPr>
          <p:cNvPr id="4" name="Text 0"/>
          <p:cNvSpPr/>
          <p:nvPr/>
        </p:nvSpPr>
        <p:spPr>
          <a:xfrm>
            <a:off x="3939762" y="553522"/>
            <a:ext cx="7556421" cy="1417558"/>
          </a:xfrm>
          <a:prstGeom prst="rect">
            <a:avLst/>
          </a:prstGeom>
          <a:noFill/>
          <a:ln/>
        </p:spPr>
        <p:txBody>
          <a:bodyPr wrap="square" lIns="0" tIns="0" rIns="0" bIns="0" rtlCol="0" anchor="t"/>
          <a:lstStyle/>
          <a:p>
            <a:pPr marL="0" indent="0" algn="l">
              <a:lnSpc>
                <a:spcPts val="5550"/>
              </a:lnSpc>
              <a:buNone/>
            </a:pPr>
            <a:r>
              <a:rPr lang="en-US" sz="4450" b="1" dirty="0">
                <a:solidFill>
                  <a:srgbClr val="152D47"/>
                </a:solidFill>
                <a:latin typeface="Crimson Pro Semi Bold" pitchFamily="34" charset="0"/>
                <a:ea typeface="Crimson Pro Semi Bold" pitchFamily="34" charset="-122"/>
                <a:cs typeface="Crimson Pro Semi Bold" pitchFamily="34" charset="-120"/>
              </a:rPr>
              <a:t>La </a:t>
            </a:r>
            <a:r>
              <a:rPr lang="en-US" sz="4450" b="1" dirty="0" err="1">
                <a:solidFill>
                  <a:srgbClr val="152D47"/>
                </a:solidFill>
                <a:latin typeface="Crimson Pro Semi Bold" pitchFamily="34" charset="0"/>
                <a:ea typeface="Crimson Pro Semi Bold" pitchFamily="34" charset="-122"/>
                <a:cs typeface="Crimson Pro Semi Bold" pitchFamily="34" charset="-120"/>
              </a:rPr>
              <a:t>selezione</a:t>
            </a:r>
            <a:r>
              <a:rPr lang="en-US" sz="4450" b="1" dirty="0">
                <a:solidFill>
                  <a:srgbClr val="152D47"/>
                </a:solidFill>
                <a:latin typeface="Crimson Pro Semi Bold" pitchFamily="34" charset="0"/>
                <a:ea typeface="Crimson Pro Semi Bold" pitchFamily="34" charset="-122"/>
                <a:cs typeface="Crimson Pro Semi Bold" pitchFamily="34" charset="-120"/>
              </a:rPr>
              <a:t> dei </a:t>
            </a:r>
            <a:r>
              <a:rPr lang="en-US" sz="4450" b="1" dirty="0" err="1">
                <a:solidFill>
                  <a:srgbClr val="152D47"/>
                </a:solidFill>
                <a:latin typeface="Crimson Pro Semi Bold" pitchFamily="34" charset="0"/>
                <a:ea typeface="Crimson Pro Semi Bold" pitchFamily="34" charset="-122"/>
                <a:cs typeface="Crimson Pro Semi Bold" pitchFamily="34" charset="-120"/>
              </a:rPr>
              <a:t>gestori</a:t>
            </a:r>
            <a:endParaRPr lang="en-US" sz="4450" b="1" dirty="0"/>
          </a:p>
        </p:txBody>
      </p:sp>
      <p:sp>
        <p:nvSpPr>
          <p:cNvPr id="5" name="Text 1"/>
          <p:cNvSpPr/>
          <p:nvPr/>
        </p:nvSpPr>
        <p:spPr>
          <a:xfrm>
            <a:off x="9461013" y="1703487"/>
            <a:ext cx="4375598" cy="1088708"/>
          </a:xfrm>
          <a:prstGeom prst="rect">
            <a:avLst/>
          </a:prstGeom>
          <a:noFill/>
          <a:ln/>
        </p:spPr>
        <p:txBody>
          <a:bodyPr wrap="squar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L'analisi storica dei rendimenti per classe di attivo conferma l'importanza di una diversificazione sofisticata che includa investimenti alternativi per ottimizzare il rapporto rischio-rendimento nel lungo termine.</a:t>
            </a:r>
            <a:endParaRPr lang="en-US" sz="1750" dirty="0"/>
          </a:p>
        </p:txBody>
      </p:sp>
      <p:sp>
        <p:nvSpPr>
          <p:cNvPr id="6" name="Text 2"/>
          <p:cNvSpPr/>
          <p:nvPr/>
        </p:nvSpPr>
        <p:spPr>
          <a:xfrm>
            <a:off x="9537213" y="4227612"/>
            <a:ext cx="4375598" cy="1209794"/>
          </a:xfrm>
          <a:prstGeom prst="rect">
            <a:avLst/>
          </a:prstGeom>
          <a:noFill/>
          <a:ln/>
        </p:spPr>
        <p:txBody>
          <a:bodyPr wrap="squar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I dati dimostrano come asset class alternative come private equity, venture capital e hedge fund abbiano storicamente fornito rendimenti superiori rispetto agli investimenti tradizionali, compensando la maggiore complessità gestionale e i vincoli di </a:t>
            </a:r>
            <a:r>
              <a:rPr lang="en-US" sz="1750" dirty="0" err="1">
                <a:solidFill>
                  <a:srgbClr val="4C4C4D"/>
                </a:solidFill>
                <a:latin typeface="Heebo" pitchFamily="34" charset="0"/>
                <a:ea typeface="Heebo" pitchFamily="34" charset="-122"/>
                <a:cs typeface="Heebo" pitchFamily="34" charset="-120"/>
              </a:rPr>
              <a:t>liquidità</a:t>
            </a:r>
            <a:r>
              <a:rPr lang="en-US" sz="1750" dirty="0">
                <a:solidFill>
                  <a:srgbClr val="4C4C4D"/>
                </a:solidFill>
                <a:latin typeface="Heebo" pitchFamily="34" charset="0"/>
                <a:ea typeface="Heebo" pitchFamily="34" charset="-122"/>
                <a:cs typeface="Heebo" pitchFamily="34" charset="-120"/>
              </a:rPr>
              <a:t>, ma </a:t>
            </a:r>
            <a:r>
              <a:rPr lang="en-US" sz="1750" dirty="0" err="1">
                <a:solidFill>
                  <a:srgbClr val="4C4C4D"/>
                </a:solidFill>
                <a:latin typeface="Heebo" pitchFamily="34" charset="0"/>
                <a:ea typeface="Heebo" pitchFamily="34" charset="-122"/>
                <a:cs typeface="Heebo" pitchFamily="34" charset="-120"/>
              </a:rPr>
              <a:t>soprattutto</a:t>
            </a:r>
            <a:r>
              <a:rPr lang="en-US" sz="1750" dirty="0">
                <a:solidFill>
                  <a:srgbClr val="4C4C4D"/>
                </a:solidFill>
                <a:latin typeface="Heebo" pitchFamily="34" charset="0"/>
                <a:ea typeface="Heebo" pitchFamily="34" charset="-122"/>
                <a:cs typeface="Heebo" pitchFamily="34" charset="-120"/>
              </a:rPr>
              <a:t> la </a:t>
            </a:r>
            <a:r>
              <a:rPr lang="en-US" sz="1750" dirty="0" err="1">
                <a:solidFill>
                  <a:srgbClr val="4C4C4D"/>
                </a:solidFill>
                <a:latin typeface="Heebo" pitchFamily="34" charset="0"/>
                <a:ea typeface="Heebo" pitchFamily="34" charset="-122"/>
                <a:cs typeface="Heebo" pitchFamily="34" charset="-120"/>
              </a:rPr>
              <a:t>selezione</a:t>
            </a:r>
            <a:r>
              <a:rPr lang="en-US" sz="1750" dirty="0">
                <a:solidFill>
                  <a:srgbClr val="4C4C4D"/>
                </a:solidFill>
                <a:latin typeface="Heebo" pitchFamily="34" charset="0"/>
                <a:ea typeface="Heebo" pitchFamily="34" charset="-122"/>
                <a:cs typeface="Heebo" pitchFamily="34" charset="-120"/>
              </a:rPr>
              <a:t> dei </a:t>
            </a:r>
            <a:r>
              <a:rPr lang="en-US" sz="1750" dirty="0" err="1">
                <a:solidFill>
                  <a:srgbClr val="4C4C4D"/>
                </a:solidFill>
                <a:latin typeface="Heebo" pitchFamily="34" charset="0"/>
                <a:ea typeface="Heebo" pitchFamily="34" charset="-122"/>
                <a:cs typeface="Heebo" pitchFamily="34" charset="-120"/>
              </a:rPr>
              <a:t>gestori</a:t>
            </a:r>
            <a:r>
              <a:rPr lang="en-US" sz="1750" dirty="0">
                <a:solidFill>
                  <a:srgbClr val="4C4C4D"/>
                </a:solidFill>
                <a:latin typeface="Heebo" pitchFamily="34" charset="0"/>
                <a:ea typeface="Heebo" pitchFamily="34" charset="-122"/>
                <a:cs typeface="Heebo" pitchFamily="34" charset="-120"/>
              </a:rPr>
              <a:t>.</a:t>
            </a:r>
            <a:endParaRPr lang="en-US" sz="17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 y="0"/>
            <a:ext cx="6925733" cy="8229600"/>
          </a:xfrm>
          <a:prstGeom prst="rect">
            <a:avLst/>
          </a:prstGeom>
        </p:spPr>
      </p:pic>
      <p:pic>
        <p:nvPicPr>
          <p:cNvPr id="3" name="Image 1" descr="preencoded.png"/>
          <p:cNvPicPr>
            <a:picLocks noChangeAspect="1"/>
          </p:cNvPicPr>
          <p:nvPr/>
        </p:nvPicPr>
        <p:blipFill>
          <a:blip r:embed="rId4"/>
          <a:stretch>
            <a:fillRect/>
          </a:stretch>
        </p:blipFill>
        <p:spPr>
          <a:xfrm>
            <a:off x="135978" y="2298649"/>
            <a:ext cx="6653774" cy="4224785"/>
          </a:xfrm>
          <a:prstGeom prst="rect">
            <a:avLst/>
          </a:prstGeom>
        </p:spPr>
      </p:pic>
      <p:sp>
        <p:nvSpPr>
          <p:cNvPr id="4" name="Text 0"/>
          <p:cNvSpPr/>
          <p:nvPr/>
        </p:nvSpPr>
        <p:spPr>
          <a:xfrm>
            <a:off x="3297504" y="592157"/>
            <a:ext cx="6469380" cy="531614"/>
          </a:xfrm>
          <a:prstGeom prst="rect">
            <a:avLst/>
          </a:prstGeom>
          <a:noFill/>
          <a:ln/>
        </p:spPr>
        <p:txBody>
          <a:bodyPr wrap="none" lIns="0" tIns="0" rIns="0" bIns="0" rtlCol="0" anchor="t"/>
          <a:lstStyle/>
          <a:p>
            <a:pPr marL="0" indent="0" algn="l">
              <a:lnSpc>
                <a:spcPts val="4150"/>
              </a:lnSpc>
              <a:buNone/>
            </a:pPr>
            <a:r>
              <a:rPr lang="en-US" sz="4000" b="1" dirty="0" err="1">
                <a:solidFill>
                  <a:srgbClr val="152D47"/>
                </a:solidFill>
                <a:latin typeface="Crimson Pro Semi Bold" pitchFamily="34" charset="0"/>
                <a:ea typeface="Crimson Pro Semi Bold" pitchFamily="34" charset="-122"/>
                <a:cs typeface="Crimson Pro Semi Bold" pitchFamily="34" charset="-120"/>
              </a:rPr>
              <a:t>Costruzione</a:t>
            </a:r>
            <a:r>
              <a:rPr lang="en-US" sz="4000" b="1" dirty="0">
                <a:solidFill>
                  <a:srgbClr val="152D47"/>
                </a:solidFill>
                <a:latin typeface="Crimson Pro Semi Bold" pitchFamily="34" charset="0"/>
                <a:ea typeface="Crimson Pro Semi Bold" pitchFamily="34" charset="-122"/>
                <a:cs typeface="Crimson Pro Semi Bold" pitchFamily="34" charset="-120"/>
              </a:rPr>
              <a:t> del Portafoglio </a:t>
            </a:r>
            <a:r>
              <a:rPr lang="en-US" sz="4000" b="1" dirty="0" err="1">
                <a:solidFill>
                  <a:srgbClr val="152D47"/>
                </a:solidFill>
                <a:latin typeface="Crimson Pro Semi Bold" pitchFamily="34" charset="0"/>
                <a:ea typeface="Crimson Pro Semi Bold" pitchFamily="34" charset="-122"/>
                <a:cs typeface="Crimson Pro Semi Bold" pitchFamily="34" charset="-120"/>
              </a:rPr>
              <a:t>Ottimale</a:t>
            </a:r>
            <a:r>
              <a:rPr lang="en-US" sz="4000" b="1" dirty="0">
                <a:solidFill>
                  <a:srgbClr val="152D47"/>
                </a:solidFill>
                <a:latin typeface="Crimson Pro Semi Bold" pitchFamily="34" charset="0"/>
                <a:ea typeface="Crimson Pro Semi Bold" pitchFamily="34" charset="-122"/>
                <a:cs typeface="Crimson Pro Semi Bold" pitchFamily="34" charset="-120"/>
              </a:rPr>
              <a:t> di PE</a:t>
            </a:r>
            <a:endParaRPr lang="en-US" sz="4000" b="1" dirty="0"/>
          </a:p>
        </p:txBody>
      </p:sp>
      <p:sp>
        <p:nvSpPr>
          <p:cNvPr id="5" name="Text 1"/>
          <p:cNvSpPr/>
          <p:nvPr/>
        </p:nvSpPr>
        <p:spPr>
          <a:xfrm>
            <a:off x="9144002" y="1447610"/>
            <a:ext cx="4014176" cy="1458338"/>
          </a:xfrm>
          <a:prstGeom prst="rect">
            <a:avLst/>
          </a:prstGeom>
          <a:noFill/>
          <a:ln/>
        </p:spPr>
        <p:txBody>
          <a:bodyPr wrap="square" lIns="0" tIns="0" rIns="0" bIns="0" rtlCol="0" anchor="t"/>
          <a:lstStyle/>
          <a:p>
            <a:pPr marL="0" indent="0" algn="l">
              <a:lnSpc>
                <a:spcPts val="2100"/>
              </a:lnSpc>
              <a:buNone/>
            </a:pPr>
            <a:r>
              <a:rPr lang="en-US" sz="1300" dirty="0">
                <a:solidFill>
                  <a:srgbClr val="4C4C4D"/>
                </a:solidFill>
                <a:latin typeface="Heebo" pitchFamily="34" charset="0"/>
                <a:ea typeface="Heebo" pitchFamily="34" charset="-122"/>
                <a:cs typeface="Heebo" pitchFamily="34" charset="-120"/>
              </a:rPr>
              <a:t>La costruzione di un portafoglio ottimale per famiglie imprenditoriali richiede un approccio metodologico che </a:t>
            </a:r>
            <a:r>
              <a:rPr lang="en-US" sz="1300" dirty="0" err="1">
                <a:solidFill>
                  <a:srgbClr val="4C4C4D"/>
                </a:solidFill>
                <a:latin typeface="Heebo" pitchFamily="34" charset="0"/>
                <a:ea typeface="Heebo" pitchFamily="34" charset="-122"/>
                <a:cs typeface="Heebo" pitchFamily="34" charset="-120"/>
              </a:rPr>
              <a:t>bilanci</a:t>
            </a:r>
            <a:r>
              <a:rPr lang="en-US" sz="1300" dirty="0">
                <a:solidFill>
                  <a:srgbClr val="4C4C4D"/>
                </a:solidFill>
                <a:latin typeface="Heebo" pitchFamily="34" charset="0"/>
                <a:ea typeface="Heebo" pitchFamily="34" charset="-122"/>
                <a:cs typeface="Heebo" pitchFamily="34" charset="-120"/>
              </a:rPr>
              <a:t> </a:t>
            </a:r>
            <a:r>
              <a:rPr lang="en-US" sz="1300" dirty="0" err="1">
                <a:solidFill>
                  <a:srgbClr val="4C4C4D"/>
                </a:solidFill>
                <a:latin typeface="Heebo" pitchFamily="34" charset="0"/>
                <a:ea typeface="Heebo" pitchFamily="34" charset="-122"/>
                <a:cs typeface="Heebo" pitchFamily="34" charset="-120"/>
              </a:rPr>
              <a:t>rendimento</a:t>
            </a:r>
            <a:r>
              <a:rPr lang="en-US" sz="1300" dirty="0">
                <a:solidFill>
                  <a:srgbClr val="4C4C4D"/>
                </a:solidFill>
                <a:latin typeface="Heebo" pitchFamily="34" charset="0"/>
                <a:ea typeface="Heebo" pitchFamily="34" charset="-122"/>
                <a:cs typeface="Heebo" pitchFamily="34" charset="-120"/>
              </a:rPr>
              <a:t> atteso, </a:t>
            </a:r>
            <a:r>
              <a:rPr lang="en-US" sz="1300" dirty="0" err="1">
                <a:solidFill>
                  <a:srgbClr val="4C4C4D"/>
                </a:solidFill>
                <a:latin typeface="Heebo" pitchFamily="34" charset="0"/>
                <a:ea typeface="Heebo" pitchFamily="34" charset="-122"/>
                <a:cs typeface="Heebo" pitchFamily="34" charset="-120"/>
              </a:rPr>
              <a:t>rischio</a:t>
            </a:r>
            <a:r>
              <a:rPr lang="en-US" sz="1300" dirty="0">
                <a:solidFill>
                  <a:srgbClr val="4C4C4D"/>
                </a:solidFill>
                <a:latin typeface="Heebo" pitchFamily="34" charset="0"/>
                <a:ea typeface="Heebo" pitchFamily="34" charset="-122"/>
                <a:cs typeface="Heebo" pitchFamily="34" charset="-120"/>
              </a:rPr>
              <a:t> e </a:t>
            </a:r>
            <a:r>
              <a:rPr lang="en-US" sz="1300" dirty="0" err="1">
                <a:solidFill>
                  <a:srgbClr val="4C4C4D"/>
                </a:solidFill>
                <a:latin typeface="Heebo" pitchFamily="34" charset="0"/>
                <a:ea typeface="Heebo" pitchFamily="34" charset="-122"/>
                <a:cs typeface="Heebo" pitchFamily="34" charset="-120"/>
              </a:rPr>
              <a:t>vincoli</a:t>
            </a:r>
            <a:r>
              <a:rPr lang="en-US" sz="1300" dirty="0">
                <a:solidFill>
                  <a:srgbClr val="4C4C4D"/>
                </a:solidFill>
                <a:latin typeface="Heebo" pitchFamily="34" charset="0"/>
                <a:ea typeface="Heebo" pitchFamily="34" charset="-122"/>
                <a:cs typeface="Heebo" pitchFamily="34" charset="-120"/>
              </a:rPr>
              <a:t> </a:t>
            </a:r>
            <a:r>
              <a:rPr lang="en-US" sz="1300" dirty="0" err="1">
                <a:solidFill>
                  <a:srgbClr val="4C4C4D"/>
                </a:solidFill>
                <a:latin typeface="Heebo" pitchFamily="34" charset="0"/>
                <a:ea typeface="Heebo" pitchFamily="34" charset="-122"/>
                <a:cs typeface="Heebo" pitchFamily="34" charset="-120"/>
              </a:rPr>
              <a:t>temporali</a:t>
            </a:r>
            <a:r>
              <a:rPr lang="en-US" sz="1300" dirty="0">
                <a:solidFill>
                  <a:srgbClr val="4C4C4D"/>
                </a:solidFill>
                <a:latin typeface="Heebo" pitchFamily="34" charset="0"/>
                <a:ea typeface="Heebo" pitchFamily="34" charset="-122"/>
                <a:cs typeface="Heebo" pitchFamily="34" charset="-120"/>
              </a:rPr>
              <a:t> specifici della famiglia.</a:t>
            </a:r>
            <a:endParaRPr lang="en-US" sz="1300" dirty="0"/>
          </a:p>
        </p:txBody>
      </p:sp>
      <p:pic>
        <p:nvPicPr>
          <p:cNvPr id="6" name="Image 2" descr="preencoded.png"/>
          <p:cNvPicPr>
            <a:picLocks noChangeAspect="1"/>
          </p:cNvPicPr>
          <p:nvPr/>
        </p:nvPicPr>
        <p:blipFill>
          <a:blip r:embed="rId5"/>
          <a:stretch>
            <a:fillRect/>
          </a:stretch>
        </p:blipFill>
        <p:spPr>
          <a:xfrm>
            <a:off x="7090777" y="3481269"/>
            <a:ext cx="850583" cy="1252180"/>
          </a:xfrm>
          <a:prstGeom prst="rect">
            <a:avLst/>
          </a:prstGeom>
        </p:spPr>
      </p:pic>
      <p:sp>
        <p:nvSpPr>
          <p:cNvPr id="7" name="Text 2"/>
          <p:cNvSpPr/>
          <p:nvPr/>
        </p:nvSpPr>
        <p:spPr>
          <a:xfrm>
            <a:off x="8116356" y="3651290"/>
            <a:ext cx="2126456" cy="265747"/>
          </a:xfrm>
          <a:prstGeom prst="rect">
            <a:avLst/>
          </a:prstGeom>
          <a:noFill/>
          <a:ln/>
        </p:spPr>
        <p:txBody>
          <a:bodyPr wrap="none" lIns="0" tIns="0" rIns="0" bIns="0" rtlCol="0" anchor="t"/>
          <a:lstStyle/>
          <a:p>
            <a:pPr marL="0" indent="0" algn="l">
              <a:lnSpc>
                <a:spcPts val="2050"/>
              </a:lnSpc>
              <a:buNone/>
            </a:pPr>
            <a:r>
              <a:rPr lang="en-US" sz="1650" b="1" dirty="0">
                <a:solidFill>
                  <a:srgbClr val="4C4C4D"/>
                </a:solidFill>
                <a:latin typeface="Crimson Pro Semi Bold" pitchFamily="34" charset="0"/>
                <a:ea typeface="Crimson Pro Semi Bold" pitchFamily="34" charset="-122"/>
                <a:cs typeface="Crimson Pro Semi Bold" pitchFamily="34" charset="-120"/>
              </a:rPr>
              <a:t>Analisi Quantitativa</a:t>
            </a:r>
            <a:endParaRPr lang="en-US" sz="1650" b="1" dirty="0"/>
          </a:p>
        </p:txBody>
      </p:sp>
      <p:sp>
        <p:nvSpPr>
          <p:cNvPr id="8" name="Text 3"/>
          <p:cNvSpPr/>
          <p:nvPr/>
        </p:nvSpPr>
        <p:spPr>
          <a:xfrm>
            <a:off x="8116356" y="4019074"/>
            <a:ext cx="6535817" cy="544354"/>
          </a:xfrm>
          <a:prstGeom prst="rect">
            <a:avLst/>
          </a:prstGeom>
          <a:noFill/>
          <a:ln/>
        </p:spPr>
        <p:txBody>
          <a:bodyPr wrap="square" lIns="0" tIns="0" rIns="0" bIns="0" rtlCol="0" anchor="t"/>
          <a:lstStyle/>
          <a:p>
            <a:pPr marL="0" indent="0" algn="l">
              <a:lnSpc>
                <a:spcPts val="2100"/>
              </a:lnSpc>
              <a:buNone/>
            </a:pPr>
            <a:r>
              <a:rPr lang="en-US" sz="1300" dirty="0">
                <a:solidFill>
                  <a:srgbClr val="4C4C4D"/>
                </a:solidFill>
                <a:latin typeface="Heebo" pitchFamily="34" charset="0"/>
                <a:ea typeface="Heebo" pitchFamily="34" charset="-122"/>
                <a:cs typeface="Heebo" pitchFamily="34" charset="-120"/>
              </a:rPr>
              <a:t>Modelli di ottimizzazione del portafoglio basati su correlazioni storiche e scenari di stress testing</a:t>
            </a:r>
            <a:endParaRPr lang="en-US" sz="1300" dirty="0"/>
          </a:p>
        </p:txBody>
      </p:sp>
      <p:pic>
        <p:nvPicPr>
          <p:cNvPr id="9" name="Image 3" descr="preencoded.png"/>
          <p:cNvPicPr>
            <a:picLocks noChangeAspect="1"/>
          </p:cNvPicPr>
          <p:nvPr/>
        </p:nvPicPr>
        <p:blipFill>
          <a:blip r:embed="rId6"/>
          <a:stretch>
            <a:fillRect/>
          </a:stretch>
        </p:blipFill>
        <p:spPr>
          <a:xfrm>
            <a:off x="7095753" y="4733449"/>
            <a:ext cx="850583" cy="1252180"/>
          </a:xfrm>
          <a:prstGeom prst="rect">
            <a:avLst/>
          </a:prstGeom>
        </p:spPr>
      </p:pic>
      <p:sp>
        <p:nvSpPr>
          <p:cNvPr id="10" name="Text 4"/>
          <p:cNvSpPr/>
          <p:nvPr/>
        </p:nvSpPr>
        <p:spPr>
          <a:xfrm>
            <a:off x="8116356" y="4903470"/>
            <a:ext cx="2126456" cy="265747"/>
          </a:xfrm>
          <a:prstGeom prst="rect">
            <a:avLst/>
          </a:prstGeom>
          <a:noFill/>
          <a:ln/>
        </p:spPr>
        <p:txBody>
          <a:bodyPr wrap="none" lIns="0" tIns="0" rIns="0" bIns="0" rtlCol="0" anchor="t"/>
          <a:lstStyle/>
          <a:p>
            <a:pPr marL="0" indent="0" algn="l">
              <a:lnSpc>
                <a:spcPts val="2050"/>
              </a:lnSpc>
              <a:buNone/>
            </a:pPr>
            <a:r>
              <a:rPr lang="en-US" sz="1650" b="1" dirty="0">
                <a:solidFill>
                  <a:srgbClr val="4C4C4D"/>
                </a:solidFill>
                <a:latin typeface="Crimson Pro Semi Bold" pitchFamily="34" charset="0"/>
                <a:ea typeface="Crimson Pro Semi Bold" pitchFamily="34" charset="-122"/>
                <a:cs typeface="Crimson Pro Semi Bold" pitchFamily="34" charset="-120"/>
              </a:rPr>
              <a:t>Vincoli Familiari</a:t>
            </a:r>
            <a:endParaRPr lang="en-US" sz="1650" b="1" dirty="0"/>
          </a:p>
        </p:txBody>
      </p:sp>
      <p:sp>
        <p:nvSpPr>
          <p:cNvPr id="11" name="Text 5"/>
          <p:cNvSpPr/>
          <p:nvPr/>
        </p:nvSpPr>
        <p:spPr>
          <a:xfrm>
            <a:off x="8116356" y="5271254"/>
            <a:ext cx="6535817" cy="544354"/>
          </a:xfrm>
          <a:prstGeom prst="rect">
            <a:avLst/>
          </a:prstGeom>
          <a:noFill/>
          <a:ln/>
        </p:spPr>
        <p:txBody>
          <a:bodyPr wrap="square" lIns="0" tIns="0" rIns="0" bIns="0" rtlCol="0" anchor="t"/>
          <a:lstStyle/>
          <a:p>
            <a:pPr marL="0" indent="0" algn="l">
              <a:lnSpc>
                <a:spcPts val="2100"/>
              </a:lnSpc>
              <a:buNone/>
            </a:pPr>
            <a:r>
              <a:rPr lang="en-US" sz="1300" dirty="0">
                <a:solidFill>
                  <a:srgbClr val="4C4C4D"/>
                </a:solidFill>
                <a:latin typeface="Heebo" pitchFamily="34" charset="0"/>
                <a:ea typeface="Heebo" pitchFamily="34" charset="-122"/>
                <a:cs typeface="Heebo" pitchFamily="34" charset="-120"/>
              </a:rPr>
              <a:t>Integrazione di </a:t>
            </a:r>
            <a:r>
              <a:rPr lang="en-US" sz="1300" dirty="0" err="1">
                <a:solidFill>
                  <a:srgbClr val="4C4C4D"/>
                </a:solidFill>
                <a:latin typeface="Heebo" pitchFamily="34" charset="0"/>
                <a:ea typeface="Heebo" pitchFamily="34" charset="-122"/>
                <a:cs typeface="Heebo" pitchFamily="34" charset="-120"/>
              </a:rPr>
              <a:t>obiettivi</a:t>
            </a:r>
            <a:r>
              <a:rPr lang="en-US" sz="1300" dirty="0">
                <a:solidFill>
                  <a:srgbClr val="4C4C4D"/>
                </a:solidFill>
                <a:latin typeface="Heebo" pitchFamily="34" charset="0"/>
                <a:ea typeface="Heebo" pitchFamily="34" charset="-122"/>
                <a:cs typeface="Heebo" pitchFamily="34" charset="-120"/>
              </a:rPr>
              <a:t> </a:t>
            </a:r>
            <a:r>
              <a:rPr lang="en-US" sz="1300" dirty="0" err="1">
                <a:solidFill>
                  <a:srgbClr val="4C4C4D"/>
                </a:solidFill>
                <a:latin typeface="Heebo" pitchFamily="34" charset="0"/>
                <a:ea typeface="Heebo" pitchFamily="34" charset="-122"/>
                <a:cs typeface="Heebo" pitchFamily="34" charset="-120"/>
              </a:rPr>
              <a:t>specifici</a:t>
            </a:r>
            <a:r>
              <a:rPr lang="en-US" sz="1300" dirty="0">
                <a:solidFill>
                  <a:srgbClr val="4C4C4D"/>
                </a:solidFill>
                <a:latin typeface="Heebo" pitchFamily="34" charset="0"/>
                <a:ea typeface="Heebo" pitchFamily="34" charset="-122"/>
                <a:cs typeface="Heebo" pitchFamily="34" charset="-120"/>
              </a:rPr>
              <a:t>:</a:t>
            </a:r>
          </a:p>
          <a:p>
            <a:pPr marL="0" indent="0" algn="l">
              <a:lnSpc>
                <a:spcPts val="2100"/>
              </a:lnSpc>
              <a:buNone/>
            </a:pPr>
            <a:r>
              <a:rPr lang="en-US" sz="1300" dirty="0" err="1">
                <a:solidFill>
                  <a:srgbClr val="4C4C4D"/>
                </a:solidFill>
                <a:latin typeface="Heebo" pitchFamily="34" charset="0"/>
                <a:ea typeface="Heebo" pitchFamily="34" charset="-122"/>
                <a:cs typeface="Heebo" pitchFamily="34" charset="-120"/>
              </a:rPr>
              <a:t>orizzonte</a:t>
            </a:r>
            <a:r>
              <a:rPr lang="en-US" sz="1300" dirty="0">
                <a:solidFill>
                  <a:srgbClr val="4C4C4D"/>
                </a:solidFill>
                <a:latin typeface="Heebo" pitchFamily="34" charset="0"/>
                <a:ea typeface="Heebo" pitchFamily="34" charset="-122"/>
                <a:cs typeface="Heebo" pitchFamily="34" charset="-120"/>
              </a:rPr>
              <a:t> temporale e tolleranza al rischio della famiglia</a:t>
            </a:r>
            <a:endParaRPr lang="en-US" sz="1300" dirty="0"/>
          </a:p>
        </p:txBody>
      </p:sp>
      <p:pic>
        <p:nvPicPr>
          <p:cNvPr id="12" name="Image 4" descr="preencoded.png"/>
          <p:cNvPicPr>
            <a:picLocks noChangeAspect="1"/>
          </p:cNvPicPr>
          <p:nvPr/>
        </p:nvPicPr>
        <p:blipFill>
          <a:blip r:embed="rId7"/>
          <a:stretch>
            <a:fillRect/>
          </a:stretch>
        </p:blipFill>
        <p:spPr>
          <a:xfrm>
            <a:off x="7095753" y="5985629"/>
            <a:ext cx="850583" cy="1020723"/>
          </a:xfrm>
          <a:prstGeom prst="rect">
            <a:avLst/>
          </a:prstGeom>
        </p:spPr>
      </p:pic>
      <p:sp>
        <p:nvSpPr>
          <p:cNvPr id="13" name="Text 6"/>
          <p:cNvSpPr/>
          <p:nvPr/>
        </p:nvSpPr>
        <p:spPr>
          <a:xfrm>
            <a:off x="8116356" y="6155650"/>
            <a:ext cx="2126456" cy="265747"/>
          </a:xfrm>
          <a:prstGeom prst="rect">
            <a:avLst/>
          </a:prstGeom>
          <a:noFill/>
          <a:ln/>
        </p:spPr>
        <p:txBody>
          <a:bodyPr wrap="none" lIns="0" tIns="0" rIns="0" bIns="0" rtlCol="0" anchor="t"/>
          <a:lstStyle/>
          <a:p>
            <a:pPr marL="0" indent="0" algn="l">
              <a:lnSpc>
                <a:spcPts val="2050"/>
              </a:lnSpc>
              <a:buNone/>
            </a:pPr>
            <a:r>
              <a:rPr lang="en-US" sz="1650" b="1" dirty="0">
                <a:solidFill>
                  <a:srgbClr val="4C4C4D"/>
                </a:solidFill>
                <a:latin typeface="Crimson Pro Semi Bold" pitchFamily="34" charset="0"/>
                <a:ea typeface="Crimson Pro Semi Bold" pitchFamily="34" charset="-122"/>
                <a:cs typeface="Crimson Pro Semi Bold" pitchFamily="34" charset="-120"/>
              </a:rPr>
              <a:t>Implementazione</a:t>
            </a:r>
            <a:endParaRPr lang="en-US" sz="1650" b="1" dirty="0"/>
          </a:p>
        </p:txBody>
      </p:sp>
      <p:sp>
        <p:nvSpPr>
          <p:cNvPr id="14" name="Text 7"/>
          <p:cNvSpPr/>
          <p:nvPr/>
        </p:nvSpPr>
        <p:spPr>
          <a:xfrm>
            <a:off x="8116356" y="6523434"/>
            <a:ext cx="6535817" cy="272177"/>
          </a:xfrm>
          <a:prstGeom prst="rect">
            <a:avLst/>
          </a:prstGeom>
          <a:noFill/>
          <a:ln/>
        </p:spPr>
        <p:txBody>
          <a:bodyPr wrap="none" lIns="0" tIns="0" rIns="0" bIns="0" rtlCol="0" anchor="t"/>
          <a:lstStyle/>
          <a:p>
            <a:pPr marL="0" indent="0" algn="l">
              <a:lnSpc>
                <a:spcPts val="2100"/>
              </a:lnSpc>
              <a:buNone/>
            </a:pPr>
            <a:r>
              <a:rPr lang="en-US" sz="1300" dirty="0">
                <a:solidFill>
                  <a:srgbClr val="4C4C4D"/>
                </a:solidFill>
                <a:latin typeface="Heebo" pitchFamily="34" charset="0"/>
                <a:ea typeface="Heebo" pitchFamily="34" charset="-122"/>
                <a:cs typeface="Heebo" pitchFamily="34" charset="-120"/>
              </a:rPr>
              <a:t>Selezione di gestori e strumenti coerenti con la strategia definita</a:t>
            </a:r>
            <a:endParaRPr lang="en-US" sz="13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5632846" y="602874"/>
            <a:ext cx="5352455" cy="669131"/>
          </a:xfrm>
          <a:prstGeom prst="rect">
            <a:avLst/>
          </a:prstGeom>
          <a:noFill/>
          <a:ln/>
        </p:spPr>
        <p:txBody>
          <a:bodyPr wrap="none" lIns="0" tIns="0" rIns="0" bIns="0" rtlCol="0" anchor="t"/>
          <a:lstStyle/>
          <a:p>
            <a:pPr marL="0" indent="0" algn="l">
              <a:lnSpc>
                <a:spcPts val="5250"/>
              </a:lnSpc>
              <a:buNone/>
            </a:pPr>
            <a:r>
              <a:rPr lang="en-US" sz="4200" b="1" dirty="0">
                <a:solidFill>
                  <a:srgbClr val="152D47"/>
                </a:solidFill>
                <a:latin typeface="Crimson Pro Semi Bold" pitchFamily="34" charset="0"/>
                <a:ea typeface="Crimson Pro Semi Bold" pitchFamily="34" charset="-122"/>
                <a:cs typeface="Crimson Pro Semi Bold" pitchFamily="34" charset="-120"/>
              </a:rPr>
              <a:t>Call to Action</a:t>
            </a:r>
            <a:endParaRPr lang="en-US" sz="4200" b="1" dirty="0"/>
          </a:p>
        </p:txBody>
      </p:sp>
      <p:sp>
        <p:nvSpPr>
          <p:cNvPr id="3" name="Text 1"/>
          <p:cNvSpPr/>
          <p:nvPr/>
        </p:nvSpPr>
        <p:spPr>
          <a:xfrm>
            <a:off x="788670" y="1719263"/>
            <a:ext cx="13053060" cy="684848"/>
          </a:xfrm>
          <a:prstGeom prst="rect">
            <a:avLst/>
          </a:prstGeom>
          <a:noFill/>
          <a:ln/>
        </p:spPr>
        <p:txBody>
          <a:bodyPr wrap="square" lIns="0" tIns="0" rIns="0" bIns="0" rtlCol="0" anchor="t"/>
          <a:lstStyle/>
          <a:p>
            <a:pPr marL="0" indent="0" algn="l">
              <a:lnSpc>
                <a:spcPts val="2650"/>
              </a:lnSpc>
              <a:buNone/>
            </a:pPr>
            <a:r>
              <a:rPr lang="en-US" sz="1650" dirty="0">
                <a:solidFill>
                  <a:srgbClr val="4C4C4D"/>
                </a:solidFill>
                <a:latin typeface="Heebo" pitchFamily="34" charset="0"/>
                <a:ea typeface="Heebo" pitchFamily="34" charset="-122"/>
                <a:cs typeface="Heebo" pitchFamily="34" charset="-120"/>
              </a:rPr>
              <a:t>La gestione patrimoniale moderna richiede un approccio sistematico e professionale che vada oltre le pratiche tradizionali per abbracciare metodologie innovative e comprovate.</a:t>
            </a:r>
            <a:endParaRPr lang="en-US" sz="1650" dirty="0"/>
          </a:p>
        </p:txBody>
      </p:sp>
      <p:sp>
        <p:nvSpPr>
          <p:cNvPr id="4" name="Shape 2"/>
          <p:cNvSpPr/>
          <p:nvPr/>
        </p:nvSpPr>
        <p:spPr>
          <a:xfrm>
            <a:off x="788670" y="2644854"/>
            <a:ext cx="481608" cy="481608"/>
          </a:xfrm>
          <a:prstGeom prst="roundRect">
            <a:avLst>
              <a:gd name="adj" fmla="val 6668"/>
            </a:avLst>
          </a:prstGeom>
          <a:solidFill>
            <a:srgbClr val="2150FE"/>
          </a:solidFill>
          <a:ln/>
        </p:spPr>
        <p:txBody>
          <a:bodyPr/>
          <a:lstStyle/>
          <a:p>
            <a:endParaRPr lang="it-IT"/>
          </a:p>
        </p:txBody>
      </p:sp>
      <p:sp>
        <p:nvSpPr>
          <p:cNvPr id="5" name="Text 3"/>
          <p:cNvSpPr/>
          <p:nvPr/>
        </p:nvSpPr>
        <p:spPr>
          <a:xfrm>
            <a:off x="1484352" y="2718435"/>
            <a:ext cx="2676168" cy="334566"/>
          </a:xfrm>
          <a:prstGeom prst="rect">
            <a:avLst/>
          </a:prstGeom>
          <a:noFill/>
          <a:ln/>
        </p:spPr>
        <p:txBody>
          <a:bodyPr wrap="none" lIns="0" tIns="0" rIns="0" bIns="0" rtlCol="0" anchor="t"/>
          <a:lstStyle/>
          <a:p>
            <a:pPr marL="0" indent="0" algn="l">
              <a:lnSpc>
                <a:spcPts val="2600"/>
              </a:lnSpc>
              <a:buNone/>
            </a:pPr>
            <a:r>
              <a:rPr lang="en-US" sz="2100" b="1" dirty="0">
                <a:solidFill>
                  <a:srgbClr val="4C4C4D"/>
                </a:solidFill>
                <a:latin typeface="Crimson Pro Semi Bold" pitchFamily="34" charset="0"/>
                <a:ea typeface="Crimson Pro Semi Bold" pitchFamily="34" charset="-122"/>
                <a:cs typeface="Crimson Pro Semi Bold" pitchFamily="34" charset="-120"/>
              </a:rPr>
              <a:t>Monitoraggio Continuo</a:t>
            </a:r>
            <a:endParaRPr lang="en-US" sz="2100" b="1" dirty="0"/>
          </a:p>
        </p:txBody>
      </p:sp>
      <p:sp>
        <p:nvSpPr>
          <p:cNvPr id="6" name="Text 4"/>
          <p:cNvSpPr/>
          <p:nvPr/>
        </p:nvSpPr>
        <p:spPr>
          <a:xfrm>
            <a:off x="1484352" y="3181350"/>
            <a:ext cx="5697022" cy="1027271"/>
          </a:xfrm>
          <a:prstGeom prst="rect">
            <a:avLst/>
          </a:prstGeom>
          <a:noFill/>
          <a:ln/>
        </p:spPr>
        <p:txBody>
          <a:bodyPr wrap="square" lIns="0" tIns="0" rIns="0" bIns="0" rtlCol="0" anchor="t"/>
          <a:lstStyle/>
          <a:p>
            <a:pPr marL="0" indent="0" algn="l">
              <a:lnSpc>
                <a:spcPts val="2650"/>
              </a:lnSpc>
              <a:buNone/>
            </a:pPr>
            <a:r>
              <a:rPr lang="en-US" sz="1650" dirty="0">
                <a:solidFill>
                  <a:srgbClr val="4C4C4D"/>
                </a:solidFill>
                <a:latin typeface="Heebo" pitchFamily="34" charset="0"/>
                <a:ea typeface="Heebo" pitchFamily="34" charset="-122"/>
                <a:cs typeface="Heebo" pitchFamily="34" charset="-120"/>
              </a:rPr>
              <a:t>Implementare sistemi di monitoraggio periodico del patrimonio per identificare tempestivamente scostamenti dagli obiettivi e opportunità di ottimizzazione</a:t>
            </a:r>
            <a:endParaRPr lang="en-US" sz="1650" dirty="0"/>
          </a:p>
        </p:txBody>
      </p:sp>
      <p:sp>
        <p:nvSpPr>
          <p:cNvPr id="7" name="Shape 5"/>
          <p:cNvSpPr/>
          <p:nvPr/>
        </p:nvSpPr>
        <p:spPr>
          <a:xfrm>
            <a:off x="7448907" y="2644854"/>
            <a:ext cx="481608" cy="481608"/>
          </a:xfrm>
          <a:prstGeom prst="roundRect">
            <a:avLst>
              <a:gd name="adj" fmla="val 6668"/>
            </a:avLst>
          </a:prstGeom>
          <a:solidFill>
            <a:srgbClr val="2150FE"/>
          </a:solidFill>
          <a:ln/>
        </p:spPr>
        <p:txBody>
          <a:bodyPr/>
          <a:lstStyle/>
          <a:p>
            <a:endParaRPr lang="it-IT"/>
          </a:p>
        </p:txBody>
      </p:sp>
      <p:sp>
        <p:nvSpPr>
          <p:cNvPr id="8" name="Text 6"/>
          <p:cNvSpPr/>
          <p:nvPr/>
        </p:nvSpPr>
        <p:spPr>
          <a:xfrm>
            <a:off x="8144589" y="2718435"/>
            <a:ext cx="2676168" cy="334566"/>
          </a:xfrm>
          <a:prstGeom prst="rect">
            <a:avLst/>
          </a:prstGeom>
          <a:noFill/>
          <a:ln/>
        </p:spPr>
        <p:txBody>
          <a:bodyPr wrap="none" lIns="0" tIns="0" rIns="0" bIns="0" rtlCol="0" anchor="t"/>
          <a:lstStyle/>
          <a:p>
            <a:pPr marL="0" indent="0" algn="l">
              <a:lnSpc>
                <a:spcPts val="2600"/>
              </a:lnSpc>
              <a:buNone/>
            </a:pPr>
            <a:r>
              <a:rPr lang="en-US" sz="2100" b="1" dirty="0">
                <a:solidFill>
                  <a:srgbClr val="4C4C4D"/>
                </a:solidFill>
                <a:latin typeface="Crimson Pro Semi Bold" pitchFamily="34" charset="0"/>
                <a:ea typeface="Crimson Pro Semi Bold" pitchFamily="34" charset="-122"/>
                <a:cs typeface="Crimson Pro Semi Bold" pitchFamily="34" charset="-120"/>
              </a:rPr>
              <a:t>Benchmark Strategico</a:t>
            </a:r>
            <a:endParaRPr lang="en-US" sz="2100" b="1" dirty="0"/>
          </a:p>
        </p:txBody>
      </p:sp>
      <p:sp>
        <p:nvSpPr>
          <p:cNvPr id="9" name="Text 7"/>
          <p:cNvSpPr/>
          <p:nvPr/>
        </p:nvSpPr>
        <p:spPr>
          <a:xfrm>
            <a:off x="8144589" y="3181350"/>
            <a:ext cx="5697141" cy="1027271"/>
          </a:xfrm>
          <a:prstGeom prst="rect">
            <a:avLst/>
          </a:prstGeom>
          <a:noFill/>
          <a:ln/>
        </p:spPr>
        <p:txBody>
          <a:bodyPr wrap="square" lIns="0" tIns="0" rIns="0" bIns="0" rtlCol="0" anchor="t"/>
          <a:lstStyle/>
          <a:p>
            <a:pPr marL="0" indent="0" algn="l">
              <a:lnSpc>
                <a:spcPts val="2650"/>
              </a:lnSpc>
              <a:buNone/>
            </a:pPr>
            <a:r>
              <a:rPr lang="en-US" sz="1650" dirty="0">
                <a:solidFill>
                  <a:srgbClr val="4C4C4D"/>
                </a:solidFill>
                <a:latin typeface="Heebo" pitchFamily="34" charset="0"/>
                <a:ea typeface="Heebo" pitchFamily="34" charset="-122"/>
                <a:cs typeface="Heebo" pitchFamily="34" charset="-120"/>
              </a:rPr>
              <a:t>Comparare costantemente il patrimonio consolidato agli obiettivi condivisi, utilizzando metriche sofisticate che tengano conto del rischio assunto</a:t>
            </a:r>
            <a:endParaRPr lang="en-US" sz="1650" dirty="0"/>
          </a:p>
        </p:txBody>
      </p:sp>
      <p:sp>
        <p:nvSpPr>
          <p:cNvPr id="10" name="Shape 8"/>
          <p:cNvSpPr/>
          <p:nvPr/>
        </p:nvSpPr>
        <p:spPr>
          <a:xfrm>
            <a:off x="788670" y="4636770"/>
            <a:ext cx="481608" cy="481608"/>
          </a:xfrm>
          <a:prstGeom prst="roundRect">
            <a:avLst>
              <a:gd name="adj" fmla="val 6668"/>
            </a:avLst>
          </a:prstGeom>
          <a:solidFill>
            <a:srgbClr val="2150FE"/>
          </a:solidFill>
          <a:ln/>
        </p:spPr>
        <p:txBody>
          <a:bodyPr/>
          <a:lstStyle/>
          <a:p>
            <a:endParaRPr lang="it-IT"/>
          </a:p>
        </p:txBody>
      </p:sp>
      <p:sp>
        <p:nvSpPr>
          <p:cNvPr id="11" name="Text 9"/>
          <p:cNvSpPr/>
          <p:nvPr/>
        </p:nvSpPr>
        <p:spPr>
          <a:xfrm>
            <a:off x="1484352" y="4710351"/>
            <a:ext cx="2905839" cy="334566"/>
          </a:xfrm>
          <a:prstGeom prst="rect">
            <a:avLst/>
          </a:prstGeom>
          <a:noFill/>
          <a:ln/>
        </p:spPr>
        <p:txBody>
          <a:bodyPr wrap="none" lIns="0" tIns="0" rIns="0" bIns="0" rtlCol="0" anchor="t"/>
          <a:lstStyle/>
          <a:p>
            <a:pPr marL="0" indent="0" algn="l">
              <a:lnSpc>
                <a:spcPts val="2600"/>
              </a:lnSpc>
              <a:buNone/>
            </a:pPr>
            <a:r>
              <a:rPr lang="en-US" sz="2100" b="1" dirty="0">
                <a:solidFill>
                  <a:srgbClr val="4C4C4D"/>
                </a:solidFill>
                <a:latin typeface="Crimson Pro Semi Bold" pitchFamily="34" charset="0"/>
                <a:ea typeface="Crimson Pro Semi Bold" pitchFamily="34" charset="-122"/>
                <a:cs typeface="Crimson Pro Semi Bold" pitchFamily="34" charset="-120"/>
              </a:rPr>
              <a:t>Aggiornamento Strategico</a:t>
            </a:r>
            <a:endParaRPr lang="en-US" sz="2100" b="1" dirty="0"/>
          </a:p>
        </p:txBody>
      </p:sp>
      <p:sp>
        <p:nvSpPr>
          <p:cNvPr id="12" name="Text 10"/>
          <p:cNvSpPr/>
          <p:nvPr/>
        </p:nvSpPr>
        <p:spPr>
          <a:xfrm>
            <a:off x="1484352" y="5173266"/>
            <a:ext cx="5697022" cy="1027271"/>
          </a:xfrm>
          <a:prstGeom prst="rect">
            <a:avLst/>
          </a:prstGeom>
          <a:noFill/>
          <a:ln/>
        </p:spPr>
        <p:txBody>
          <a:bodyPr wrap="square" lIns="0" tIns="0" rIns="0" bIns="0" rtlCol="0" anchor="t"/>
          <a:lstStyle/>
          <a:p>
            <a:pPr marL="0" indent="0" algn="l">
              <a:lnSpc>
                <a:spcPts val="2650"/>
              </a:lnSpc>
              <a:buNone/>
            </a:pPr>
            <a:r>
              <a:rPr lang="en-US" sz="1650" dirty="0">
                <a:solidFill>
                  <a:srgbClr val="4C4C4D"/>
                </a:solidFill>
                <a:latin typeface="Heebo" pitchFamily="34" charset="0"/>
                <a:ea typeface="Heebo" pitchFamily="34" charset="-122"/>
                <a:cs typeface="Heebo" pitchFamily="34" charset="-120"/>
              </a:rPr>
              <a:t>Aggiornare periodicamente la strategia di investimento in linea con l'evoluzione dell'offerta del mercato e le innovazioni nel settore</a:t>
            </a:r>
            <a:endParaRPr lang="en-US" sz="1650" dirty="0"/>
          </a:p>
        </p:txBody>
      </p:sp>
      <p:sp>
        <p:nvSpPr>
          <p:cNvPr id="13" name="Shape 11"/>
          <p:cNvSpPr/>
          <p:nvPr/>
        </p:nvSpPr>
        <p:spPr>
          <a:xfrm>
            <a:off x="7448907" y="4636770"/>
            <a:ext cx="481608" cy="481608"/>
          </a:xfrm>
          <a:prstGeom prst="roundRect">
            <a:avLst>
              <a:gd name="adj" fmla="val 6668"/>
            </a:avLst>
          </a:prstGeom>
          <a:solidFill>
            <a:srgbClr val="2150FE"/>
          </a:solidFill>
          <a:ln/>
        </p:spPr>
        <p:txBody>
          <a:bodyPr/>
          <a:lstStyle/>
          <a:p>
            <a:endParaRPr lang="it-IT"/>
          </a:p>
        </p:txBody>
      </p:sp>
      <p:sp>
        <p:nvSpPr>
          <p:cNvPr id="14" name="Text 12"/>
          <p:cNvSpPr/>
          <p:nvPr/>
        </p:nvSpPr>
        <p:spPr>
          <a:xfrm>
            <a:off x="8144589" y="4710351"/>
            <a:ext cx="2840712" cy="334566"/>
          </a:xfrm>
          <a:prstGeom prst="rect">
            <a:avLst/>
          </a:prstGeom>
          <a:noFill/>
          <a:ln/>
        </p:spPr>
        <p:txBody>
          <a:bodyPr wrap="none" lIns="0" tIns="0" rIns="0" bIns="0" rtlCol="0" anchor="t"/>
          <a:lstStyle/>
          <a:p>
            <a:pPr marL="0" indent="0" algn="l">
              <a:lnSpc>
                <a:spcPts val="2600"/>
              </a:lnSpc>
              <a:buNone/>
            </a:pPr>
            <a:r>
              <a:rPr lang="en-US" sz="2100" b="1" dirty="0">
                <a:solidFill>
                  <a:srgbClr val="4C4C4D"/>
                </a:solidFill>
                <a:latin typeface="Crimson Pro Semi Bold" pitchFamily="34" charset="0"/>
                <a:ea typeface="Crimson Pro Semi Bold" pitchFamily="34" charset="-122"/>
                <a:cs typeface="Crimson Pro Semi Bold" pitchFamily="34" charset="-120"/>
              </a:rPr>
              <a:t>Partnership Professionale</a:t>
            </a:r>
            <a:endParaRPr lang="en-US" sz="2100" b="1" dirty="0"/>
          </a:p>
        </p:txBody>
      </p:sp>
      <p:sp>
        <p:nvSpPr>
          <p:cNvPr id="15" name="Text 13"/>
          <p:cNvSpPr/>
          <p:nvPr/>
        </p:nvSpPr>
        <p:spPr>
          <a:xfrm>
            <a:off x="8144589" y="5173266"/>
            <a:ext cx="5697141" cy="1027271"/>
          </a:xfrm>
          <a:prstGeom prst="rect">
            <a:avLst/>
          </a:prstGeom>
          <a:noFill/>
          <a:ln/>
        </p:spPr>
        <p:txBody>
          <a:bodyPr wrap="square" lIns="0" tIns="0" rIns="0" bIns="0" rtlCol="0" anchor="t"/>
          <a:lstStyle/>
          <a:p>
            <a:pPr marL="0" indent="0" algn="l">
              <a:lnSpc>
                <a:spcPts val="2650"/>
              </a:lnSpc>
              <a:buNone/>
            </a:pPr>
            <a:r>
              <a:rPr lang="en-US" sz="1650" dirty="0">
                <a:solidFill>
                  <a:srgbClr val="4C4C4D"/>
                </a:solidFill>
                <a:latin typeface="Heebo" pitchFamily="34" charset="0"/>
                <a:ea typeface="Heebo" pitchFamily="34" charset="-122"/>
                <a:cs typeface="Heebo" pitchFamily="34" charset="-120"/>
              </a:rPr>
              <a:t>Farsi affiancare da professionisti di fiducia, competenti tecnicamente ma capaci di relazionarsi efficacemente con la famiglia e le generazioni future</a:t>
            </a:r>
            <a:endParaRPr lang="en-US" sz="1650" dirty="0"/>
          </a:p>
        </p:txBody>
      </p:sp>
      <p:sp>
        <p:nvSpPr>
          <p:cNvPr id="16" name="Text 14"/>
          <p:cNvSpPr/>
          <p:nvPr/>
        </p:nvSpPr>
        <p:spPr>
          <a:xfrm>
            <a:off x="1109782" y="6682026"/>
            <a:ext cx="12731948" cy="684848"/>
          </a:xfrm>
          <a:prstGeom prst="rect">
            <a:avLst/>
          </a:prstGeom>
          <a:noFill/>
          <a:ln/>
        </p:spPr>
        <p:txBody>
          <a:bodyPr wrap="square" lIns="0" tIns="0" rIns="0" bIns="0" rtlCol="0" anchor="t"/>
          <a:lstStyle/>
          <a:p>
            <a:pPr marL="0" indent="0" algn="l">
              <a:lnSpc>
                <a:spcPts val="2650"/>
              </a:lnSpc>
              <a:buNone/>
            </a:pPr>
            <a:r>
              <a:rPr lang="en-US" sz="1650" b="1" dirty="0">
                <a:solidFill>
                  <a:srgbClr val="4C4C4D"/>
                </a:solidFill>
                <a:latin typeface="Heebo" pitchFamily="34" charset="0"/>
                <a:ea typeface="Heebo" pitchFamily="34" charset="-122"/>
                <a:cs typeface="Heebo" pitchFamily="34" charset="-120"/>
              </a:rPr>
              <a:t>Il successo nella gestione patrimoniale familiare</a:t>
            </a:r>
            <a:r>
              <a:rPr lang="en-US" sz="1650" dirty="0">
                <a:solidFill>
                  <a:srgbClr val="4C4C4D"/>
                </a:solidFill>
                <a:latin typeface="Heebo" pitchFamily="34" charset="0"/>
                <a:ea typeface="Heebo" pitchFamily="34" charset="-122"/>
                <a:cs typeface="Heebo" pitchFamily="34" charset="-120"/>
              </a:rPr>
              <a:t> dipende dalla capacità di coniugare competenza tecnica, visione strategica di lungo termine e comprensione delle dinamiche familiari specifiche.</a:t>
            </a:r>
            <a:endParaRPr lang="en-US" sz="1650" dirty="0"/>
          </a:p>
        </p:txBody>
      </p:sp>
      <p:sp>
        <p:nvSpPr>
          <p:cNvPr id="17" name="Shape 15"/>
          <p:cNvSpPr/>
          <p:nvPr/>
        </p:nvSpPr>
        <p:spPr>
          <a:xfrm>
            <a:off x="788670" y="6441281"/>
            <a:ext cx="30480" cy="1166336"/>
          </a:xfrm>
          <a:prstGeom prst="rect">
            <a:avLst/>
          </a:prstGeom>
          <a:solidFill>
            <a:srgbClr val="2150FE"/>
          </a:solidFill>
          <a:ln/>
        </p:spPr>
        <p:txBody>
          <a:bodyPr/>
          <a:lstStyle/>
          <a:p>
            <a:endParaRPr lang="it-IT"/>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6376851" y="0"/>
            <a:ext cx="8253549" cy="8229600"/>
          </a:xfrm>
          <a:prstGeom prst="rect">
            <a:avLst/>
          </a:prstGeom>
        </p:spPr>
      </p:pic>
      <p:pic>
        <p:nvPicPr>
          <p:cNvPr id="3" name="Image 1" descr="preencoded.png"/>
          <p:cNvPicPr>
            <a:picLocks noChangeAspect="1"/>
          </p:cNvPicPr>
          <p:nvPr/>
        </p:nvPicPr>
        <p:blipFill>
          <a:blip r:embed="rId4"/>
          <a:stretch>
            <a:fillRect/>
          </a:stretch>
        </p:blipFill>
        <p:spPr>
          <a:xfrm>
            <a:off x="6913428" y="2804873"/>
            <a:ext cx="7433366" cy="3955155"/>
          </a:xfrm>
          <a:prstGeom prst="rect">
            <a:avLst/>
          </a:prstGeom>
        </p:spPr>
      </p:pic>
      <p:sp>
        <p:nvSpPr>
          <p:cNvPr id="4" name="Text 0"/>
          <p:cNvSpPr/>
          <p:nvPr/>
        </p:nvSpPr>
        <p:spPr>
          <a:xfrm>
            <a:off x="3482562" y="693658"/>
            <a:ext cx="7446645" cy="708779"/>
          </a:xfrm>
          <a:prstGeom prst="rect">
            <a:avLst/>
          </a:prstGeom>
          <a:noFill/>
          <a:ln/>
        </p:spPr>
        <p:txBody>
          <a:bodyPr wrap="none" lIns="0" tIns="0" rIns="0" bIns="0" rtlCol="0" anchor="t"/>
          <a:lstStyle/>
          <a:p>
            <a:pPr marL="0" indent="0" algn="l">
              <a:lnSpc>
                <a:spcPts val="5550"/>
              </a:lnSpc>
              <a:buNone/>
            </a:pPr>
            <a:r>
              <a:rPr lang="en-US" sz="4450" b="1" dirty="0">
                <a:solidFill>
                  <a:srgbClr val="152D47"/>
                </a:solidFill>
                <a:latin typeface="Crimson Pro Semi Bold" pitchFamily="34" charset="0"/>
                <a:ea typeface="Crimson Pro Semi Bold" pitchFamily="34" charset="-122"/>
                <a:cs typeface="Crimson Pro Semi Bold" pitchFamily="34" charset="-120"/>
              </a:rPr>
              <a:t>I Driver degli Investimenti 2025</a:t>
            </a:r>
            <a:endParaRPr lang="en-US" sz="4450" b="1" dirty="0"/>
          </a:p>
        </p:txBody>
      </p:sp>
      <p:sp>
        <p:nvSpPr>
          <p:cNvPr id="5" name="Text 1"/>
          <p:cNvSpPr/>
          <p:nvPr/>
        </p:nvSpPr>
        <p:spPr>
          <a:xfrm>
            <a:off x="793790" y="2804874"/>
            <a:ext cx="5119331" cy="1088708"/>
          </a:xfrm>
          <a:prstGeom prst="rect">
            <a:avLst/>
          </a:prstGeom>
          <a:noFill/>
          <a:ln/>
        </p:spPr>
        <p:txBody>
          <a:bodyPr wrap="squar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L'Osservatorio Family Office 2025 (PoliMI) ha individuato 5 driver fondamentali che guidano le scelte strategiche degli investimenti nelle famiglie imprenditoriali italiane:</a:t>
            </a:r>
            <a:endParaRPr lang="en-US" sz="1750" dirty="0"/>
          </a:p>
        </p:txBody>
      </p:sp>
      <p:sp>
        <p:nvSpPr>
          <p:cNvPr id="6" name="Text 2"/>
          <p:cNvSpPr/>
          <p:nvPr/>
        </p:nvSpPr>
        <p:spPr>
          <a:xfrm>
            <a:off x="1133951" y="4403884"/>
            <a:ext cx="3897427" cy="1814513"/>
          </a:xfrm>
          <a:prstGeom prst="rect">
            <a:avLst/>
          </a:prstGeom>
          <a:noFill/>
          <a:ln/>
        </p:spPr>
        <p:txBody>
          <a:bodyPr wrap="squar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I Family Office italiani si stanno evolvendo verso un </a:t>
            </a:r>
            <a:r>
              <a:rPr lang="en-US" sz="1750" b="1" dirty="0">
                <a:solidFill>
                  <a:srgbClr val="4C4C4D"/>
                </a:solidFill>
                <a:latin typeface="Heebo" pitchFamily="34" charset="0"/>
                <a:ea typeface="Heebo" pitchFamily="34" charset="-122"/>
                <a:cs typeface="Heebo" pitchFamily="34" charset="-120"/>
              </a:rPr>
              <a:t>modello sempre più sofisticato</a:t>
            </a:r>
            <a:r>
              <a:rPr lang="en-US" sz="1750" dirty="0">
                <a:solidFill>
                  <a:srgbClr val="4C4C4D"/>
                </a:solidFill>
                <a:latin typeface="Heebo" pitchFamily="34" charset="0"/>
                <a:ea typeface="Heebo" pitchFamily="34" charset="-122"/>
                <a:cs typeface="Heebo" pitchFamily="34" charset="-120"/>
              </a:rPr>
              <a:t>, che integra obiettivi finanziari con nuove sensibilità ESG e governance, pur mantenendo come pilastro fondamentale la tradizionale attenzione alla preservazione e alla crescita del capitale di lungo termine.</a:t>
            </a:r>
            <a:endParaRPr lang="en-US" sz="1750" dirty="0"/>
          </a:p>
        </p:txBody>
      </p:sp>
      <p:sp>
        <p:nvSpPr>
          <p:cNvPr id="7" name="Shape 3"/>
          <p:cNvSpPr/>
          <p:nvPr/>
        </p:nvSpPr>
        <p:spPr>
          <a:xfrm>
            <a:off x="793790" y="4602481"/>
            <a:ext cx="30480" cy="2324814"/>
          </a:xfrm>
          <a:prstGeom prst="rect">
            <a:avLst/>
          </a:prstGeom>
          <a:solidFill>
            <a:srgbClr val="2150FE"/>
          </a:solidFill>
          <a:ln/>
        </p:spPr>
        <p:txBody>
          <a:bodyPr/>
          <a:lstStyle/>
          <a:p>
            <a:endParaRPr lang="it-IT"/>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616438" y="1265366"/>
            <a:ext cx="13042821" cy="816531"/>
          </a:xfrm>
          <a:prstGeom prst="roundRect">
            <a:avLst>
              <a:gd name="adj" fmla="val 4167"/>
            </a:avLst>
          </a:prstGeom>
          <a:solidFill>
            <a:srgbClr val="2150FE"/>
          </a:solidFill>
          <a:ln/>
        </p:spPr>
        <p:txBody>
          <a:bodyPr/>
          <a:lstStyle/>
          <a:p>
            <a:endParaRPr lang="it-IT"/>
          </a:p>
        </p:txBody>
      </p:sp>
      <p:sp>
        <p:nvSpPr>
          <p:cNvPr id="3" name="Text 1"/>
          <p:cNvSpPr/>
          <p:nvPr/>
        </p:nvSpPr>
        <p:spPr>
          <a:xfrm>
            <a:off x="1020604" y="1494949"/>
            <a:ext cx="12589193" cy="362903"/>
          </a:xfrm>
          <a:prstGeom prst="rect">
            <a:avLst/>
          </a:prstGeom>
          <a:noFill/>
          <a:ln/>
        </p:spPr>
        <p:txBody>
          <a:bodyPr wrap="none" lIns="0" tIns="0" rIns="0" bIns="0" rtlCol="0" anchor="t"/>
          <a:lstStyle/>
          <a:p>
            <a:pPr marL="0" indent="0" algn="l">
              <a:lnSpc>
                <a:spcPts val="2850"/>
              </a:lnSpc>
              <a:buNone/>
            </a:pPr>
            <a:r>
              <a:rPr lang="en-US" sz="1750" b="1" dirty="0">
                <a:solidFill>
                  <a:srgbClr val="FFFFFF"/>
                </a:solidFill>
                <a:latin typeface="Heebo" pitchFamily="34" charset="0"/>
                <a:ea typeface="Heebo" pitchFamily="34" charset="-122"/>
                <a:cs typeface="Heebo" pitchFamily="34" charset="-120"/>
              </a:rPr>
              <a:t>QUALI STRATEGIE FINANZIARIE PER I PATRIMONI FAMIGLIARI IN TRANSIZIONE?</a:t>
            </a:r>
            <a:endParaRPr lang="en-US" sz="1750" b="1" dirty="0"/>
          </a:p>
        </p:txBody>
      </p:sp>
      <p:sp>
        <p:nvSpPr>
          <p:cNvPr id="4" name="Text 2"/>
          <p:cNvSpPr/>
          <p:nvPr/>
        </p:nvSpPr>
        <p:spPr>
          <a:xfrm>
            <a:off x="793790" y="2339816"/>
            <a:ext cx="13042821" cy="362903"/>
          </a:xfrm>
          <a:prstGeom prst="rect">
            <a:avLst/>
          </a:prstGeom>
          <a:noFill/>
          <a:ln/>
        </p:spPr>
        <p:txBody>
          <a:bodyPr wrap="none" lIns="0" tIns="0" rIns="0" bIns="0" rtlCol="0" anchor="t"/>
          <a:lstStyle/>
          <a:p>
            <a:pPr marL="0" indent="0" algn="l">
              <a:lnSpc>
                <a:spcPts val="2850"/>
              </a:lnSpc>
              <a:buNone/>
            </a:pPr>
            <a:endParaRPr lang="en-US" sz="1750" dirty="0"/>
          </a:p>
        </p:txBody>
      </p:sp>
      <p:sp>
        <p:nvSpPr>
          <p:cNvPr id="5" name="Text 3"/>
          <p:cNvSpPr/>
          <p:nvPr/>
        </p:nvSpPr>
        <p:spPr>
          <a:xfrm>
            <a:off x="786169" y="2731115"/>
            <a:ext cx="13042821" cy="453509"/>
          </a:xfrm>
          <a:prstGeom prst="rect">
            <a:avLst/>
          </a:prstGeom>
          <a:noFill/>
          <a:ln/>
        </p:spPr>
        <p:txBody>
          <a:bodyPr wrap="none" lIns="0" tIns="0" rIns="0" bIns="0" rtlCol="0" anchor="t"/>
          <a:lstStyle/>
          <a:p>
            <a:pPr marL="0" indent="0" algn="l">
              <a:lnSpc>
                <a:spcPts val="3550"/>
              </a:lnSpc>
              <a:buNone/>
            </a:pPr>
            <a:r>
              <a:rPr lang="en-US" sz="2200" b="1" dirty="0">
                <a:solidFill>
                  <a:srgbClr val="F44444"/>
                </a:solidFill>
                <a:latin typeface="Heebo" pitchFamily="34" charset="0"/>
                <a:ea typeface="Heebo" pitchFamily="34" charset="-122"/>
                <a:cs typeface="Heebo" pitchFamily="34" charset="-120"/>
              </a:rPr>
              <a:t>                                 </a:t>
            </a:r>
            <a:r>
              <a:rPr lang="en-US" sz="2200" b="1" dirty="0">
                <a:latin typeface="Heebo" pitchFamily="34" charset="0"/>
                <a:ea typeface="Heebo" pitchFamily="34" charset="-122"/>
                <a:cs typeface="Heebo" pitchFamily="34" charset="-120"/>
              </a:rPr>
              <a:t>DIVERSIFICAZIONE COME MEZZO DI CONTROLLO DEL RISCHIO</a:t>
            </a:r>
            <a:endParaRPr lang="en-US" sz="2200" dirty="0"/>
          </a:p>
        </p:txBody>
      </p:sp>
      <p:sp>
        <p:nvSpPr>
          <p:cNvPr id="6" name="Text 4"/>
          <p:cNvSpPr/>
          <p:nvPr/>
        </p:nvSpPr>
        <p:spPr>
          <a:xfrm>
            <a:off x="793790" y="3666530"/>
            <a:ext cx="13042821" cy="725805"/>
          </a:xfrm>
          <a:prstGeom prst="rect">
            <a:avLst/>
          </a:prstGeom>
          <a:noFill/>
          <a:ln/>
        </p:spPr>
        <p:txBody>
          <a:bodyPr wrap="square" lIns="0" tIns="0" rIns="0" bIns="0" rtlCol="0" anchor="t"/>
          <a:lstStyle/>
          <a:p>
            <a:pPr marL="0" indent="0" algn="l">
              <a:lnSpc>
                <a:spcPts val="2850"/>
              </a:lnSpc>
              <a:buNone/>
            </a:pPr>
            <a:r>
              <a:rPr lang="en-US" sz="1750" b="1" dirty="0">
                <a:solidFill>
                  <a:srgbClr val="4C4C4D"/>
                </a:solidFill>
                <a:latin typeface="Heebo" pitchFamily="34" charset="0"/>
                <a:ea typeface="Heebo" pitchFamily="34" charset="-122"/>
                <a:cs typeface="Heebo" pitchFamily="34" charset="-120"/>
              </a:rPr>
              <a:t>Non c'è spazio per l'improvvisazione</a:t>
            </a:r>
            <a:r>
              <a:rPr lang="en-US" sz="1750" dirty="0">
                <a:solidFill>
                  <a:srgbClr val="4C4C4D"/>
                </a:solidFill>
                <a:latin typeface="Heebo" pitchFamily="34" charset="0"/>
                <a:ea typeface="Heebo" pitchFamily="34" charset="-122"/>
                <a:cs typeface="Heebo" pitchFamily="34" charset="-120"/>
              </a:rPr>
              <a:t> quando si tratta di proteggere il futuro delle famiglie imprenditoriali. Solo attraverso il supporto di competenze specializzate si possono costruire fondamenta patrimoniali solide per le generazioni future.</a:t>
            </a:r>
            <a:endParaRPr lang="en-US" sz="1750" dirty="0"/>
          </a:p>
        </p:txBody>
      </p:sp>
      <p:sp>
        <p:nvSpPr>
          <p:cNvPr id="7" name="Shape 5"/>
          <p:cNvSpPr/>
          <p:nvPr/>
        </p:nvSpPr>
        <p:spPr>
          <a:xfrm>
            <a:off x="793790" y="4647486"/>
            <a:ext cx="13042821" cy="2313861"/>
          </a:xfrm>
          <a:prstGeom prst="roundRect">
            <a:avLst>
              <a:gd name="adj" fmla="val 1470"/>
            </a:avLst>
          </a:prstGeom>
          <a:noFill/>
          <a:ln w="7620">
            <a:solidFill>
              <a:srgbClr val="000000">
                <a:alpha val="8000"/>
              </a:srgbClr>
            </a:solidFill>
            <a:prstDash val="solid"/>
          </a:ln>
        </p:spPr>
        <p:txBody>
          <a:bodyPr/>
          <a:lstStyle/>
          <a:p>
            <a:endParaRPr lang="it-IT"/>
          </a:p>
        </p:txBody>
      </p:sp>
      <p:sp>
        <p:nvSpPr>
          <p:cNvPr id="8" name="Shape 6"/>
          <p:cNvSpPr/>
          <p:nvPr/>
        </p:nvSpPr>
        <p:spPr>
          <a:xfrm>
            <a:off x="801410" y="4655106"/>
            <a:ext cx="13027581" cy="650319"/>
          </a:xfrm>
          <a:prstGeom prst="rect">
            <a:avLst/>
          </a:prstGeom>
          <a:solidFill>
            <a:srgbClr val="FFFFFF">
              <a:alpha val="4000"/>
            </a:srgbClr>
          </a:solidFill>
          <a:ln/>
        </p:spPr>
        <p:txBody>
          <a:bodyPr/>
          <a:lstStyle/>
          <a:p>
            <a:endParaRPr lang="it-IT"/>
          </a:p>
        </p:txBody>
      </p:sp>
      <p:sp>
        <p:nvSpPr>
          <p:cNvPr id="9" name="Text 7"/>
          <p:cNvSpPr/>
          <p:nvPr/>
        </p:nvSpPr>
        <p:spPr>
          <a:xfrm>
            <a:off x="1028224" y="4798814"/>
            <a:ext cx="6056352" cy="362903"/>
          </a:xfrm>
          <a:prstGeom prst="rect">
            <a:avLst/>
          </a:prstGeom>
          <a:noFill/>
          <a:ln/>
        </p:spPr>
        <p:txBody>
          <a:bodyPr wrap="none" lIns="0" tIns="0" rIns="0" bIns="0" rtlCol="0" anchor="t"/>
          <a:lstStyle/>
          <a:p>
            <a:pPr marL="0" indent="0" algn="l">
              <a:lnSpc>
                <a:spcPts val="2850"/>
              </a:lnSpc>
              <a:buNone/>
            </a:pPr>
            <a:r>
              <a:rPr lang="en-US" sz="1750" b="1" dirty="0">
                <a:latin typeface="Heebo" pitchFamily="34" charset="0"/>
                <a:ea typeface="Heebo" pitchFamily="34" charset="-122"/>
                <a:cs typeface="Heebo" pitchFamily="34" charset="-120"/>
              </a:rPr>
              <a:t>esperienza</a:t>
            </a:r>
            <a:endParaRPr lang="en-US" sz="1750" b="1" dirty="0"/>
          </a:p>
        </p:txBody>
      </p:sp>
      <p:sp>
        <p:nvSpPr>
          <p:cNvPr id="10" name="Text 8"/>
          <p:cNvSpPr/>
          <p:nvPr/>
        </p:nvSpPr>
        <p:spPr>
          <a:xfrm>
            <a:off x="7545824" y="4798814"/>
            <a:ext cx="6056352" cy="362903"/>
          </a:xfrm>
          <a:prstGeom prst="rect">
            <a:avLst/>
          </a:prstGeom>
          <a:noFill/>
          <a:ln/>
        </p:spPr>
        <p:txBody>
          <a:bodyPr wrap="none" lIns="0" tIns="0" rIns="0" bIns="0" rtlCol="0" anchor="t"/>
          <a:lstStyle/>
          <a:p>
            <a:pPr marL="0" indent="0" algn="l">
              <a:lnSpc>
                <a:spcPts val="2850"/>
              </a:lnSpc>
              <a:buNone/>
            </a:pPr>
            <a:endParaRPr lang="en-US" sz="1750" dirty="0"/>
          </a:p>
        </p:txBody>
      </p:sp>
      <p:sp>
        <p:nvSpPr>
          <p:cNvPr id="11" name="Shape 9"/>
          <p:cNvSpPr/>
          <p:nvPr/>
        </p:nvSpPr>
        <p:spPr>
          <a:xfrm>
            <a:off x="801410" y="5305425"/>
            <a:ext cx="13027581" cy="1648301"/>
          </a:xfrm>
          <a:prstGeom prst="rect">
            <a:avLst/>
          </a:prstGeom>
          <a:solidFill>
            <a:srgbClr val="000000">
              <a:alpha val="4000"/>
            </a:srgbClr>
          </a:solidFill>
          <a:ln/>
        </p:spPr>
        <p:txBody>
          <a:bodyPr/>
          <a:lstStyle/>
          <a:p>
            <a:endParaRPr lang="it-IT"/>
          </a:p>
        </p:txBody>
      </p:sp>
      <p:sp>
        <p:nvSpPr>
          <p:cNvPr id="12" name="Text 10"/>
          <p:cNvSpPr/>
          <p:nvPr/>
        </p:nvSpPr>
        <p:spPr>
          <a:xfrm>
            <a:off x="1028224" y="5449133"/>
            <a:ext cx="6056352" cy="362903"/>
          </a:xfrm>
          <a:prstGeom prst="rect">
            <a:avLst/>
          </a:prstGeom>
          <a:noFill/>
          <a:ln/>
        </p:spPr>
        <p:txBody>
          <a:bodyPr wrap="none" lIns="0" tIns="0" rIns="0" bIns="0" rtlCol="0" anchor="t"/>
          <a:lstStyle/>
          <a:p>
            <a:pPr marL="0" indent="0" algn="l">
              <a:lnSpc>
                <a:spcPts val="2850"/>
              </a:lnSpc>
              <a:buNone/>
            </a:pPr>
            <a:r>
              <a:rPr lang="en-US" sz="1750" dirty="0" err="1">
                <a:solidFill>
                  <a:srgbClr val="4C4C4D"/>
                </a:solidFill>
                <a:latin typeface="Heebo" pitchFamily="34" charset="0"/>
                <a:ea typeface="Heebo" pitchFamily="34" charset="-122"/>
                <a:cs typeface="Heebo" pitchFamily="34" charset="-120"/>
              </a:rPr>
              <a:t>metodo</a:t>
            </a:r>
            <a:endParaRPr lang="en-US" sz="1750" dirty="0"/>
          </a:p>
        </p:txBody>
      </p:sp>
      <p:sp>
        <p:nvSpPr>
          <p:cNvPr id="13" name="Text 11"/>
          <p:cNvSpPr/>
          <p:nvPr/>
        </p:nvSpPr>
        <p:spPr>
          <a:xfrm>
            <a:off x="1028224" y="5948124"/>
            <a:ext cx="6056352" cy="362903"/>
          </a:xfrm>
          <a:prstGeom prst="rect">
            <a:avLst/>
          </a:prstGeom>
          <a:noFill/>
          <a:ln/>
        </p:spPr>
        <p:txBody>
          <a:bodyPr wrap="non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visione</a:t>
            </a:r>
            <a:endParaRPr lang="en-US" sz="1750" dirty="0"/>
          </a:p>
        </p:txBody>
      </p:sp>
      <p:sp>
        <p:nvSpPr>
          <p:cNvPr id="14" name="Text 12"/>
          <p:cNvSpPr/>
          <p:nvPr/>
        </p:nvSpPr>
        <p:spPr>
          <a:xfrm>
            <a:off x="1028224" y="6447115"/>
            <a:ext cx="6056352" cy="362903"/>
          </a:xfrm>
          <a:prstGeom prst="rect">
            <a:avLst/>
          </a:prstGeom>
          <a:noFill/>
          <a:ln/>
        </p:spPr>
        <p:txBody>
          <a:bodyPr wrap="non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disciplina</a:t>
            </a:r>
            <a:endParaRPr lang="en-US" sz="1750" dirty="0"/>
          </a:p>
        </p:txBody>
      </p:sp>
      <p:sp>
        <p:nvSpPr>
          <p:cNvPr id="15" name="Text 13"/>
          <p:cNvSpPr/>
          <p:nvPr/>
        </p:nvSpPr>
        <p:spPr>
          <a:xfrm>
            <a:off x="7545824" y="5449133"/>
            <a:ext cx="6056352" cy="362903"/>
          </a:xfrm>
          <a:prstGeom prst="rect">
            <a:avLst/>
          </a:prstGeom>
          <a:noFill/>
          <a:ln/>
        </p:spPr>
        <p:txBody>
          <a:bodyPr wrap="none" lIns="0" tIns="0" rIns="0" bIns="0" rtlCol="0" anchor="t"/>
          <a:lstStyle/>
          <a:p>
            <a:pPr marL="0" indent="0" algn="l">
              <a:lnSpc>
                <a:spcPts val="2850"/>
              </a:lnSpc>
              <a:buNone/>
            </a:pP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0218" y="621149"/>
            <a:ext cx="4515564" cy="564475"/>
          </a:xfrm>
          <a:prstGeom prst="rect">
            <a:avLst/>
          </a:prstGeom>
          <a:noFill/>
          <a:ln/>
        </p:spPr>
        <p:txBody>
          <a:bodyPr wrap="none" lIns="0" tIns="0" rIns="0" bIns="0" rtlCol="0" anchor="t"/>
          <a:lstStyle/>
          <a:p>
            <a:pPr marL="0" indent="0" algn="l">
              <a:lnSpc>
                <a:spcPts val="4400"/>
              </a:lnSpc>
              <a:buNone/>
            </a:pPr>
            <a:r>
              <a:rPr lang="en-US" sz="3550" b="1" dirty="0">
                <a:solidFill>
                  <a:srgbClr val="152D47"/>
                </a:solidFill>
                <a:latin typeface="Crimson Pro Semi Bold" pitchFamily="34" charset="0"/>
                <a:ea typeface="Crimson Pro Semi Bold" pitchFamily="34" charset="-122"/>
                <a:cs typeface="Crimson Pro Semi Bold" pitchFamily="34" charset="-120"/>
              </a:rPr>
              <a:t>Dal Creare al Governare</a:t>
            </a:r>
            <a:endParaRPr lang="en-US" sz="3550" b="1" dirty="0"/>
          </a:p>
        </p:txBody>
      </p:sp>
      <p:sp>
        <p:nvSpPr>
          <p:cNvPr id="3" name="Text 1"/>
          <p:cNvSpPr/>
          <p:nvPr/>
        </p:nvSpPr>
        <p:spPr>
          <a:xfrm>
            <a:off x="763012" y="1194554"/>
            <a:ext cx="6229350" cy="451485"/>
          </a:xfrm>
          <a:prstGeom prst="rect">
            <a:avLst/>
          </a:prstGeom>
          <a:noFill/>
          <a:ln/>
        </p:spPr>
        <p:txBody>
          <a:bodyPr wrap="none" lIns="0" tIns="0" rIns="0" bIns="0" rtlCol="0" anchor="t"/>
          <a:lstStyle/>
          <a:p>
            <a:pPr marL="0" indent="0" algn="l">
              <a:lnSpc>
                <a:spcPts val="3550"/>
              </a:lnSpc>
              <a:buNone/>
            </a:pPr>
            <a:r>
              <a:rPr lang="en-US" sz="2800" i="1" dirty="0">
                <a:solidFill>
                  <a:srgbClr val="152D47"/>
                </a:solidFill>
                <a:latin typeface="Crimson Pro Semi Bold" pitchFamily="34" charset="0"/>
                <a:ea typeface="Crimson Pro Semi Bold" pitchFamily="34" charset="-122"/>
                <a:cs typeface="Crimson Pro Semi Bold" pitchFamily="34" charset="-120"/>
              </a:rPr>
              <a:t>La Sfida della Ricchezza nelle Generazioni</a:t>
            </a:r>
            <a:endParaRPr lang="en-US" sz="2800" i="1" dirty="0"/>
          </a:p>
        </p:txBody>
      </p:sp>
      <p:sp>
        <p:nvSpPr>
          <p:cNvPr id="4" name="Text 2"/>
          <p:cNvSpPr/>
          <p:nvPr/>
        </p:nvSpPr>
        <p:spPr>
          <a:xfrm>
            <a:off x="790218" y="2341364"/>
            <a:ext cx="7653695" cy="577929"/>
          </a:xfrm>
          <a:prstGeom prst="rect">
            <a:avLst/>
          </a:prstGeom>
          <a:noFill/>
          <a:ln/>
        </p:spPr>
        <p:txBody>
          <a:bodyPr wrap="square" lIns="0" tIns="0" rIns="0" bIns="0" rtlCol="0" anchor="t"/>
          <a:lstStyle/>
          <a:p>
            <a:pPr marL="0" indent="0" algn="l">
              <a:lnSpc>
                <a:spcPts val="2250"/>
              </a:lnSpc>
              <a:buNone/>
            </a:pPr>
            <a:r>
              <a:rPr lang="en-US" sz="1400" dirty="0">
                <a:solidFill>
                  <a:srgbClr val="4C4C4D"/>
                </a:solidFill>
                <a:latin typeface="Heebo" pitchFamily="34" charset="0"/>
                <a:ea typeface="Heebo" pitchFamily="34" charset="-122"/>
                <a:cs typeface="Heebo" pitchFamily="34" charset="-120"/>
              </a:rPr>
              <a:t>Il </a:t>
            </a:r>
            <a:r>
              <a:rPr lang="en-US" sz="1400" b="1" dirty="0">
                <a:solidFill>
                  <a:srgbClr val="4C4C4D"/>
                </a:solidFill>
                <a:latin typeface="Heebo" pitchFamily="34" charset="0"/>
                <a:ea typeface="Heebo" pitchFamily="34" charset="-122"/>
                <a:cs typeface="Heebo" pitchFamily="34" charset="-120"/>
              </a:rPr>
              <a:t>passaggio generazionale </a:t>
            </a:r>
            <a:r>
              <a:rPr lang="en-US" sz="1400" dirty="0">
                <a:solidFill>
                  <a:srgbClr val="4C4C4D"/>
                </a:solidFill>
                <a:latin typeface="Heebo" pitchFamily="34" charset="0"/>
                <a:ea typeface="Heebo" pitchFamily="34" charset="-122"/>
                <a:cs typeface="Heebo" pitchFamily="34" charset="-120"/>
              </a:rPr>
              <a:t>richiede un'evoluzione da una logica imprenditoriale di creazione di valore a una di gestione e preservazione patrimoniale sofisticata.</a:t>
            </a:r>
            <a:endParaRPr lang="en-US" sz="1400" dirty="0"/>
          </a:p>
        </p:txBody>
      </p:sp>
      <p:sp>
        <p:nvSpPr>
          <p:cNvPr id="5" name="Text 3"/>
          <p:cNvSpPr/>
          <p:nvPr/>
        </p:nvSpPr>
        <p:spPr>
          <a:xfrm>
            <a:off x="790218" y="3122414"/>
            <a:ext cx="180618" cy="225743"/>
          </a:xfrm>
          <a:prstGeom prst="rect">
            <a:avLst/>
          </a:prstGeom>
          <a:noFill/>
          <a:ln/>
        </p:spPr>
        <p:txBody>
          <a:bodyPr wrap="none" lIns="0" tIns="0" rIns="0" bIns="0" rtlCol="0" anchor="t"/>
          <a:lstStyle/>
          <a:p>
            <a:pPr marL="0" indent="0" algn="l">
              <a:lnSpc>
                <a:spcPts val="2250"/>
              </a:lnSpc>
              <a:buNone/>
            </a:pPr>
            <a:r>
              <a:rPr lang="en-US" sz="1400" dirty="0">
                <a:solidFill>
                  <a:srgbClr val="4C4C4D"/>
                </a:solidFill>
                <a:latin typeface="Crimson Pro Light" pitchFamily="34" charset="0"/>
                <a:ea typeface="Crimson Pro Light" pitchFamily="34" charset="-122"/>
                <a:cs typeface="Crimson Pro Light" pitchFamily="34" charset="-120"/>
              </a:rPr>
              <a:t>01</a:t>
            </a:r>
            <a:endParaRPr lang="en-US" sz="1400" dirty="0"/>
          </a:p>
        </p:txBody>
      </p:sp>
      <p:sp>
        <p:nvSpPr>
          <p:cNvPr id="6" name="Shape 4"/>
          <p:cNvSpPr/>
          <p:nvPr/>
        </p:nvSpPr>
        <p:spPr>
          <a:xfrm>
            <a:off x="790218" y="3406497"/>
            <a:ext cx="3736538" cy="22860"/>
          </a:xfrm>
          <a:prstGeom prst="rect">
            <a:avLst/>
          </a:prstGeom>
          <a:solidFill>
            <a:srgbClr val="2150FE"/>
          </a:solidFill>
          <a:ln/>
        </p:spPr>
        <p:txBody>
          <a:bodyPr/>
          <a:lstStyle/>
          <a:p>
            <a:endParaRPr lang="it-IT"/>
          </a:p>
        </p:txBody>
      </p:sp>
      <p:sp>
        <p:nvSpPr>
          <p:cNvPr id="7" name="Text 5"/>
          <p:cNvSpPr/>
          <p:nvPr/>
        </p:nvSpPr>
        <p:spPr>
          <a:xfrm>
            <a:off x="790218" y="3542467"/>
            <a:ext cx="2257782" cy="282178"/>
          </a:xfrm>
          <a:prstGeom prst="rect">
            <a:avLst/>
          </a:prstGeom>
          <a:noFill/>
          <a:ln/>
        </p:spPr>
        <p:txBody>
          <a:bodyPr wrap="none" lIns="0" tIns="0" rIns="0" bIns="0" rtlCol="0" anchor="t"/>
          <a:lstStyle/>
          <a:p>
            <a:pPr marL="0" indent="0" algn="l">
              <a:lnSpc>
                <a:spcPts val="2200"/>
              </a:lnSpc>
              <a:buNone/>
            </a:pPr>
            <a:r>
              <a:rPr lang="en-US" sz="1750" dirty="0">
                <a:solidFill>
                  <a:srgbClr val="4C4C4D"/>
                </a:solidFill>
                <a:latin typeface="Crimson Pro Semi Bold" pitchFamily="34" charset="0"/>
                <a:ea typeface="Crimson Pro Semi Bold" pitchFamily="34" charset="-122"/>
                <a:cs typeface="Crimson Pro Semi Bold" pitchFamily="34" charset="-120"/>
              </a:rPr>
              <a:t>Consapevolezza</a:t>
            </a:r>
            <a:endParaRPr lang="en-US" sz="1750" dirty="0"/>
          </a:p>
        </p:txBody>
      </p:sp>
      <p:sp>
        <p:nvSpPr>
          <p:cNvPr id="8" name="Text 6"/>
          <p:cNvSpPr/>
          <p:nvPr/>
        </p:nvSpPr>
        <p:spPr>
          <a:xfrm>
            <a:off x="790218" y="4005263"/>
            <a:ext cx="3736538" cy="288965"/>
          </a:xfrm>
          <a:prstGeom prst="rect">
            <a:avLst/>
          </a:prstGeom>
          <a:noFill/>
          <a:ln/>
        </p:spPr>
        <p:txBody>
          <a:bodyPr wrap="none" lIns="0" tIns="0" rIns="0" bIns="0" rtlCol="0" anchor="t"/>
          <a:lstStyle/>
          <a:p>
            <a:pPr marL="0" indent="0" algn="l">
              <a:lnSpc>
                <a:spcPts val="2250"/>
              </a:lnSpc>
              <a:buNone/>
            </a:pPr>
            <a:r>
              <a:rPr lang="en-US" sz="1400" dirty="0">
                <a:solidFill>
                  <a:srgbClr val="4C4C4D"/>
                </a:solidFill>
                <a:latin typeface="Heebo" pitchFamily="34" charset="0"/>
                <a:ea typeface="Heebo" pitchFamily="34" charset="-122"/>
                <a:cs typeface="Heebo" pitchFamily="34" charset="-120"/>
              </a:rPr>
              <a:t>Analisi della situazione patrimoniale attuale</a:t>
            </a:r>
            <a:endParaRPr lang="en-US" sz="1400" dirty="0"/>
          </a:p>
        </p:txBody>
      </p:sp>
      <p:sp>
        <p:nvSpPr>
          <p:cNvPr id="9" name="Text 7"/>
          <p:cNvSpPr/>
          <p:nvPr/>
        </p:nvSpPr>
        <p:spPr>
          <a:xfrm>
            <a:off x="4707374" y="3122414"/>
            <a:ext cx="180618" cy="225743"/>
          </a:xfrm>
          <a:prstGeom prst="rect">
            <a:avLst/>
          </a:prstGeom>
          <a:noFill/>
          <a:ln/>
        </p:spPr>
        <p:txBody>
          <a:bodyPr wrap="none" lIns="0" tIns="0" rIns="0" bIns="0" rtlCol="0" anchor="t"/>
          <a:lstStyle/>
          <a:p>
            <a:pPr marL="0" indent="0" algn="l">
              <a:lnSpc>
                <a:spcPts val="2250"/>
              </a:lnSpc>
              <a:buNone/>
            </a:pPr>
            <a:r>
              <a:rPr lang="en-US" sz="1400" dirty="0">
                <a:solidFill>
                  <a:srgbClr val="4C4C4D"/>
                </a:solidFill>
                <a:latin typeface="Crimson Pro Light" pitchFamily="34" charset="0"/>
                <a:ea typeface="Crimson Pro Light" pitchFamily="34" charset="-122"/>
                <a:cs typeface="Crimson Pro Light" pitchFamily="34" charset="-120"/>
              </a:rPr>
              <a:t>02</a:t>
            </a:r>
            <a:endParaRPr lang="en-US" sz="1400" dirty="0"/>
          </a:p>
        </p:txBody>
      </p:sp>
      <p:sp>
        <p:nvSpPr>
          <p:cNvPr id="10" name="Shape 8"/>
          <p:cNvSpPr/>
          <p:nvPr/>
        </p:nvSpPr>
        <p:spPr>
          <a:xfrm>
            <a:off x="4707374" y="3406497"/>
            <a:ext cx="3736538" cy="22860"/>
          </a:xfrm>
          <a:prstGeom prst="rect">
            <a:avLst/>
          </a:prstGeom>
          <a:solidFill>
            <a:srgbClr val="2150FE"/>
          </a:solidFill>
          <a:ln/>
        </p:spPr>
        <p:txBody>
          <a:bodyPr/>
          <a:lstStyle/>
          <a:p>
            <a:endParaRPr lang="it-IT"/>
          </a:p>
        </p:txBody>
      </p:sp>
      <p:sp>
        <p:nvSpPr>
          <p:cNvPr id="11" name="Text 9"/>
          <p:cNvSpPr/>
          <p:nvPr/>
        </p:nvSpPr>
        <p:spPr>
          <a:xfrm>
            <a:off x="4707374" y="3542467"/>
            <a:ext cx="2257782" cy="282178"/>
          </a:xfrm>
          <a:prstGeom prst="rect">
            <a:avLst/>
          </a:prstGeom>
          <a:noFill/>
          <a:ln/>
        </p:spPr>
        <p:txBody>
          <a:bodyPr wrap="none" lIns="0" tIns="0" rIns="0" bIns="0" rtlCol="0" anchor="t"/>
          <a:lstStyle/>
          <a:p>
            <a:pPr marL="0" indent="0" algn="l">
              <a:lnSpc>
                <a:spcPts val="2200"/>
              </a:lnSpc>
              <a:buNone/>
            </a:pPr>
            <a:r>
              <a:rPr lang="en-US" sz="1750" dirty="0">
                <a:solidFill>
                  <a:srgbClr val="4C4C4D"/>
                </a:solidFill>
                <a:latin typeface="Crimson Pro Semi Bold" pitchFamily="34" charset="0"/>
                <a:ea typeface="Crimson Pro Semi Bold" pitchFamily="34" charset="-122"/>
                <a:cs typeface="Crimson Pro Semi Bold" pitchFamily="34" charset="-120"/>
              </a:rPr>
              <a:t>Controllo Integrato</a:t>
            </a:r>
            <a:endParaRPr lang="en-US" sz="1750" dirty="0"/>
          </a:p>
        </p:txBody>
      </p:sp>
      <p:sp>
        <p:nvSpPr>
          <p:cNvPr id="12" name="Text 10"/>
          <p:cNvSpPr/>
          <p:nvPr/>
        </p:nvSpPr>
        <p:spPr>
          <a:xfrm>
            <a:off x="4707374" y="4005263"/>
            <a:ext cx="3736538" cy="288965"/>
          </a:xfrm>
          <a:prstGeom prst="rect">
            <a:avLst/>
          </a:prstGeom>
          <a:noFill/>
          <a:ln/>
        </p:spPr>
        <p:txBody>
          <a:bodyPr wrap="none" lIns="0" tIns="0" rIns="0" bIns="0" rtlCol="0" anchor="t"/>
          <a:lstStyle/>
          <a:p>
            <a:pPr marL="0" indent="0" algn="l">
              <a:lnSpc>
                <a:spcPts val="2250"/>
              </a:lnSpc>
              <a:buNone/>
            </a:pPr>
            <a:r>
              <a:rPr lang="en-US" sz="1400" dirty="0">
                <a:solidFill>
                  <a:srgbClr val="4C4C4D"/>
                </a:solidFill>
                <a:latin typeface="Heebo" pitchFamily="34" charset="0"/>
                <a:ea typeface="Heebo" pitchFamily="34" charset="-122"/>
                <a:cs typeface="Heebo" pitchFamily="34" charset="-120"/>
              </a:rPr>
              <a:t>Visione unitaria di tutti gli asset familiari</a:t>
            </a:r>
            <a:endParaRPr lang="en-US" sz="1400" dirty="0"/>
          </a:p>
        </p:txBody>
      </p:sp>
      <p:sp>
        <p:nvSpPr>
          <p:cNvPr id="13" name="Text 11"/>
          <p:cNvSpPr/>
          <p:nvPr/>
        </p:nvSpPr>
        <p:spPr>
          <a:xfrm>
            <a:off x="790218" y="4610219"/>
            <a:ext cx="180618" cy="225743"/>
          </a:xfrm>
          <a:prstGeom prst="rect">
            <a:avLst/>
          </a:prstGeom>
          <a:noFill/>
          <a:ln/>
        </p:spPr>
        <p:txBody>
          <a:bodyPr wrap="none" lIns="0" tIns="0" rIns="0" bIns="0" rtlCol="0" anchor="t"/>
          <a:lstStyle/>
          <a:p>
            <a:pPr marL="0" indent="0" algn="l">
              <a:lnSpc>
                <a:spcPts val="2250"/>
              </a:lnSpc>
              <a:buNone/>
            </a:pPr>
            <a:r>
              <a:rPr lang="en-US" sz="1400" dirty="0">
                <a:solidFill>
                  <a:srgbClr val="4C4C4D"/>
                </a:solidFill>
                <a:latin typeface="Crimson Pro Light" pitchFamily="34" charset="0"/>
                <a:ea typeface="Crimson Pro Light" pitchFamily="34" charset="-122"/>
                <a:cs typeface="Crimson Pro Light" pitchFamily="34" charset="-120"/>
              </a:rPr>
              <a:t>03</a:t>
            </a:r>
            <a:endParaRPr lang="en-US" sz="1400" dirty="0"/>
          </a:p>
        </p:txBody>
      </p:sp>
      <p:sp>
        <p:nvSpPr>
          <p:cNvPr id="14" name="Shape 12"/>
          <p:cNvSpPr/>
          <p:nvPr/>
        </p:nvSpPr>
        <p:spPr>
          <a:xfrm>
            <a:off x="790218" y="4894302"/>
            <a:ext cx="3736538" cy="22860"/>
          </a:xfrm>
          <a:prstGeom prst="rect">
            <a:avLst/>
          </a:prstGeom>
          <a:solidFill>
            <a:srgbClr val="2150FE"/>
          </a:solidFill>
          <a:ln/>
        </p:spPr>
        <p:txBody>
          <a:bodyPr/>
          <a:lstStyle/>
          <a:p>
            <a:endParaRPr lang="it-IT"/>
          </a:p>
        </p:txBody>
      </p:sp>
      <p:sp>
        <p:nvSpPr>
          <p:cNvPr id="15" name="Text 13"/>
          <p:cNvSpPr/>
          <p:nvPr/>
        </p:nvSpPr>
        <p:spPr>
          <a:xfrm>
            <a:off x="790218" y="5030272"/>
            <a:ext cx="2493407" cy="282178"/>
          </a:xfrm>
          <a:prstGeom prst="rect">
            <a:avLst/>
          </a:prstGeom>
          <a:noFill/>
          <a:ln/>
        </p:spPr>
        <p:txBody>
          <a:bodyPr wrap="none" lIns="0" tIns="0" rIns="0" bIns="0" rtlCol="0" anchor="t"/>
          <a:lstStyle/>
          <a:p>
            <a:pPr marL="0" indent="0" algn="l">
              <a:lnSpc>
                <a:spcPts val="2200"/>
              </a:lnSpc>
              <a:buNone/>
            </a:pPr>
            <a:r>
              <a:rPr lang="en-US" sz="1750" dirty="0">
                <a:solidFill>
                  <a:srgbClr val="4C4C4D"/>
                </a:solidFill>
                <a:latin typeface="Crimson Pro Semi Bold" pitchFamily="34" charset="0"/>
                <a:ea typeface="Crimson Pro Semi Bold" pitchFamily="34" charset="-122"/>
                <a:cs typeface="Crimson Pro Semi Bold" pitchFamily="34" charset="-120"/>
              </a:rPr>
              <a:t>Consolidamento dei Rischi</a:t>
            </a:r>
            <a:endParaRPr lang="en-US" sz="1750" dirty="0"/>
          </a:p>
        </p:txBody>
      </p:sp>
      <p:sp>
        <p:nvSpPr>
          <p:cNvPr id="16" name="Text 14"/>
          <p:cNvSpPr/>
          <p:nvPr/>
        </p:nvSpPr>
        <p:spPr>
          <a:xfrm>
            <a:off x="790218" y="5493068"/>
            <a:ext cx="3736538" cy="288965"/>
          </a:xfrm>
          <a:prstGeom prst="rect">
            <a:avLst/>
          </a:prstGeom>
          <a:noFill/>
          <a:ln/>
        </p:spPr>
        <p:txBody>
          <a:bodyPr wrap="none" lIns="0" tIns="0" rIns="0" bIns="0" rtlCol="0" anchor="t"/>
          <a:lstStyle/>
          <a:p>
            <a:pPr marL="0" indent="0" algn="l">
              <a:lnSpc>
                <a:spcPts val="2250"/>
              </a:lnSpc>
              <a:buNone/>
            </a:pPr>
            <a:r>
              <a:rPr lang="en-US" sz="1400" dirty="0">
                <a:solidFill>
                  <a:srgbClr val="4C4C4D"/>
                </a:solidFill>
                <a:latin typeface="Heebo" pitchFamily="34" charset="0"/>
                <a:ea typeface="Heebo" pitchFamily="34" charset="-122"/>
                <a:cs typeface="Heebo" pitchFamily="34" charset="-120"/>
              </a:rPr>
              <a:t>Mappatura e gestione centralizzata</a:t>
            </a:r>
            <a:endParaRPr lang="en-US" sz="1400" dirty="0"/>
          </a:p>
        </p:txBody>
      </p:sp>
      <p:sp>
        <p:nvSpPr>
          <p:cNvPr id="17" name="Text 15"/>
          <p:cNvSpPr/>
          <p:nvPr/>
        </p:nvSpPr>
        <p:spPr>
          <a:xfrm>
            <a:off x="4707374" y="4610219"/>
            <a:ext cx="180618" cy="225743"/>
          </a:xfrm>
          <a:prstGeom prst="rect">
            <a:avLst/>
          </a:prstGeom>
          <a:noFill/>
          <a:ln/>
        </p:spPr>
        <p:txBody>
          <a:bodyPr wrap="none" lIns="0" tIns="0" rIns="0" bIns="0" rtlCol="0" anchor="t"/>
          <a:lstStyle/>
          <a:p>
            <a:pPr marL="0" indent="0" algn="l">
              <a:lnSpc>
                <a:spcPts val="2250"/>
              </a:lnSpc>
              <a:buNone/>
            </a:pPr>
            <a:r>
              <a:rPr lang="en-US" sz="1400" dirty="0">
                <a:solidFill>
                  <a:srgbClr val="4C4C4D"/>
                </a:solidFill>
                <a:latin typeface="Crimson Pro Light" pitchFamily="34" charset="0"/>
                <a:ea typeface="Crimson Pro Light" pitchFamily="34" charset="-122"/>
                <a:cs typeface="Crimson Pro Light" pitchFamily="34" charset="-120"/>
              </a:rPr>
              <a:t>04</a:t>
            </a:r>
            <a:endParaRPr lang="en-US" sz="1400" dirty="0"/>
          </a:p>
        </p:txBody>
      </p:sp>
      <p:sp>
        <p:nvSpPr>
          <p:cNvPr id="18" name="Shape 16"/>
          <p:cNvSpPr/>
          <p:nvPr/>
        </p:nvSpPr>
        <p:spPr>
          <a:xfrm>
            <a:off x="4707374" y="4894302"/>
            <a:ext cx="3736538" cy="22860"/>
          </a:xfrm>
          <a:prstGeom prst="rect">
            <a:avLst/>
          </a:prstGeom>
          <a:solidFill>
            <a:srgbClr val="2150FE"/>
          </a:solidFill>
          <a:ln/>
        </p:spPr>
        <p:txBody>
          <a:bodyPr/>
          <a:lstStyle/>
          <a:p>
            <a:endParaRPr lang="it-IT"/>
          </a:p>
        </p:txBody>
      </p:sp>
      <p:sp>
        <p:nvSpPr>
          <p:cNvPr id="19" name="Text 17"/>
          <p:cNvSpPr/>
          <p:nvPr/>
        </p:nvSpPr>
        <p:spPr>
          <a:xfrm>
            <a:off x="4707374" y="5030272"/>
            <a:ext cx="2432328" cy="282178"/>
          </a:xfrm>
          <a:prstGeom prst="rect">
            <a:avLst/>
          </a:prstGeom>
          <a:noFill/>
          <a:ln/>
        </p:spPr>
        <p:txBody>
          <a:bodyPr wrap="none" lIns="0" tIns="0" rIns="0" bIns="0" rtlCol="0" anchor="t"/>
          <a:lstStyle/>
          <a:p>
            <a:pPr marL="0" indent="0" algn="l">
              <a:lnSpc>
                <a:spcPts val="2200"/>
              </a:lnSpc>
              <a:buNone/>
            </a:pPr>
            <a:r>
              <a:rPr lang="en-US" sz="1750" dirty="0">
                <a:solidFill>
                  <a:srgbClr val="4C4C4D"/>
                </a:solidFill>
                <a:latin typeface="Crimson Pro Semi Bold" pitchFamily="34" charset="0"/>
                <a:ea typeface="Crimson Pro Semi Bold" pitchFamily="34" charset="-122"/>
                <a:cs typeface="Crimson Pro Semi Bold" pitchFamily="34" charset="-120"/>
              </a:rPr>
              <a:t>Centralizzazione dei Costi</a:t>
            </a:r>
            <a:endParaRPr lang="en-US" sz="1750" dirty="0"/>
          </a:p>
        </p:txBody>
      </p:sp>
      <p:sp>
        <p:nvSpPr>
          <p:cNvPr id="20" name="Text 18"/>
          <p:cNvSpPr/>
          <p:nvPr/>
        </p:nvSpPr>
        <p:spPr>
          <a:xfrm>
            <a:off x="4707374" y="5493068"/>
            <a:ext cx="3736538" cy="288965"/>
          </a:xfrm>
          <a:prstGeom prst="rect">
            <a:avLst/>
          </a:prstGeom>
          <a:noFill/>
          <a:ln/>
        </p:spPr>
        <p:txBody>
          <a:bodyPr wrap="none" lIns="0" tIns="0" rIns="0" bIns="0" rtlCol="0" anchor="t"/>
          <a:lstStyle/>
          <a:p>
            <a:pPr marL="0" indent="0" algn="l">
              <a:lnSpc>
                <a:spcPts val="2250"/>
              </a:lnSpc>
              <a:buNone/>
            </a:pPr>
            <a:r>
              <a:rPr lang="en-US" sz="1400" dirty="0">
                <a:solidFill>
                  <a:srgbClr val="4C4C4D"/>
                </a:solidFill>
                <a:latin typeface="Heebo" pitchFamily="34" charset="0"/>
                <a:ea typeface="Heebo" pitchFamily="34" charset="-122"/>
                <a:cs typeface="Heebo" pitchFamily="34" charset="-120"/>
              </a:rPr>
              <a:t>Ottimizzazione dell'efficienza operativa</a:t>
            </a:r>
            <a:endParaRPr lang="en-US" sz="1400" dirty="0"/>
          </a:p>
        </p:txBody>
      </p:sp>
      <p:sp>
        <p:nvSpPr>
          <p:cNvPr id="21" name="Text 19"/>
          <p:cNvSpPr/>
          <p:nvPr/>
        </p:nvSpPr>
        <p:spPr>
          <a:xfrm>
            <a:off x="790218" y="6098024"/>
            <a:ext cx="180618" cy="225743"/>
          </a:xfrm>
          <a:prstGeom prst="rect">
            <a:avLst/>
          </a:prstGeom>
          <a:noFill/>
          <a:ln/>
        </p:spPr>
        <p:txBody>
          <a:bodyPr wrap="none" lIns="0" tIns="0" rIns="0" bIns="0" rtlCol="0" anchor="t"/>
          <a:lstStyle/>
          <a:p>
            <a:pPr marL="0" indent="0" algn="l">
              <a:lnSpc>
                <a:spcPts val="2250"/>
              </a:lnSpc>
              <a:buNone/>
            </a:pPr>
            <a:r>
              <a:rPr lang="en-US" sz="1400" dirty="0">
                <a:solidFill>
                  <a:srgbClr val="4C4C4D"/>
                </a:solidFill>
                <a:latin typeface="Crimson Pro Light" pitchFamily="34" charset="0"/>
                <a:ea typeface="Crimson Pro Light" pitchFamily="34" charset="-122"/>
                <a:cs typeface="Crimson Pro Light" pitchFamily="34" charset="-120"/>
              </a:rPr>
              <a:t>05</a:t>
            </a:r>
            <a:endParaRPr lang="en-US" sz="1400" dirty="0"/>
          </a:p>
        </p:txBody>
      </p:sp>
      <p:sp>
        <p:nvSpPr>
          <p:cNvPr id="22" name="Shape 20"/>
          <p:cNvSpPr/>
          <p:nvPr/>
        </p:nvSpPr>
        <p:spPr>
          <a:xfrm>
            <a:off x="790218" y="6382107"/>
            <a:ext cx="7653695" cy="22860"/>
          </a:xfrm>
          <a:prstGeom prst="rect">
            <a:avLst/>
          </a:prstGeom>
          <a:solidFill>
            <a:srgbClr val="2150FE"/>
          </a:solidFill>
          <a:ln/>
        </p:spPr>
        <p:txBody>
          <a:bodyPr/>
          <a:lstStyle/>
          <a:p>
            <a:endParaRPr lang="it-IT"/>
          </a:p>
        </p:txBody>
      </p:sp>
      <p:sp>
        <p:nvSpPr>
          <p:cNvPr id="23" name="Text 21"/>
          <p:cNvSpPr/>
          <p:nvPr/>
        </p:nvSpPr>
        <p:spPr>
          <a:xfrm>
            <a:off x="790218" y="6518077"/>
            <a:ext cx="2257782" cy="282178"/>
          </a:xfrm>
          <a:prstGeom prst="rect">
            <a:avLst/>
          </a:prstGeom>
          <a:noFill/>
          <a:ln/>
        </p:spPr>
        <p:txBody>
          <a:bodyPr wrap="none" lIns="0" tIns="0" rIns="0" bIns="0" rtlCol="0" anchor="t"/>
          <a:lstStyle/>
          <a:p>
            <a:pPr marL="0" indent="0" algn="l">
              <a:lnSpc>
                <a:spcPts val="2200"/>
              </a:lnSpc>
              <a:buNone/>
            </a:pPr>
            <a:r>
              <a:rPr lang="en-US" sz="1750" b="1" dirty="0">
                <a:solidFill>
                  <a:srgbClr val="0070C0"/>
                </a:solidFill>
                <a:latin typeface="Crimson Pro Semi Bold" pitchFamily="34" charset="0"/>
                <a:ea typeface="Crimson Pro Semi Bold" pitchFamily="34" charset="-122"/>
                <a:cs typeface="Crimson Pro Semi Bold" pitchFamily="34" charset="-120"/>
              </a:rPr>
              <a:t>Personalizzazione</a:t>
            </a:r>
            <a:endParaRPr lang="en-US" sz="1750" b="1" dirty="0">
              <a:solidFill>
                <a:srgbClr val="0070C0"/>
              </a:solidFill>
            </a:endParaRPr>
          </a:p>
        </p:txBody>
      </p:sp>
      <p:sp>
        <p:nvSpPr>
          <p:cNvPr id="24" name="Text 22"/>
          <p:cNvSpPr/>
          <p:nvPr/>
        </p:nvSpPr>
        <p:spPr>
          <a:xfrm>
            <a:off x="790218" y="6980872"/>
            <a:ext cx="7653695" cy="288965"/>
          </a:xfrm>
          <a:prstGeom prst="rect">
            <a:avLst/>
          </a:prstGeom>
          <a:noFill/>
          <a:ln/>
        </p:spPr>
        <p:txBody>
          <a:bodyPr wrap="none" lIns="0" tIns="0" rIns="0" bIns="0" rtlCol="0" anchor="t"/>
          <a:lstStyle/>
          <a:p>
            <a:pPr marL="0" indent="0" algn="l">
              <a:lnSpc>
                <a:spcPts val="2250"/>
              </a:lnSpc>
              <a:buNone/>
            </a:pPr>
            <a:r>
              <a:rPr lang="en-US" sz="1400" dirty="0">
                <a:solidFill>
                  <a:srgbClr val="4C4C4D"/>
                </a:solidFill>
                <a:latin typeface="Heebo" pitchFamily="34" charset="0"/>
                <a:ea typeface="Heebo" pitchFamily="34" charset="-122"/>
                <a:cs typeface="Heebo" pitchFamily="34" charset="-120"/>
              </a:rPr>
              <a:t>Soluzioni su misura per ogni famiglia</a:t>
            </a:r>
            <a:endParaRPr lang="en-US" sz="1400" dirty="0"/>
          </a:p>
        </p:txBody>
      </p:sp>
      <p:pic>
        <p:nvPicPr>
          <p:cNvPr id="25" name="Image 0" descr="preencoded.png"/>
          <p:cNvPicPr>
            <a:picLocks noChangeAspect="1"/>
          </p:cNvPicPr>
          <p:nvPr/>
        </p:nvPicPr>
        <p:blipFill>
          <a:blip r:embed="rId3"/>
          <a:stretch>
            <a:fillRect/>
          </a:stretch>
        </p:blipFill>
        <p:spPr>
          <a:xfrm>
            <a:off x="8678942" y="163763"/>
            <a:ext cx="5634735" cy="3687446"/>
          </a:xfrm>
          <a:prstGeom prst="rect">
            <a:avLst/>
          </a:prstGeom>
        </p:spPr>
      </p:pic>
      <p:sp>
        <p:nvSpPr>
          <p:cNvPr id="26" name="Text 23"/>
          <p:cNvSpPr/>
          <p:nvPr/>
        </p:nvSpPr>
        <p:spPr>
          <a:xfrm>
            <a:off x="9196864" y="4833819"/>
            <a:ext cx="4955619" cy="866894"/>
          </a:xfrm>
          <a:prstGeom prst="rect">
            <a:avLst/>
          </a:prstGeom>
          <a:noFill/>
          <a:ln/>
        </p:spPr>
        <p:txBody>
          <a:bodyPr wrap="square" lIns="0" tIns="0" rIns="0" bIns="0" rtlCol="0" anchor="t"/>
          <a:lstStyle/>
          <a:p>
            <a:pPr marL="0" indent="0" algn="l">
              <a:lnSpc>
                <a:spcPts val="2250"/>
              </a:lnSpc>
              <a:buNone/>
            </a:pPr>
            <a:r>
              <a:rPr lang="en-US" sz="1400" b="1" dirty="0">
                <a:solidFill>
                  <a:srgbClr val="4C4C4D"/>
                </a:solidFill>
                <a:latin typeface="Heebo" pitchFamily="34" charset="0"/>
                <a:ea typeface="Heebo" pitchFamily="34" charset="-122"/>
                <a:cs typeface="Heebo" pitchFamily="34" charset="-120"/>
              </a:rPr>
              <a:t>La continuità patrimoniale</a:t>
            </a:r>
            <a:r>
              <a:rPr lang="en-US" sz="1400" dirty="0">
                <a:solidFill>
                  <a:srgbClr val="4C4C4D"/>
                </a:solidFill>
                <a:latin typeface="Heebo" pitchFamily="34" charset="0"/>
                <a:ea typeface="Heebo" pitchFamily="34" charset="-122"/>
                <a:cs typeface="Heebo" pitchFamily="34" charset="-120"/>
              </a:rPr>
              <a:t> richiede un approccio sistemico che integri valutazione, ristrutturazione, implementazione e monitoraggio continuo.</a:t>
            </a:r>
            <a:endParaRPr 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3790" y="785813"/>
            <a:ext cx="4370665" cy="496133"/>
          </a:xfrm>
          <a:prstGeom prst="rect">
            <a:avLst/>
          </a:prstGeom>
          <a:noFill/>
          <a:ln/>
        </p:spPr>
        <p:txBody>
          <a:bodyPr wrap="none" lIns="0" tIns="0" rIns="0" bIns="0" rtlCol="0" anchor="t"/>
          <a:lstStyle/>
          <a:p>
            <a:pPr marL="0" indent="0" algn="l">
              <a:lnSpc>
                <a:spcPts val="3900"/>
              </a:lnSpc>
              <a:buNone/>
            </a:pPr>
            <a:r>
              <a:rPr lang="en-US" sz="4800" b="1" dirty="0">
                <a:solidFill>
                  <a:srgbClr val="152D47"/>
                </a:solidFill>
                <a:latin typeface="Crimson Pro Semi Bold" pitchFamily="34" charset="0"/>
                <a:ea typeface="Crimson Pro Semi Bold" pitchFamily="34" charset="-122"/>
                <a:cs typeface="Crimson Pro Semi Bold" pitchFamily="34" charset="-120"/>
              </a:rPr>
              <a:t>Rendicontazione Integrata</a:t>
            </a:r>
            <a:endParaRPr lang="en-US" sz="4800" b="1" dirty="0"/>
          </a:p>
        </p:txBody>
      </p:sp>
      <p:sp>
        <p:nvSpPr>
          <p:cNvPr id="3" name="Text 1"/>
          <p:cNvSpPr/>
          <p:nvPr/>
        </p:nvSpPr>
        <p:spPr>
          <a:xfrm>
            <a:off x="793790" y="1520071"/>
            <a:ext cx="5231011" cy="396835"/>
          </a:xfrm>
          <a:prstGeom prst="rect">
            <a:avLst/>
          </a:prstGeom>
          <a:noFill/>
          <a:ln/>
        </p:spPr>
        <p:txBody>
          <a:bodyPr wrap="none" lIns="0" tIns="0" rIns="0" bIns="0" rtlCol="0" anchor="t"/>
          <a:lstStyle/>
          <a:p>
            <a:pPr marL="0" indent="0" algn="l">
              <a:lnSpc>
                <a:spcPts val="3100"/>
              </a:lnSpc>
              <a:buNone/>
            </a:pPr>
            <a:r>
              <a:rPr lang="en-US" sz="2500" i="1" dirty="0">
                <a:solidFill>
                  <a:srgbClr val="152D47"/>
                </a:solidFill>
                <a:latin typeface="Crimson Pro Semi Bold" pitchFamily="34" charset="0"/>
                <a:ea typeface="Crimson Pro Semi Bold" pitchFamily="34" charset="-122"/>
                <a:cs typeface="Crimson Pro Semi Bold" pitchFamily="34" charset="-120"/>
              </a:rPr>
              <a:t>Il Cruscotto Patrimoniale della Famiglia</a:t>
            </a:r>
            <a:endParaRPr lang="en-US" sz="2500" i="1" dirty="0"/>
          </a:p>
        </p:txBody>
      </p:sp>
      <p:sp>
        <p:nvSpPr>
          <p:cNvPr id="4" name="Text 2"/>
          <p:cNvSpPr/>
          <p:nvPr/>
        </p:nvSpPr>
        <p:spPr>
          <a:xfrm>
            <a:off x="793790" y="2155031"/>
            <a:ext cx="13042821" cy="508159"/>
          </a:xfrm>
          <a:prstGeom prst="rect">
            <a:avLst/>
          </a:prstGeom>
          <a:noFill/>
          <a:ln/>
        </p:spPr>
        <p:txBody>
          <a:bodyPr wrap="square" lIns="0" tIns="0" rIns="0" bIns="0" rtlCol="0" anchor="t"/>
          <a:lstStyle/>
          <a:p>
            <a:pPr marL="0" indent="0" algn="l">
              <a:lnSpc>
                <a:spcPts val="2000"/>
              </a:lnSpc>
              <a:buNone/>
            </a:pPr>
            <a:r>
              <a:rPr lang="en-US" sz="1250" dirty="0">
                <a:solidFill>
                  <a:srgbClr val="4C4C4D"/>
                </a:solidFill>
                <a:latin typeface="Heebo" pitchFamily="34" charset="0"/>
                <a:ea typeface="Heebo" pitchFamily="34" charset="-122"/>
                <a:cs typeface="Heebo" pitchFamily="34" charset="-120"/>
              </a:rPr>
              <a:t>La rendicontazione integrata rappresenta un'evoluzione fondamentale rispetto alla logica tradizionale della semplice misurazione finanziaria, offrendo una visione completa e trasversale del patrimonio familiare.</a:t>
            </a:r>
            <a:endParaRPr lang="en-US" sz="1250" dirty="0"/>
          </a:p>
        </p:txBody>
      </p:sp>
      <p:sp>
        <p:nvSpPr>
          <p:cNvPr id="5" name="Shape 3"/>
          <p:cNvSpPr/>
          <p:nvPr/>
        </p:nvSpPr>
        <p:spPr>
          <a:xfrm>
            <a:off x="793790" y="3079909"/>
            <a:ext cx="6441996" cy="1429822"/>
          </a:xfrm>
          <a:prstGeom prst="roundRect">
            <a:avLst>
              <a:gd name="adj" fmla="val 7674"/>
            </a:avLst>
          </a:prstGeom>
          <a:solidFill>
            <a:srgbClr val="FFFFFF"/>
          </a:solidFill>
          <a:ln/>
        </p:spPr>
        <p:txBody>
          <a:bodyPr/>
          <a:lstStyle/>
          <a:p>
            <a:endParaRPr lang="it-IT"/>
          </a:p>
        </p:txBody>
      </p:sp>
      <p:sp>
        <p:nvSpPr>
          <p:cNvPr id="6" name="Shape 4"/>
          <p:cNvSpPr/>
          <p:nvPr/>
        </p:nvSpPr>
        <p:spPr>
          <a:xfrm>
            <a:off x="793790" y="3057049"/>
            <a:ext cx="6441996" cy="91440"/>
          </a:xfrm>
          <a:prstGeom prst="roundRect">
            <a:avLst>
              <a:gd name="adj" fmla="val 26046"/>
            </a:avLst>
          </a:prstGeom>
          <a:solidFill>
            <a:srgbClr val="2150FE"/>
          </a:solidFill>
          <a:ln/>
        </p:spPr>
        <p:txBody>
          <a:bodyPr/>
          <a:lstStyle/>
          <a:p>
            <a:endParaRPr lang="it-IT"/>
          </a:p>
        </p:txBody>
      </p:sp>
      <p:sp>
        <p:nvSpPr>
          <p:cNvPr id="7" name="Shape 5"/>
          <p:cNvSpPr/>
          <p:nvPr/>
        </p:nvSpPr>
        <p:spPr>
          <a:xfrm>
            <a:off x="3776662" y="2841784"/>
            <a:ext cx="476250" cy="476250"/>
          </a:xfrm>
          <a:prstGeom prst="roundRect">
            <a:avLst>
              <a:gd name="adj" fmla="val 192000"/>
            </a:avLst>
          </a:prstGeom>
          <a:solidFill>
            <a:srgbClr val="2150FE"/>
          </a:solidFill>
          <a:ln/>
        </p:spPr>
        <p:txBody>
          <a:bodyPr/>
          <a:lstStyle/>
          <a:p>
            <a:endParaRPr lang="it-IT"/>
          </a:p>
        </p:txBody>
      </p:sp>
      <p:sp>
        <p:nvSpPr>
          <p:cNvPr id="8" name="Text 6"/>
          <p:cNvSpPr/>
          <p:nvPr/>
        </p:nvSpPr>
        <p:spPr>
          <a:xfrm>
            <a:off x="3919537" y="2960846"/>
            <a:ext cx="190500" cy="238125"/>
          </a:xfrm>
          <a:prstGeom prst="rect">
            <a:avLst/>
          </a:prstGeom>
          <a:noFill/>
          <a:ln/>
        </p:spPr>
        <p:txBody>
          <a:bodyPr wrap="none" lIns="0" tIns="0" rIns="0" bIns="0" rtlCol="0" anchor="t"/>
          <a:lstStyle/>
          <a:p>
            <a:pPr marL="0" indent="0" algn="l">
              <a:lnSpc>
                <a:spcPts val="2400"/>
              </a:lnSpc>
              <a:buNone/>
            </a:pPr>
            <a:r>
              <a:rPr lang="en-US" sz="1500" dirty="0">
                <a:solidFill>
                  <a:srgbClr val="FFFFFF"/>
                </a:solidFill>
                <a:latin typeface="Crimson Pro Semi Bold" pitchFamily="34" charset="0"/>
                <a:ea typeface="Crimson Pro Semi Bold" pitchFamily="34" charset="-122"/>
                <a:cs typeface="Crimson Pro Semi Bold" pitchFamily="34" charset="-120"/>
              </a:rPr>
              <a:t>1</a:t>
            </a:r>
            <a:endParaRPr lang="en-US" sz="1500" dirty="0"/>
          </a:p>
        </p:txBody>
      </p:sp>
      <p:sp>
        <p:nvSpPr>
          <p:cNvPr id="9" name="Text 7"/>
          <p:cNvSpPr/>
          <p:nvPr/>
        </p:nvSpPr>
        <p:spPr>
          <a:xfrm>
            <a:off x="975360" y="3476744"/>
            <a:ext cx="1984653" cy="248007"/>
          </a:xfrm>
          <a:prstGeom prst="rect">
            <a:avLst/>
          </a:prstGeom>
          <a:noFill/>
          <a:ln/>
        </p:spPr>
        <p:txBody>
          <a:bodyPr wrap="none" lIns="0" tIns="0" rIns="0" bIns="0" rtlCol="0" anchor="t"/>
          <a:lstStyle/>
          <a:p>
            <a:pPr marL="0" indent="0" algn="l">
              <a:lnSpc>
                <a:spcPts val="1950"/>
              </a:lnSpc>
              <a:buNone/>
            </a:pPr>
            <a:r>
              <a:rPr lang="en-US" sz="1550" dirty="0">
                <a:solidFill>
                  <a:srgbClr val="4C4C4D"/>
                </a:solidFill>
                <a:latin typeface="Crimson Pro Semi Bold" pitchFamily="34" charset="0"/>
                <a:ea typeface="Crimson Pro Semi Bold" pitchFamily="34" charset="-122"/>
                <a:cs typeface="Crimson Pro Semi Bold" pitchFamily="34" charset="-120"/>
              </a:rPr>
              <a:t>Quadro Unico Integrato</a:t>
            </a:r>
            <a:endParaRPr lang="en-US" sz="1550" dirty="0"/>
          </a:p>
        </p:txBody>
      </p:sp>
      <p:sp>
        <p:nvSpPr>
          <p:cNvPr id="10" name="Text 8"/>
          <p:cNvSpPr/>
          <p:nvPr/>
        </p:nvSpPr>
        <p:spPr>
          <a:xfrm>
            <a:off x="975360" y="3820001"/>
            <a:ext cx="6078855" cy="508159"/>
          </a:xfrm>
          <a:prstGeom prst="rect">
            <a:avLst/>
          </a:prstGeom>
          <a:noFill/>
          <a:ln/>
        </p:spPr>
        <p:txBody>
          <a:bodyPr wrap="square" lIns="0" tIns="0" rIns="0" bIns="0" rtlCol="0" anchor="t"/>
          <a:lstStyle/>
          <a:p>
            <a:pPr marL="0" indent="0" algn="l">
              <a:lnSpc>
                <a:spcPts val="2000"/>
              </a:lnSpc>
              <a:buNone/>
            </a:pPr>
            <a:r>
              <a:rPr lang="en-US" sz="1250" dirty="0">
                <a:solidFill>
                  <a:srgbClr val="4C4C4D"/>
                </a:solidFill>
                <a:latin typeface="Heebo" pitchFamily="34" charset="0"/>
                <a:ea typeface="Heebo" pitchFamily="34" charset="-122"/>
                <a:cs typeface="Heebo" pitchFamily="34" charset="-120"/>
              </a:rPr>
              <a:t>Mette in relazione performance finanziarie con rischi assunti, costi sostenuti e obiettivi familiari dichiarati, creando una visione olistica del patrimonio complessivo.</a:t>
            </a:r>
            <a:endParaRPr lang="en-US" sz="1250" dirty="0"/>
          </a:p>
        </p:txBody>
      </p:sp>
      <p:sp>
        <p:nvSpPr>
          <p:cNvPr id="11" name="Shape 9"/>
          <p:cNvSpPr/>
          <p:nvPr/>
        </p:nvSpPr>
        <p:spPr>
          <a:xfrm>
            <a:off x="7394496" y="3079909"/>
            <a:ext cx="6442115" cy="1429822"/>
          </a:xfrm>
          <a:prstGeom prst="roundRect">
            <a:avLst>
              <a:gd name="adj" fmla="val 7674"/>
            </a:avLst>
          </a:prstGeom>
          <a:solidFill>
            <a:srgbClr val="FFFFFF"/>
          </a:solidFill>
          <a:ln/>
        </p:spPr>
        <p:txBody>
          <a:bodyPr/>
          <a:lstStyle/>
          <a:p>
            <a:endParaRPr lang="it-IT"/>
          </a:p>
        </p:txBody>
      </p:sp>
      <p:sp>
        <p:nvSpPr>
          <p:cNvPr id="12" name="Shape 10"/>
          <p:cNvSpPr/>
          <p:nvPr/>
        </p:nvSpPr>
        <p:spPr>
          <a:xfrm>
            <a:off x="7394496" y="3057049"/>
            <a:ext cx="6442115" cy="91440"/>
          </a:xfrm>
          <a:prstGeom prst="roundRect">
            <a:avLst>
              <a:gd name="adj" fmla="val 26046"/>
            </a:avLst>
          </a:prstGeom>
          <a:solidFill>
            <a:srgbClr val="2150FE"/>
          </a:solidFill>
          <a:ln/>
        </p:spPr>
        <p:txBody>
          <a:bodyPr/>
          <a:lstStyle/>
          <a:p>
            <a:endParaRPr lang="it-IT"/>
          </a:p>
        </p:txBody>
      </p:sp>
      <p:sp>
        <p:nvSpPr>
          <p:cNvPr id="13" name="Shape 11"/>
          <p:cNvSpPr/>
          <p:nvPr/>
        </p:nvSpPr>
        <p:spPr>
          <a:xfrm>
            <a:off x="10377368" y="2841784"/>
            <a:ext cx="476250" cy="476250"/>
          </a:xfrm>
          <a:prstGeom prst="roundRect">
            <a:avLst>
              <a:gd name="adj" fmla="val 192000"/>
            </a:avLst>
          </a:prstGeom>
          <a:solidFill>
            <a:srgbClr val="2150FE"/>
          </a:solidFill>
          <a:ln/>
        </p:spPr>
        <p:txBody>
          <a:bodyPr/>
          <a:lstStyle/>
          <a:p>
            <a:endParaRPr lang="it-IT"/>
          </a:p>
        </p:txBody>
      </p:sp>
      <p:sp>
        <p:nvSpPr>
          <p:cNvPr id="14" name="Text 12"/>
          <p:cNvSpPr/>
          <p:nvPr/>
        </p:nvSpPr>
        <p:spPr>
          <a:xfrm>
            <a:off x="10520243" y="2960846"/>
            <a:ext cx="190500" cy="238125"/>
          </a:xfrm>
          <a:prstGeom prst="rect">
            <a:avLst/>
          </a:prstGeom>
          <a:noFill/>
          <a:ln/>
        </p:spPr>
        <p:txBody>
          <a:bodyPr wrap="none" lIns="0" tIns="0" rIns="0" bIns="0" rtlCol="0" anchor="t"/>
          <a:lstStyle/>
          <a:p>
            <a:pPr marL="0" indent="0" algn="l">
              <a:lnSpc>
                <a:spcPts val="2400"/>
              </a:lnSpc>
              <a:buNone/>
            </a:pPr>
            <a:r>
              <a:rPr lang="en-US" sz="1500" dirty="0">
                <a:solidFill>
                  <a:srgbClr val="FFFFFF"/>
                </a:solidFill>
                <a:latin typeface="Crimson Pro Semi Bold" pitchFamily="34" charset="0"/>
                <a:ea typeface="Crimson Pro Semi Bold" pitchFamily="34" charset="-122"/>
                <a:cs typeface="Crimson Pro Semi Bold" pitchFamily="34" charset="-120"/>
              </a:rPr>
              <a:t>2</a:t>
            </a:r>
            <a:endParaRPr lang="en-US" sz="1500" dirty="0"/>
          </a:p>
        </p:txBody>
      </p:sp>
      <p:sp>
        <p:nvSpPr>
          <p:cNvPr id="15" name="Text 13"/>
          <p:cNvSpPr/>
          <p:nvPr/>
        </p:nvSpPr>
        <p:spPr>
          <a:xfrm>
            <a:off x="7576066" y="3476744"/>
            <a:ext cx="2103120" cy="248007"/>
          </a:xfrm>
          <a:prstGeom prst="rect">
            <a:avLst/>
          </a:prstGeom>
          <a:noFill/>
          <a:ln/>
        </p:spPr>
        <p:txBody>
          <a:bodyPr wrap="none" lIns="0" tIns="0" rIns="0" bIns="0" rtlCol="0" anchor="t"/>
          <a:lstStyle/>
          <a:p>
            <a:pPr marL="0" indent="0" algn="l">
              <a:lnSpc>
                <a:spcPts val="1950"/>
              </a:lnSpc>
              <a:buNone/>
            </a:pPr>
            <a:r>
              <a:rPr lang="en-US" sz="1550" dirty="0">
                <a:solidFill>
                  <a:srgbClr val="4C4C4D"/>
                </a:solidFill>
                <a:latin typeface="Crimson Pro Semi Bold" pitchFamily="34" charset="0"/>
                <a:ea typeface="Crimson Pro Semi Bold" pitchFamily="34" charset="-122"/>
                <a:cs typeface="Crimson Pro Semi Bold" pitchFamily="34" charset="-120"/>
              </a:rPr>
              <a:t>Strumento di Governance</a:t>
            </a:r>
            <a:endParaRPr lang="en-US" sz="1550" dirty="0"/>
          </a:p>
        </p:txBody>
      </p:sp>
      <p:sp>
        <p:nvSpPr>
          <p:cNvPr id="16" name="Text 14"/>
          <p:cNvSpPr/>
          <p:nvPr/>
        </p:nvSpPr>
        <p:spPr>
          <a:xfrm>
            <a:off x="7576066" y="3820001"/>
            <a:ext cx="6078974" cy="508159"/>
          </a:xfrm>
          <a:prstGeom prst="rect">
            <a:avLst/>
          </a:prstGeom>
          <a:noFill/>
          <a:ln/>
        </p:spPr>
        <p:txBody>
          <a:bodyPr wrap="square" lIns="0" tIns="0" rIns="0" bIns="0" rtlCol="0" anchor="t"/>
          <a:lstStyle/>
          <a:p>
            <a:pPr marL="0" indent="0" algn="l">
              <a:lnSpc>
                <a:spcPts val="2000"/>
              </a:lnSpc>
              <a:buNone/>
            </a:pPr>
            <a:r>
              <a:rPr lang="en-US" sz="1250" dirty="0">
                <a:solidFill>
                  <a:srgbClr val="4C4C4D"/>
                </a:solidFill>
                <a:latin typeface="Heebo" pitchFamily="34" charset="0"/>
                <a:ea typeface="Heebo" pitchFamily="34" charset="-122"/>
                <a:cs typeface="Heebo" pitchFamily="34" charset="-120"/>
              </a:rPr>
              <a:t>Verifica la coerenza temporale tra strategia di asset allocation e pianificazione patrimoniale rispetto alle esigenze evolutive della famiglia.</a:t>
            </a:r>
            <a:endParaRPr lang="en-US" sz="1250" dirty="0"/>
          </a:p>
        </p:txBody>
      </p:sp>
      <p:sp>
        <p:nvSpPr>
          <p:cNvPr id="17" name="Shape 15"/>
          <p:cNvSpPr/>
          <p:nvPr/>
        </p:nvSpPr>
        <p:spPr>
          <a:xfrm>
            <a:off x="793790" y="4906566"/>
            <a:ext cx="6441996" cy="1429822"/>
          </a:xfrm>
          <a:prstGeom prst="roundRect">
            <a:avLst>
              <a:gd name="adj" fmla="val 7674"/>
            </a:avLst>
          </a:prstGeom>
          <a:solidFill>
            <a:srgbClr val="FFFFFF"/>
          </a:solidFill>
          <a:ln/>
        </p:spPr>
        <p:txBody>
          <a:bodyPr/>
          <a:lstStyle/>
          <a:p>
            <a:endParaRPr lang="it-IT"/>
          </a:p>
        </p:txBody>
      </p:sp>
      <p:sp>
        <p:nvSpPr>
          <p:cNvPr id="18" name="Shape 16"/>
          <p:cNvSpPr/>
          <p:nvPr/>
        </p:nvSpPr>
        <p:spPr>
          <a:xfrm>
            <a:off x="793790" y="4883706"/>
            <a:ext cx="6441996" cy="91440"/>
          </a:xfrm>
          <a:prstGeom prst="roundRect">
            <a:avLst>
              <a:gd name="adj" fmla="val 26046"/>
            </a:avLst>
          </a:prstGeom>
          <a:solidFill>
            <a:srgbClr val="2150FE"/>
          </a:solidFill>
          <a:ln/>
        </p:spPr>
        <p:txBody>
          <a:bodyPr/>
          <a:lstStyle/>
          <a:p>
            <a:endParaRPr lang="it-IT"/>
          </a:p>
        </p:txBody>
      </p:sp>
      <p:sp>
        <p:nvSpPr>
          <p:cNvPr id="19" name="Shape 17"/>
          <p:cNvSpPr/>
          <p:nvPr/>
        </p:nvSpPr>
        <p:spPr>
          <a:xfrm>
            <a:off x="3776662" y="4668441"/>
            <a:ext cx="476250" cy="476250"/>
          </a:xfrm>
          <a:prstGeom prst="roundRect">
            <a:avLst>
              <a:gd name="adj" fmla="val 192000"/>
            </a:avLst>
          </a:prstGeom>
          <a:solidFill>
            <a:srgbClr val="2150FE"/>
          </a:solidFill>
          <a:ln/>
        </p:spPr>
        <p:txBody>
          <a:bodyPr/>
          <a:lstStyle/>
          <a:p>
            <a:endParaRPr lang="it-IT"/>
          </a:p>
        </p:txBody>
      </p:sp>
      <p:sp>
        <p:nvSpPr>
          <p:cNvPr id="20" name="Text 18"/>
          <p:cNvSpPr/>
          <p:nvPr/>
        </p:nvSpPr>
        <p:spPr>
          <a:xfrm>
            <a:off x="3919537" y="4787503"/>
            <a:ext cx="190500" cy="238125"/>
          </a:xfrm>
          <a:prstGeom prst="rect">
            <a:avLst/>
          </a:prstGeom>
          <a:noFill/>
          <a:ln/>
        </p:spPr>
        <p:txBody>
          <a:bodyPr wrap="none" lIns="0" tIns="0" rIns="0" bIns="0" rtlCol="0" anchor="t"/>
          <a:lstStyle/>
          <a:p>
            <a:pPr marL="0" indent="0" algn="l">
              <a:lnSpc>
                <a:spcPts val="2400"/>
              </a:lnSpc>
              <a:buNone/>
            </a:pPr>
            <a:r>
              <a:rPr lang="en-US" sz="1500" dirty="0">
                <a:solidFill>
                  <a:srgbClr val="FFFFFF"/>
                </a:solidFill>
                <a:latin typeface="Crimson Pro Semi Bold" pitchFamily="34" charset="0"/>
                <a:ea typeface="Crimson Pro Semi Bold" pitchFamily="34" charset="-122"/>
                <a:cs typeface="Crimson Pro Semi Bold" pitchFamily="34" charset="-120"/>
              </a:rPr>
              <a:t>3</a:t>
            </a:r>
            <a:endParaRPr lang="en-US" sz="1500" dirty="0"/>
          </a:p>
        </p:txBody>
      </p:sp>
      <p:sp>
        <p:nvSpPr>
          <p:cNvPr id="21" name="Text 19"/>
          <p:cNvSpPr/>
          <p:nvPr/>
        </p:nvSpPr>
        <p:spPr>
          <a:xfrm>
            <a:off x="975360" y="5303401"/>
            <a:ext cx="1984653" cy="248007"/>
          </a:xfrm>
          <a:prstGeom prst="rect">
            <a:avLst/>
          </a:prstGeom>
          <a:noFill/>
          <a:ln/>
        </p:spPr>
        <p:txBody>
          <a:bodyPr wrap="none" lIns="0" tIns="0" rIns="0" bIns="0" rtlCol="0" anchor="t"/>
          <a:lstStyle/>
          <a:p>
            <a:pPr marL="0" indent="0" algn="l">
              <a:lnSpc>
                <a:spcPts val="1950"/>
              </a:lnSpc>
              <a:buNone/>
            </a:pPr>
            <a:r>
              <a:rPr lang="en-US" sz="1550" dirty="0">
                <a:solidFill>
                  <a:srgbClr val="4C4C4D"/>
                </a:solidFill>
                <a:latin typeface="Crimson Pro Semi Bold" pitchFamily="34" charset="0"/>
                <a:ea typeface="Crimson Pro Semi Bold" pitchFamily="34" charset="-122"/>
                <a:cs typeface="Crimson Pro Semi Bold" pitchFamily="34" charset="-120"/>
              </a:rPr>
              <a:t>Linguaggio Condiviso</a:t>
            </a:r>
            <a:endParaRPr lang="en-US" sz="1550" dirty="0"/>
          </a:p>
        </p:txBody>
      </p:sp>
      <p:sp>
        <p:nvSpPr>
          <p:cNvPr id="22" name="Text 20"/>
          <p:cNvSpPr/>
          <p:nvPr/>
        </p:nvSpPr>
        <p:spPr>
          <a:xfrm>
            <a:off x="975360" y="5646658"/>
            <a:ext cx="6078855" cy="508159"/>
          </a:xfrm>
          <a:prstGeom prst="rect">
            <a:avLst/>
          </a:prstGeom>
          <a:noFill/>
          <a:ln/>
        </p:spPr>
        <p:txBody>
          <a:bodyPr wrap="square" lIns="0" tIns="0" rIns="0" bIns="0" rtlCol="0" anchor="t"/>
          <a:lstStyle/>
          <a:p>
            <a:pPr marL="0" indent="0" algn="l">
              <a:lnSpc>
                <a:spcPts val="2000"/>
              </a:lnSpc>
              <a:buNone/>
            </a:pPr>
            <a:r>
              <a:rPr lang="en-US" sz="1250" dirty="0">
                <a:solidFill>
                  <a:srgbClr val="4C4C4D"/>
                </a:solidFill>
                <a:latin typeface="Heebo" pitchFamily="34" charset="0"/>
                <a:ea typeface="Heebo" pitchFamily="34" charset="-122"/>
                <a:cs typeface="Heebo" pitchFamily="34" charset="-120"/>
              </a:rPr>
              <a:t>Favorisce trasparenza e comprensione tra generazioni, rendendo accessibili concetti complessi anche ai non tecnici della finanza.</a:t>
            </a:r>
            <a:endParaRPr lang="en-US" sz="1250" dirty="0"/>
          </a:p>
        </p:txBody>
      </p:sp>
      <p:sp>
        <p:nvSpPr>
          <p:cNvPr id="23" name="Shape 21"/>
          <p:cNvSpPr/>
          <p:nvPr/>
        </p:nvSpPr>
        <p:spPr>
          <a:xfrm>
            <a:off x="7394496" y="4906566"/>
            <a:ext cx="6442115" cy="1429822"/>
          </a:xfrm>
          <a:prstGeom prst="roundRect">
            <a:avLst>
              <a:gd name="adj" fmla="val 7674"/>
            </a:avLst>
          </a:prstGeom>
          <a:solidFill>
            <a:srgbClr val="FFFFFF"/>
          </a:solidFill>
          <a:ln/>
        </p:spPr>
        <p:txBody>
          <a:bodyPr/>
          <a:lstStyle/>
          <a:p>
            <a:endParaRPr lang="it-IT"/>
          </a:p>
        </p:txBody>
      </p:sp>
      <p:sp>
        <p:nvSpPr>
          <p:cNvPr id="24" name="Shape 22"/>
          <p:cNvSpPr/>
          <p:nvPr/>
        </p:nvSpPr>
        <p:spPr>
          <a:xfrm>
            <a:off x="7394496" y="4883706"/>
            <a:ext cx="6442115" cy="91440"/>
          </a:xfrm>
          <a:prstGeom prst="roundRect">
            <a:avLst>
              <a:gd name="adj" fmla="val 26046"/>
            </a:avLst>
          </a:prstGeom>
          <a:solidFill>
            <a:srgbClr val="2150FE"/>
          </a:solidFill>
          <a:ln/>
        </p:spPr>
        <p:txBody>
          <a:bodyPr/>
          <a:lstStyle/>
          <a:p>
            <a:endParaRPr lang="it-IT"/>
          </a:p>
        </p:txBody>
      </p:sp>
      <p:sp>
        <p:nvSpPr>
          <p:cNvPr id="25" name="Shape 23"/>
          <p:cNvSpPr/>
          <p:nvPr/>
        </p:nvSpPr>
        <p:spPr>
          <a:xfrm>
            <a:off x="10377368" y="4668441"/>
            <a:ext cx="476250" cy="476250"/>
          </a:xfrm>
          <a:prstGeom prst="roundRect">
            <a:avLst>
              <a:gd name="adj" fmla="val 192000"/>
            </a:avLst>
          </a:prstGeom>
          <a:solidFill>
            <a:srgbClr val="2150FE"/>
          </a:solidFill>
          <a:ln/>
        </p:spPr>
        <p:txBody>
          <a:bodyPr/>
          <a:lstStyle/>
          <a:p>
            <a:endParaRPr lang="it-IT"/>
          </a:p>
        </p:txBody>
      </p:sp>
      <p:sp>
        <p:nvSpPr>
          <p:cNvPr id="26" name="Text 24"/>
          <p:cNvSpPr/>
          <p:nvPr/>
        </p:nvSpPr>
        <p:spPr>
          <a:xfrm>
            <a:off x="10520243" y="4787503"/>
            <a:ext cx="190500" cy="238125"/>
          </a:xfrm>
          <a:prstGeom prst="rect">
            <a:avLst/>
          </a:prstGeom>
          <a:noFill/>
          <a:ln/>
        </p:spPr>
        <p:txBody>
          <a:bodyPr wrap="none" lIns="0" tIns="0" rIns="0" bIns="0" rtlCol="0" anchor="t"/>
          <a:lstStyle/>
          <a:p>
            <a:pPr marL="0" indent="0" algn="l">
              <a:lnSpc>
                <a:spcPts val="2400"/>
              </a:lnSpc>
              <a:buNone/>
            </a:pPr>
            <a:r>
              <a:rPr lang="en-US" sz="1500" dirty="0">
                <a:solidFill>
                  <a:srgbClr val="FFFFFF"/>
                </a:solidFill>
                <a:latin typeface="Crimson Pro Semi Bold" pitchFamily="34" charset="0"/>
                <a:ea typeface="Crimson Pro Semi Bold" pitchFamily="34" charset="-122"/>
                <a:cs typeface="Crimson Pro Semi Bold" pitchFamily="34" charset="-120"/>
              </a:rPr>
              <a:t>4</a:t>
            </a:r>
            <a:endParaRPr lang="en-US" sz="1500" dirty="0"/>
          </a:p>
        </p:txBody>
      </p:sp>
      <p:sp>
        <p:nvSpPr>
          <p:cNvPr id="27" name="Text 25"/>
          <p:cNvSpPr/>
          <p:nvPr/>
        </p:nvSpPr>
        <p:spPr>
          <a:xfrm>
            <a:off x="7576066" y="5303401"/>
            <a:ext cx="1984653" cy="248007"/>
          </a:xfrm>
          <a:prstGeom prst="rect">
            <a:avLst/>
          </a:prstGeom>
          <a:noFill/>
          <a:ln/>
        </p:spPr>
        <p:txBody>
          <a:bodyPr wrap="none" lIns="0" tIns="0" rIns="0" bIns="0" rtlCol="0" anchor="t"/>
          <a:lstStyle/>
          <a:p>
            <a:pPr marL="0" indent="0" algn="l">
              <a:lnSpc>
                <a:spcPts val="1950"/>
              </a:lnSpc>
              <a:buNone/>
            </a:pPr>
            <a:r>
              <a:rPr lang="en-US" sz="1550" dirty="0">
                <a:solidFill>
                  <a:srgbClr val="4C4C4D"/>
                </a:solidFill>
                <a:latin typeface="Crimson Pro Semi Bold" pitchFamily="34" charset="0"/>
                <a:ea typeface="Crimson Pro Semi Bold" pitchFamily="34" charset="-122"/>
                <a:cs typeface="Crimson Pro Semi Bold" pitchFamily="34" charset="-120"/>
              </a:rPr>
              <a:t>Supporto Decisionale</a:t>
            </a:r>
            <a:endParaRPr lang="en-US" sz="1550" dirty="0"/>
          </a:p>
        </p:txBody>
      </p:sp>
      <p:sp>
        <p:nvSpPr>
          <p:cNvPr id="28" name="Text 26"/>
          <p:cNvSpPr/>
          <p:nvPr/>
        </p:nvSpPr>
        <p:spPr>
          <a:xfrm>
            <a:off x="7576066" y="5646658"/>
            <a:ext cx="6078974" cy="508159"/>
          </a:xfrm>
          <a:prstGeom prst="rect">
            <a:avLst/>
          </a:prstGeom>
          <a:noFill/>
          <a:ln/>
        </p:spPr>
        <p:txBody>
          <a:bodyPr wrap="square" lIns="0" tIns="0" rIns="0" bIns="0" rtlCol="0" anchor="t"/>
          <a:lstStyle/>
          <a:p>
            <a:pPr marL="0" indent="0" algn="l">
              <a:lnSpc>
                <a:spcPts val="2000"/>
              </a:lnSpc>
              <a:buNone/>
            </a:pPr>
            <a:r>
              <a:rPr lang="en-US" sz="1250" dirty="0">
                <a:solidFill>
                  <a:srgbClr val="4C4C4D"/>
                </a:solidFill>
                <a:latin typeface="Heebo" pitchFamily="34" charset="0"/>
                <a:ea typeface="Heebo" pitchFamily="34" charset="-122"/>
                <a:cs typeface="Heebo" pitchFamily="34" charset="-120"/>
              </a:rPr>
              <a:t>Evidenzia criticità e opportunità in anticipo: concentrazione eccessiva, gap previdenziale, inefficienze fiscali, esigenze di ribilanciamento.</a:t>
            </a:r>
            <a:endParaRPr lang="en-US" sz="1250" dirty="0"/>
          </a:p>
        </p:txBody>
      </p:sp>
      <p:sp>
        <p:nvSpPr>
          <p:cNvPr id="29" name="Shape 27"/>
          <p:cNvSpPr/>
          <p:nvPr/>
        </p:nvSpPr>
        <p:spPr>
          <a:xfrm>
            <a:off x="793790" y="6514981"/>
            <a:ext cx="13042821" cy="928687"/>
          </a:xfrm>
          <a:prstGeom prst="roundRect">
            <a:avLst>
              <a:gd name="adj" fmla="val 2565"/>
            </a:avLst>
          </a:prstGeom>
          <a:solidFill>
            <a:srgbClr val="B3C3FF"/>
          </a:solidFill>
          <a:ln/>
        </p:spPr>
        <p:txBody>
          <a:bodyPr/>
          <a:lstStyle/>
          <a:p>
            <a:endParaRPr lang="it-IT"/>
          </a:p>
        </p:txBody>
      </p:sp>
      <p:pic>
        <p:nvPicPr>
          <p:cNvPr id="30" name="Image 0" descr="preencoded.png"/>
          <p:cNvPicPr>
            <a:picLocks noChangeAspect="1"/>
          </p:cNvPicPr>
          <p:nvPr/>
        </p:nvPicPr>
        <p:blipFill>
          <a:blip r:embed="rId3"/>
          <a:stretch>
            <a:fillRect/>
          </a:stretch>
        </p:blipFill>
        <p:spPr>
          <a:xfrm>
            <a:off x="952500" y="6749653"/>
            <a:ext cx="198358" cy="158710"/>
          </a:xfrm>
          <a:prstGeom prst="rect">
            <a:avLst/>
          </a:prstGeom>
        </p:spPr>
      </p:pic>
      <p:sp>
        <p:nvSpPr>
          <p:cNvPr id="31" name="Text 28"/>
          <p:cNvSpPr/>
          <p:nvPr/>
        </p:nvSpPr>
        <p:spPr>
          <a:xfrm>
            <a:off x="1309568" y="6713339"/>
            <a:ext cx="12368332" cy="508159"/>
          </a:xfrm>
          <a:prstGeom prst="rect">
            <a:avLst/>
          </a:prstGeom>
          <a:noFill/>
          <a:ln/>
        </p:spPr>
        <p:txBody>
          <a:bodyPr wrap="square" lIns="0" tIns="0" rIns="0" bIns="0" rtlCol="0" anchor="t"/>
          <a:lstStyle/>
          <a:p>
            <a:pPr marL="0" indent="0" algn="l">
              <a:lnSpc>
                <a:spcPts val="2000"/>
              </a:lnSpc>
              <a:buNone/>
            </a:pPr>
            <a:r>
              <a:rPr lang="en-US" sz="1250" b="1" dirty="0">
                <a:solidFill>
                  <a:srgbClr val="000000"/>
                </a:solidFill>
                <a:latin typeface="Heebo" pitchFamily="34" charset="0"/>
                <a:ea typeface="Heebo" pitchFamily="34" charset="-122"/>
                <a:cs typeface="Heebo" pitchFamily="34" charset="-120"/>
              </a:rPr>
              <a:t>Non basta più conoscere l'andamento di un singolo fondo:</a:t>
            </a:r>
            <a:r>
              <a:rPr lang="en-US" sz="1250" dirty="0">
                <a:solidFill>
                  <a:srgbClr val="000000"/>
                </a:solidFill>
                <a:latin typeface="Heebo" pitchFamily="34" charset="0"/>
                <a:ea typeface="Heebo" pitchFamily="34" charset="-122"/>
                <a:cs typeface="Heebo" pitchFamily="34" charset="-120"/>
              </a:rPr>
              <a:t> serve comprendere come attività finanziarie, immobili, partecipazioni aziendali, previdenza, coperture assicurative e capitale umano lavorano insieme per garantire la continuità patrimoniale.</a:t>
            </a:r>
            <a:endParaRPr lang="en-US" sz="12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763191"/>
            <a:ext cx="5300305" cy="602456"/>
          </a:xfrm>
          <a:prstGeom prst="rect">
            <a:avLst/>
          </a:prstGeom>
          <a:noFill/>
          <a:ln/>
        </p:spPr>
        <p:txBody>
          <a:bodyPr wrap="none" lIns="0" tIns="0" rIns="0" bIns="0" rtlCol="0" anchor="t"/>
          <a:lstStyle/>
          <a:p>
            <a:pPr marL="0" indent="0" algn="l">
              <a:lnSpc>
                <a:spcPts val="4700"/>
              </a:lnSpc>
              <a:buNone/>
            </a:pPr>
            <a:r>
              <a:rPr lang="en-US" sz="3750" b="1" dirty="0">
                <a:solidFill>
                  <a:srgbClr val="152D47"/>
                </a:solidFill>
                <a:latin typeface="Crimson Pro Semi Bold" pitchFamily="34" charset="0"/>
                <a:ea typeface="Crimson Pro Semi Bold" pitchFamily="34" charset="-122"/>
                <a:cs typeface="Crimson Pro Semi Bold" pitchFamily="34" charset="-120"/>
              </a:rPr>
              <a:t>Asset Allocation Strategica</a:t>
            </a:r>
            <a:endParaRPr lang="en-US" sz="3750" b="1" dirty="0"/>
          </a:p>
        </p:txBody>
      </p:sp>
      <p:sp>
        <p:nvSpPr>
          <p:cNvPr id="3" name="Text 1"/>
          <p:cNvSpPr/>
          <p:nvPr/>
        </p:nvSpPr>
        <p:spPr>
          <a:xfrm>
            <a:off x="793790" y="1751171"/>
            <a:ext cx="13042821" cy="616744"/>
          </a:xfrm>
          <a:prstGeom prst="rect">
            <a:avLst/>
          </a:prstGeom>
          <a:noFill/>
          <a:ln/>
        </p:spPr>
        <p:txBody>
          <a:bodyPr wrap="square" lIns="0" tIns="0" rIns="0" bIns="0" rtlCol="0" anchor="t"/>
          <a:lstStyle/>
          <a:p>
            <a:pPr marL="0" indent="0" algn="l">
              <a:lnSpc>
                <a:spcPts val="2400"/>
              </a:lnSpc>
              <a:buNone/>
            </a:pPr>
            <a:r>
              <a:rPr lang="en-US" sz="1500" dirty="0">
                <a:solidFill>
                  <a:srgbClr val="4C4C4D"/>
                </a:solidFill>
                <a:latin typeface="Heebo" pitchFamily="34" charset="0"/>
                <a:ea typeface="Heebo" pitchFamily="34" charset="-122"/>
                <a:cs typeface="Heebo" pitchFamily="34" charset="-120"/>
              </a:rPr>
              <a:t>Il patrimonio familiare non si gestisce più solo con intuizione o tradizione, ma richiede una strategia strutturata e professionale che rappresenta le fondamenta finanziarie della famiglia. Ogni decisione deve essere ponderata e allineata agli obiettivi di lungo termine.</a:t>
            </a:r>
            <a:endParaRPr lang="en-US" sz="1500" dirty="0"/>
          </a:p>
        </p:txBody>
      </p:sp>
      <p:sp>
        <p:nvSpPr>
          <p:cNvPr id="4" name="Shape 2"/>
          <p:cNvSpPr/>
          <p:nvPr/>
        </p:nvSpPr>
        <p:spPr>
          <a:xfrm>
            <a:off x="793790" y="2584728"/>
            <a:ext cx="6424970" cy="2498646"/>
          </a:xfrm>
          <a:prstGeom prst="roundRect">
            <a:avLst>
              <a:gd name="adj" fmla="val 1157"/>
            </a:avLst>
          </a:prstGeom>
          <a:solidFill>
            <a:srgbClr val="F2EEEE"/>
          </a:solidFill>
          <a:ln/>
        </p:spPr>
        <p:txBody>
          <a:bodyPr/>
          <a:lstStyle/>
          <a:p>
            <a:endParaRPr lang="it-IT"/>
          </a:p>
        </p:txBody>
      </p:sp>
      <p:sp>
        <p:nvSpPr>
          <p:cNvPr id="5" name="Shape 3"/>
          <p:cNvSpPr/>
          <p:nvPr/>
        </p:nvSpPr>
        <p:spPr>
          <a:xfrm>
            <a:off x="986552" y="2777490"/>
            <a:ext cx="578406" cy="578406"/>
          </a:xfrm>
          <a:prstGeom prst="roundRect">
            <a:avLst>
              <a:gd name="adj" fmla="val 15807384"/>
            </a:avLst>
          </a:prstGeom>
          <a:solidFill>
            <a:srgbClr val="04318F"/>
          </a:solidFill>
          <a:ln/>
        </p:spPr>
        <p:txBody>
          <a:bodyPr/>
          <a:lstStyle/>
          <a:p>
            <a:endParaRPr lang="it-IT"/>
          </a:p>
        </p:txBody>
      </p:sp>
      <p:pic>
        <p:nvPicPr>
          <p:cNvPr id="6" name="Image 0" descr="preencoded.png"/>
          <p:cNvPicPr>
            <a:picLocks noChangeAspect="1"/>
          </p:cNvPicPr>
          <p:nvPr/>
        </p:nvPicPr>
        <p:blipFill>
          <a:blip r:embed="rId3"/>
          <a:stretch>
            <a:fillRect/>
          </a:stretch>
        </p:blipFill>
        <p:spPr>
          <a:xfrm>
            <a:off x="1145619" y="2904053"/>
            <a:ext cx="260271" cy="325279"/>
          </a:xfrm>
          <a:prstGeom prst="rect">
            <a:avLst/>
          </a:prstGeom>
        </p:spPr>
      </p:pic>
      <p:sp>
        <p:nvSpPr>
          <p:cNvPr id="7" name="Text 4"/>
          <p:cNvSpPr/>
          <p:nvPr/>
        </p:nvSpPr>
        <p:spPr>
          <a:xfrm>
            <a:off x="986552" y="3548658"/>
            <a:ext cx="2409944" cy="301228"/>
          </a:xfrm>
          <a:prstGeom prst="rect">
            <a:avLst/>
          </a:prstGeom>
          <a:noFill/>
          <a:ln/>
        </p:spPr>
        <p:txBody>
          <a:bodyPr wrap="none" lIns="0" tIns="0" rIns="0" bIns="0" rtlCol="0" anchor="t"/>
          <a:lstStyle/>
          <a:p>
            <a:pPr marL="0" indent="0" algn="l">
              <a:lnSpc>
                <a:spcPts val="2350"/>
              </a:lnSpc>
              <a:buNone/>
            </a:pPr>
            <a:r>
              <a:rPr lang="en-US" sz="1850" dirty="0">
                <a:solidFill>
                  <a:srgbClr val="4C4C4D"/>
                </a:solidFill>
                <a:latin typeface="Crimson Pro Semi Bold" pitchFamily="34" charset="0"/>
                <a:ea typeface="Crimson Pro Semi Bold" pitchFamily="34" charset="-122"/>
                <a:cs typeface="Crimson Pro Semi Bold" pitchFamily="34" charset="-120"/>
              </a:rPr>
              <a:t>Strumenti Liquidi</a:t>
            </a:r>
            <a:endParaRPr lang="en-US" sz="1850" dirty="0"/>
          </a:p>
        </p:txBody>
      </p:sp>
      <p:sp>
        <p:nvSpPr>
          <p:cNvPr id="8" name="Text 5"/>
          <p:cNvSpPr/>
          <p:nvPr/>
        </p:nvSpPr>
        <p:spPr>
          <a:xfrm>
            <a:off x="986552" y="3965496"/>
            <a:ext cx="6039445" cy="925116"/>
          </a:xfrm>
          <a:prstGeom prst="rect">
            <a:avLst/>
          </a:prstGeom>
          <a:noFill/>
          <a:ln/>
        </p:spPr>
        <p:txBody>
          <a:bodyPr wrap="square" lIns="0" tIns="0" rIns="0" bIns="0" rtlCol="0" anchor="t"/>
          <a:lstStyle/>
          <a:p>
            <a:pPr marL="0" indent="0" algn="l">
              <a:lnSpc>
                <a:spcPts val="2400"/>
              </a:lnSpc>
              <a:buNone/>
            </a:pPr>
            <a:r>
              <a:rPr lang="en-US" sz="1500" dirty="0">
                <a:solidFill>
                  <a:srgbClr val="4C4C4D"/>
                </a:solidFill>
                <a:latin typeface="Heebo" pitchFamily="34" charset="0"/>
                <a:ea typeface="Heebo" pitchFamily="34" charset="-122"/>
                <a:cs typeface="Heebo" pitchFamily="34" charset="-120"/>
              </a:rPr>
              <a:t>Definire chiaramente la quota destinata alla liquidità per garantire flessibilità operativa e capacità di cogliere opportunità strategiche nel breve termine.</a:t>
            </a:r>
            <a:endParaRPr lang="en-US" sz="1500" dirty="0"/>
          </a:p>
        </p:txBody>
      </p:sp>
      <p:sp>
        <p:nvSpPr>
          <p:cNvPr id="9" name="Shape 6"/>
          <p:cNvSpPr/>
          <p:nvPr/>
        </p:nvSpPr>
        <p:spPr>
          <a:xfrm>
            <a:off x="7411522" y="2584728"/>
            <a:ext cx="6425089" cy="2498646"/>
          </a:xfrm>
          <a:prstGeom prst="roundRect">
            <a:avLst>
              <a:gd name="adj" fmla="val 1157"/>
            </a:avLst>
          </a:prstGeom>
          <a:solidFill>
            <a:srgbClr val="F2EEEE"/>
          </a:solidFill>
          <a:ln/>
        </p:spPr>
        <p:txBody>
          <a:bodyPr/>
          <a:lstStyle/>
          <a:p>
            <a:endParaRPr lang="it-IT"/>
          </a:p>
        </p:txBody>
      </p:sp>
      <p:sp>
        <p:nvSpPr>
          <p:cNvPr id="10" name="Shape 7"/>
          <p:cNvSpPr/>
          <p:nvPr/>
        </p:nvSpPr>
        <p:spPr>
          <a:xfrm>
            <a:off x="7604284" y="2777490"/>
            <a:ext cx="578406" cy="578406"/>
          </a:xfrm>
          <a:prstGeom prst="roundRect">
            <a:avLst>
              <a:gd name="adj" fmla="val 15807384"/>
            </a:avLst>
          </a:prstGeom>
          <a:solidFill>
            <a:srgbClr val="04318F"/>
          </a:solidFill>
          <a:ln/>
        </p:spPr>
        <p:txBody>
          <a:bodyPr/>
          <a:lstStyle/>
          <a:p>
            <a:endParaRPr lang="it-IT"/>
          </a:p>
        </p:txBody>
      </p:sp>
      <p:pic>
        <p:nvPicPr>
          <p:cNvPr id="11" name="Image 1" descr="preencoded.png"/>
          <p:cNvPicPr>
            <a:picLocks noChangeAspect="1"/>
          </p:cNvPicPr>
          <p:nvPr/>
        </p:nvPicPr>
        <p:blipFill>
          <a:blip r:embed="rId4"/>
          <a:stretch>
            <a:fillRect/>
          </a:stretch>
        </p:blipFill>
        <p:spPr>
          <a:xfrm>
            <a:off x="7763351" y="2904053"/>
            <a:ext cx="260271" cy="325279"/>
          </a:xfrm>
          <a:prstGeom prst="rect">
            <a:avLst/>
          </a:prstGeom>
        </p:spPr>
      </p:pic>
      <p:sp>
        <p:nvSpPr>
          <p:cNvPr id="12" name="Text 8"/>
          <p:cNvSpPr/>
          <p:nvPr/>
        </p:nvSpPr>
        <p:spPr>
          <a:xfrm>
            <a:off x="7604284" y="3548658"/>
            <a:ext cx="2409944" cy="301228"/>
          </a:xfrm>
          <a:prstGeom prst="rect">
            <a:avLst/>
          </a:prstGeom>
          <a:noFill/>
          <a:ln/>
        </p:spPr>
        <p:txBody>
          <a:bodyPr wrap="none" lIns="0" tIns="0" rIns="0" bIns="0" rtlCol="0" anchor="t"/>
          <a:lstStyle/>
          <a:p>
            <a:pPr marL="0" indent="0" algn="l">
              <a:lnSpc>
                <a:spcPts val="2350"/>
              </a:lnSpc>
              <a:buNone/>
            </a:pPr>
            <a:r>
              <a:rPr lang="en-US" sz="1850" dirty="0">
                <a:solidFill>
                  <a:srgbClr val="4C4C4D"/>
                </a:solidFill>
                <a:latin typeface="Crimson Pro Semi Bold" pitchFamily="34" charset="0"/>
                <a:ea typeface="Crimson Pro Semi Bold" pitchFamily="34" charset="-122"/>
                <a:cs typeface="Crimson Pro Semi Bold" pitchFamily="34" charset="-120"/>
              </a:rPr>
              <a:t>Investimenti Alternativi</a:t>
            </a:r>
            <a:endParaRPr lang="en-US" sz="1850" dirty="0"/>
          </a:p>
        </p:txBody>
      </p:sp>
      <p:sp>
        <p:nvSpPr>
          <p:cNvPr id="13" name="Text 9"/>
          <p:cNvSpPr/>
          <p:nvPr/>
        </p:nvSpPr>
        <p:spPr>
          <a:xfrm>
            <a:off x="7604284" y="3965496"/>
            <a:ext cx="6039564" cy="616744"/>
          </a:xfrm>
          <a:prstGeom prst="rect">
            <a:avLst/>
          </a:prstGeom>
          <a:noFill/>
          <a:ln/>
        </p:spPr>
        <p:txBody>
          <a:bodyPr wrap="square" lIns="0" tIns="0" rIns="0" bIns="0" rtlCol="0" anchor="t"/>
          <a:lstStyle/>
          <a:p>
            <a:pPr marL="0" indent="0" algn="l">
              <a:lnSpc>
                <a:spcPts val="2400"/>
              </a:lnSpc>
              <a:buNone/>
            </a:pPr>
            <a:r>
              <a:rPr lang="en-US" sz="1500" dirty="0">
                <a:solidFill>
                  <a:srgbClr val="4C4C4D"/>
                </a:solidFill>
                <a:latin typeface="Heebo" pitchFamily="34" charset="0"/>
                <a:ea typeface="Heebo" pitchFamily="34" charset="-122"/>
                <a:cs typeface="Heebo" pitchFamily="34" charset="-120"/>
              </a:rPr>
              <a:t>Allocazione strategica in mercati privati per accedere a rendimenti decorrelati e opportunità istituzionali esclusive ad alta selettività.</a:t>
            </a:r>
            <a:endParaRPr lang="en-US" sz="1500" dirty="0"/>
          </a:p>
        </p:txBody>
      </p:sp>
      <p:sp>
        <p:nvSpPr>
          <p:cNvPr id="14" name="Shape 10"/>
          <p:cNvSpPr/>
          <p:nvPr/>
        </p:nvSpPr>
        <p:spPr>
          <a:xfrm>
            <a:off x="793790" y="5276136"/>
            <a:ext cx="6424970" cy="2190274"/>
          </a:xfrm>
          <a:prstGeom prst="roundRect">
            <a:avLst>
              <a:gd name="adj" fmla="val 1320"/>
            </a:avLst>
          </a:prstGeom>
          <a:solidFill>
            <a:srgbClr val="F2EEEE"/>
          </a:solidFill>
          <a:ln/>
        </p:spPr>
        <p:txBody>
          <a:bodyPr/>
          <a:lstStyle/>
          <a:p>
            <a:endParaRPr lang="it-IT"/>
          </a:p>
        </p:txBody>
      </p:sp>
      <p:sp>
        <p:nvSpPr>
          <p:cNvPr id="15" name="Shape 11"/>
          <p:cNvSpPr/>
          <p:nvPr/>
        </p:nvSpPr>
        <p:spPr>
          <a:xfrm>
            <a:off x="986552" y="5468898"/>
            <a:ext cx="578406" cy="578406"/>
          </a:xfrm>
          <a:prstGeom prst="roundRect">
            <a:avLst>
              <a:gd name="adj" fmla="val 15807384"/>
            </a:avLst>
          </a:prstGeom>
          <a:solidFill>
            <a:srgbClr val="04318F"/>
          </a:solidFill>
          <a:ln/>
        </p:spPr>
        <p:txBody>
          <a:bodyPr/>
          <a:lstStyle/>
          <a:p>
            <a:endParaRPr lang="it-IT"/>
          </a:p>
        </p:txBody>
      </p:sp>
      <p:pic>
        <p:nvPicPr>
          <p:cNvPr id="16" name="Image 2" descr="preencoded.png"/>
          <p:cNvPicPr>
            <a:picLocks noChangeAspect="1"/>
          </p:cNvPicPr>
          <p:nvPr/>
        </p:nvPicPr>
        <p:blipFill>
          <a:blip r:embed="rId5"/>
          <a:stretch>
            <a:fillRect/>
          </a:stretch>
        </p:blipFill>
        <p:spPr>
          <a:xfrm>
            <a:off x="1145619" y="5595461"/>
            <a:ext cx="260271" cy="325279"/>
          </a:xfrm>
          <a:prstGeom prst="rect">
            <a:avLst/>
          </a:prstGeom>
        </p:spPr>
      </p:pic>
      <p:sp>
        <p:nvSpPr>
          <p:cNvPr id="17" name="Text 12"/>
          <p:cNvSpPr/>
          <p:nvPr/>
        </p:nvSpPr>
        <p:spPr>
          <a:xfrm>
            <a:off x="986552" y="6240066"/>
            <a:ext cx="2409944" cy="301228"/>
          </a:xfrm>
          <a:prstGeom prst="rect">
            <a:avLst/>
          </a:prstGeom>
          <a:noFill/>
          <a:ln/>
        </p:spPr>
        <p:txBody>
          <a:bodyPr wrap="none" lIns="0" tIns="0" rIns="0" bIns="0" rtlCol="0" anchor="t"/>
          <a:lstStyle/>
          <a:p>
            <a:pPr marL="0" indent="0" algn="l">
              <a:lnSpc>
                <a:spcPts val="2350"/>
              </a:lnSpc>
              <a:buNone/>
            </a:pPr>
            <a:r>
              <a:rPr lang="en-US" sz="1850" dirty="0">
                <a:solidFill>
                  <a:srgbClr val="4C4C4D"/>
                </a:solidFill>
                <a:latin typeface="Crimson Pro Semi Bold" pitchFamily="34" charset="0"/>
                <a:ea typeface="Crimson Pro Semi Bold" pitchFamily="34" charset="-122"/>
                <a:cs typeface="Crimson Pro Semi Bold" pitchFamily="34" charset="-120"/>
              </a:rPr>
              <a:t>Real Estate</a:t>
            </a:r>
            <a:endParaRPr lang="en-US" sz="1850" dirty="0"/>
          </a:p>
        </p:txBody>
      </p:sp>
      <p:sp>
        <p:nvSpPr>
          <p:cNvPr id="18" name="Text 13"/>
          <p:cNvSpPr/>
          <p:nvPr/>
        </p:nvSpPr>
        <p:spPr>
          <a:xfrm>
            <a:off x="986552" y="6656903"/>
            <a:ext cx="6039445" cy="616744"/>
          </a:xfrm>
          <a:prstGeom prst="rect">
            <a:avLst/>
          </a:prstGeom>
          <a:noFill/>
          <a:ln/>
        </p:spPr>
        <p:txBody>
          <a:bodyPr wrap="square" lIns="0" tIns="0" rIns="0" bIns="0" rtlCol="0" anchor="t"/>
          <a:lstStyle/>
          <a:p>
            <a:pPr marL="0" indent="0" algn="l">
              <a:lnSpc>
                <a:spcPts val="2400"/>
              </a:lnSpc>
              <a:buNone/>
            </a:pPr>
            <a:r>
              <a:rPr lang="en-US" sz="1500" dirty="0">
                <a:solidFill>
                  <a:srgbClr val="4C4C4D"/>
                </a:solidFill>
                <a:latin typeface="Heebo" pitchFamily="34" charset="0"/>
                <a:ea typeface="Heebo" pitchFamily="34" charset="-122"/>
                <a:cs typeface="Heebo" pitchFamily="34" charset="-120"/>
              </a:rPr>
              <a:t>Diversificazione immobiliare strategica come protezione dall'inflazione e strumento di crescita patrimoniale nel lungo termine.</a:t>
            </a:r>
            <a:endParaRPr lang="en-US" sz="1500" dirty="0"/>
          </a:p>
        </p:txBody>
      </p:sp>
      <p:sp>
        <p:nvSpPr>
          <p:cNvPr id="19" name="Shape 14"/>
          <p:cNvSpPr/>
          <p:nvPr/>
        </p:nvSpPr>
        <p:spPr>
          <a:xfrm>
            <a:off x="7411522" y="5276136"/>
            <a:ext cx="6425089" cy="2190274"/>
          </a:xfrm>
          <a:prstGeom prst="roundRect">
            <a:avLst>
              <a:gd name="adj" fmla="val 1320"/>
            </a:avLst>
          </a:prstGeom>
          <a:solidFill>
            <a:srgbClr val="F2EEEE"/>
          </a:solidFill>
          <a:ln/>
        </p:spPr>
        <p:txBody>
          <a:bodyPr/>
          <a:lstStyle/>
          <a:p>
            <a:endParaRPr lang="it-IT"/>
          </a:p>
        </p:txBody>
      </p:sp>
      <p:sp>
        <p:nvSpPr>
          <p:cNvPr id="20" name="Shape 15"/>
          <p:cNvSpPr/>
          <p:nvPr/>
        </p:nvSpPr>
        <p:spPr>
          <a:xfrm>
            <a:off x="7604284" y="5468898"/>
            <a:ext cx="578406" cy="578406"/>
          </a:xfrm>
          <a:prstGeom prst="roundRect">
            <a:avLst>
              <a:gd name="adj" fmla="val 15807384"/>
            </a:avLst>
          </a:prstGeom>
          <a:solidFill>
            <a:srgbClr val="04318F"/>
          </a:solidFill>
          <a:ln/>
        </p:spPr>
        <p:txBody>
          <a:bodyPr/>
          <a:lstStyle/>
          <a:p>
            <a:endParaRPr lang="it-IT"/>
          </a:p>
        </p:txBody>
      </p:sp>
      <p:pic>
        <p:nvPicPr>
          <p:cNvPr id="21" name="Image 3" descr="preencoded.png"/>
          <p:cNvPicPr>
            <a:picLocks noChangeAspect="1"/>
          </p:cNvPicPr>
          <p:nvPr/>
        </p:nvPicPr>
        <p:blipFill>
          <a:blip r:embed="rId6"/>
          <a:stretch>
            <a:fillRect/>
          </a:stretch>
        </p:blipFill>
        <p:spPr>
          <a:xfrm>
            <a:off x="7763351" y="5595461"/>
            <a:ext cx="260271" cy="325279"/>
          </a:xfrm>
          <a:prstGeom prst="rect">
            <a:avLst/>
          </a:prstGeom>
        </p:spPr>
      </p:pic>
      <p:sp>
        <p:nvSpPr>
          <p:cNvPr id="22" name="Text 16"/>
          <p:cNvSpPr/>
          <p:nvPr/>
        </p:nvSpPr>
        <p:spPr>
          <a:xfrm>
            <a:off x="7604284" y="6240066"/>
            <a:ext cx="2426613" cy="301228"/>
          </a:xfrm>
          <a:prstGeom prst="rect">
            <a:avLst/>
          </a:prstGeom>
          <a:noFill/>
          <a:ln/>
        </p:spPr>
        <p:txBody>
          <a:bodyPr wrap="none" lIns="0" tIns="0" rIns="0" bIns="0" rtlCol="0" anchor="t"/>
          <a:lstStyle/>
          <a:p>
            <a:pPr marL="0" indent="0" algn="l">
              <a:lnSpc>
                <a:spcPts val="2350"/>
              </a:lnSpc>
              <a:buNone/>
            </a:pPr>
            <a:r>
              <a:rPr lang="en-US" sz="1850" dirty="0">
                <a:solidFill>
                  <a:srgbClr val="4C4C4D"/>
                </a:solidFill>
                <a:latin typeface="Crimson Pro Semi Bold" pitchFamily="34" charset="0"/>
                <a:ea typeface="Crimson Pro Semi Bold" pitchFamily="34" charset="-122"/>
                <a:cs typeface="Crimson Pro Semi Bold" pitchFamily="34" charset="-120"/>
              </a:rPr>
              <a:t>Partecipazioni Aziendali</a:t>
            </a:r>
            <a:endParaRPr lang="en-US" sz="1850" dirty="0"/>
          </a:p>
        </p:txBody>
      </p:sp>
      <p:sp>
        <p:nvSpPr>
          <p:cNvPr id="23" name="Text 17"/>
          <p:cNvSpPr/>
          <p:nvPr/>
        </p:nvSpPr>
        <p:spPr>
          <a:xfrm>
            <a:off x="7604284" y="6656903"/>
            <a:ext cx="6039564" cy="616744"/>
          </a:xfrm>
          <a:prstGeom prst="rect">
            <a:avLst/>
          </a:prstGeom>
          <a:noFill/>
          <a:ln/>
        </p:spPr>
        <p:txBody>
          <a:bodyPr wrap="square" lIns="0" tIns="0" rIns="0" bIns="0" rtlCol="0" anchor="t"/>
          <a:lstStyle/>
          <a:p>
            <a:pPr marL="0" indent="0" algn="l">
              <a:lnSpc>
                <a:spcPts val="2400"/>
              </a:lnSpc>
              <a:buNone/>
            </a:pPr>
            <a:r>
              <a:rPr lang="en-US" sz="1500" dirty="0">
                <a:solidFill>
                  <a:srgbClr val="4C4C4D"/>
                </a:solidFill>
                <a:latin typeface="Heebo" pitchFamily="34" charset="0"/>
                <a:ea typeface="Heebo" pitchFamily="34" charset="-122"/>
                <a:cs typeface="Heebo" pitchFamily="34" charset="-120"/>
              </a:rPr>
              <a:t>Investimenti diretti coerenti con la governance familiare e la tradizione imprenditoriale, mantenendo il controllo strategico.</a:t>
            </a:r>
            <a:endParaRPr lang="en-US" sz="15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93790" y="675203"/>
            <a:ext cx="7565350" cy="637937"/>
          </a:xfrm>
          <a:prstGeom prst="rect">
            <a:avLst/>
          </a:prstGeom>
          <a:noFill/>
          <a:ln/>
        </p:spPr>
        <p:txBody>
          <a:bodyPr wrap="none" lIns="0" tIns="0" rIns="0" bIns="0" rtlCol="0" anchor="t"/>
          <a:lstStyle/>
          <a:p>
            <a:pPr marL="0" indent="0" algn="l">
              <a:lnSpc>
                <a:spcPts val="5000"/>
              </a:lnSpc>
              <a:buNone/>
            </a:pPr>
            <a:r>
              <a:rPr lang="en-US" sz="4000" b="1" dirty="0">
                <a:solidFill>
                  <a:srgbClr val="152D47"/>
                </a:solidFill>
                <a:latin typeface="Crimson Pro Semi Bold" pitchFamily="34" charset="0"/>
                <a:ea typeface="Crimson Pro Semi Bold" pitchFamily="34" charset="-122"/>
                <a:cs typeface="Crimson Pro Semi Bold" pitchFamily="34" charset="-120"/>
              </a:rPr>
              <a:t>Diversificazione Multidimensionale</a:t>
            </a:r>
            <a:endParaRPr lang="en-US" sz="4000" b="1" dirty="0"/>
          </a:p>
        </p:txBody>
      </p:sp>
      <p:sp>
        <p:nvSpPr>
          <p:cNvPr id="3" name="Text 1"/>
          <p:cNvSpPr/>
          <p:nvPr/>
        </p:nvSpPr>
        <p:spPr>
          <a:xfrm>
            <a:off x="793790" y="1721406"/>
            <a:ext cx="13042821" cy="653415"/>
          </a:xfrm>
          <a:prstGeom prst="rect">
            <a:avLst/>
          </a:prstGeom>
          <a:noFill/>
          <a:ln/>
        </p:spPr>
        <p:txBody>
          <a:bodyPr wrap="square" lIns="0" tIns="0" rIns="0" bIns="0" rtlCol="0" anchor="t"/>
          <a:lstStyle/>
          <a:p>
            <a:pPr marL="0" indent="0" algn="l">
              <a:lnSpc>
                <a:spcPts val="2550"/>
              </a:lnSpc>
              <a:buNone/>
            </a:pPr>
            <a:r>
              <a:rPr lang="en-US" sz="1600" dirty="0">
                <a:solidFill>
                  <a:srgbClr val="4C4C4D"/>
                </a:solidFill>
                <a:latin typeface="Heebo" pitchFamily="34" charset="0"/>
                <a:ea typeface="Heebo" pitchFamily="34" charset="-122"/>
                <a:cs typeface="Heebo" pitchFamily="34" charset="-120"/>
              </a:rPr>
              <a:t>Espandere lo sguardo oltre gli strumenti tradizionali per costruire resilienza patrimoniale attraverso quattro dimensioni strategiche fondamentali. La vera protezione nasce dalla comprensione che ogni dimensione contribuisce alla stabilità complessiva del patrimonio.</a:t>
            </a:r>
            <a:endParaRPr lang="en-US" sz="1600" dirty="0"/>
          </a:p>
        </p:txBody>
      </p:sp>
      <p:sp>
        <p:nvSpPr>
          <p:cNvPr id="4" name="Text 2"/>
          <p:cNvSpPr/>
          <p:nvPr/>
        </p:nvSpPr>
        <p:spPr>
          <a:xfrm>
            <a:off x="793790" y="2808446"/>
            <a:ext cx="2888813" cy="318849"/>
          </a:xfrm>
          <a:prstGeom prst="rect">
            <a:avLst/>
          </a:prstGeom>
          <a:noFill/>
          <a:ln/>
        </p:spPr>
        <p:txBody>
          <a:bodyPr wrap="none" lIns="0" tIns="0" rIns="0" bIns="0" rtlCol="0" anchor="t"/>
          <a:lstStyle/>
          <a:p>
            <a:pPr marL="0" indent="0" algn="l">
              <a:lnSpc>
                <a:spcPts val="2500"/>
              </a:lnSpc>
              <a:buNone/>
            </a:pPr>
            <a:r>
              <a:rPr lang="en-US" sz="2000" dirty="0">
                <a:solidFill>
                  <a:srgbClr val="152D47"/>
                </a:solidFill>
                <a:latin typeface="Crimson Pro Semi Bold" pitchFamily="34" charset="0"/>
                <a:ea typeface="Crimson Pro Semi Bold" pitchFamily="34" charset="-122"/>
                <a:cs typeface="Crimson Pro Semi Bold" pitchFamily="34" charset="-120"/>
              </a:rPr>
              <a:t>Diversificazione Geografica</a:t>
            </a:r>
            <a:endParaRPr lang="en-US" sz="2000" dirty="0"/>
          </a:p>
        </p:txBody>
      </p:sp>
      <p:pic>
        <p:nvPicPr>
          <p:cNvPr id="5" name="Image 0" descr="preencoded.png"/>
          <p:cNvPicPr>
            <a:picLocks noChangeAspect="1"/>
          </p:cNvPicPr>
          <p:nvPr/>
        </p:nvPicPr>
        <p:blipFill>
          <a:blip r:embed="rId3"/>
          <a:stretch>
            <a:fillRect/>
          </a:stretch>
        </p:blipFill>
        <p:spPr>
          <a:xfrm>
            <a:off x="793790" y="3356848"/>
            <a:ext cx="421005" cy="421005"/>
          </a:xfrm>
          <a:prstGeom prst="rect">
            <a:avLst/>
          </a:prstGeom>
        </p:spPr>
      </p:pic>
      <p:sp>
        <p:nvSpPr>
          <p:cNvPr id="6" name="Text 3"/>
          <p:cNvSpPr/>
          <p:nvPr/>
        </p:nvSpPr>
        <p:spPr>
          <a:xfrm>
            <a:off x="793790" y="4007406"/>
            <a:ext cx="6272451" cy="980123"/>
          </a:xfrm>
          <a:prstGeom prst="rect">
            <a:avLst/>
          </a:prstGeom>
          <a:noFill/>
          <a:ln/>
        </p:spPr>
        <p:txBody>
          <a:bodyPr wrap="square" lIns="0" tIns="0" rIns="0" bIns="0" rtlCol="0" anchor="t"/>
          <a:lstStyle/>
          <a:p>
            <a:pPr marL="0" indent="0" algn="l">
              <a:lnSpc>
                <a:spcPts val="2550"/>
              </a:lnSpc>
              <a:buNone/>
            </a:pPr>
            <a:r>
              <a:rPr lang="en-US" sz="1600" dirty="0">
                <a:solidFill>
                  <a:srgbClr val="4C4C4D"/>
                </a:solidFill>
                <a:latin typeface="Heebo" pitchFamily="34" charset="0"/>
                <a:ea typeface="Heebo" pitchFamily="34" charset="-122"/>
                <a:cs typeface="Heebo" pitchFamily="34" charset="-120"/>
              </a:rPr>
              <a:t>Protezione dalla concentrazione territoriale attraverso mercati globali. La diversificazione geografica non è solo opportunità, ma strumento di protezione essenziale contro rischi sistemici.</a:t>
            </a:r>
            <a:endParaRPr lang="en-US" sz="1600" dirty="0"/>
          </a:p>
        </p:txBody>
      </p:sp>
      <p:sp>
        <p:nvSpPr>
          <p:cNvPr id="7" name="Text 4"/>
          <p:cNvSpPr/>
          <p:nvPr/>
        </p:nvSpPr>
        <p:spPr>
          <a:xfrm>
            <a:off x="793790" y="5191601"/>
            <a:ext cx="2551748" cy="318849"/>
          </a:xfrm>
          <a:prstGeom prst="rect">
            <a:avLst/>
          </a:prstGeom>
          <a:noFill/>
          <a:ln/>
        </p:spPr>
        <p:txBody>
          <a:bodyPr wrap="none" lIns="0" tIns="0" rIns="0" bIns="0" rtlCol="0" anchor="t"/>
          <a:lstStyle/>
          <a:p>
            <a:pPr marL="0" indent="0" algn="l">
              <a:lnSpc>
                <a:spcPts val="2500"/>
              </a:lnSpc>
              <a:buNone/>
            </a:pPr>
            <a:r>
              <a:rPr lang="en-US" sz="2000" dirty="0">
                <a:solidFill>
                  <a:srgbClr val="152D47"/>
                </a:solidFill>
                <a:latin typeface="Crimson Pro Semi Bold" pitchFamily="34" charset="0"/>
                <a:ea typeface="Crimson Pro Semi Bold" pitchFamily="34" charset="-122"/>
                <a:cs typeface="Crimson Pro Semi Bold" pitchFamily="34" charset="-120"/>
              </a:rPr>
              <a:t>Mercati Privati</a:t>
            </a:r>
            <a:endParaRPr lang="en-US" sz="2000" dirty="0"/>
          </a:p>
        </p:txBody>
      </p:sp>
      <p:pic>
        <p:nvPicPr>
          <p:cNvPr id="8" name="Image 1" descr="preencoded.png"/>
          <p:cNvPicPr>
            <a:picLocks noChangeAspect="1"/>
          </p:cNvPicPr>
          <p:nvPr/>
        </p:nvPicPr>
        <p:blipFill>
          <a:blip r:embed="rId4"/>
          <a:stretch>
            <a:fillRect/>
          </a:stretch>
        </p:blipFill>
        <p:spPr>
          <a:xfrm>
            <a:off x="793790" y="5740003"/>
            <a:ext cx="421005" cy="421005"/>
          </a:xfrm>
          <a:prstGeom prst="rect">
            <a:avLst/>
          </a:prstGeom>
        </p:spPr>
      </p:pic>
      <p:sp>
        <p:nvSpPr>
          <p:cNvPr id="9" name="Text 5"/>
          <p:cNvSpPr/>
          <p:nvPr/>
        </p:nvSpPr>
        <p:spPr>
          <a:xfrm>
            <a:off x="793790" y="6390561"/>
            <a:ext cx="6272451" cy="980123"/>
          </a:xfrm>
          <a:prstGeom prst="rect">
            <a:avLst/>
          </a:prstGeom>
          <a:noFill/>
          <a:ln/>
        </p:spPr>
        <p:txBody>
          <a:bodyPr wrap="square" lIns="0" tIns="0" rIns="0" bIns="0" rtlCol="0" anchor="t"/>
          <a:lstStyle/>
          <a:p>
            <a:pPr marL="0" indent="0" algn="l">
              <a:lnSpc>
                <a:spcPts val="2550"/>
              </a:lnSpc>
              <a:buNone/>
            </a:pPr>
            <a:r>
              <a:rPr lang="en-US" sz="1600" dirty="0">
                <a:solidFill>
                  <a:srgbClr val="4C4C4D"/>
                </a:solidFill>
                <a:latin typeface="Heebo" pitchFamily="34" charset="0"/>
                <a:ea typeface="Heebo" pitchFamily="34" charset="-122"/>
                <a:cs typeface="Heebo" pitchFamily="34" charset="-120"/>
              </a:rPr>
              <a:t>Private equity, private debt, venture capital e infrastrutture offrono accesso a rendimenti decorrelati e potenziale di crescita superiore nel lungo termine.</a:t>
            </a:r>
            <a:endParaRPr lang="en-US" sz="1600" dirty="0"/>
          </a:p>
        </p:txBody>
      </p:sp>
      <p:sp>
        <p:nvSpPr>
          <p:cNvPr id="10" name="Text 6"/>
          <p:cNvSpPr/>
          <p:nvPr/>
        </p:nvSpPr>
        <p:spPr>
          <a:xfrm>
            <a:off x="7571780" y="2808446"/>
            <a:ext cx="2725698" cy="318849"/>
          </a:xfrm>
          <a:prstGeom prst="rect">
            <a:avLst/>
          </a:prstGeom>
          <a:noFill/>
          <a:ln/>
        </p:spPr>
        <p:txBody>
          <a:bodyPr wrap="none" lIns="0" tIns="0" rIns="0" bIns="0" rtlCol="0" anchor="t"/>
          <a:lstStyle/>
          <a:p>
            <a:pPr marL="0" indent="0" algn="l">
              <a:lnSpc>
                <a:spcPts val="2500"/>
              </a:lnSpc>
              <a:buNone/>
            </a:pPr>
            <a:r>
              <a:rPr lang="en-US" sz="2000" dirty="0">
                <a:solidFill>
                  <a:srgbClr val="152D47"/>
                </a:solidFill>
                <a:latin typeface="Crimson Pro Semi Bold" pitchFamily="34" charset="0"/>
                <a:ea typeface="Crimson Pro Semi Bold" pitchFamily="34" charset="-122"/>
                <a:cs typeface="Crimson Pro Semi Bold" pitchFamily="34" charset="-120"/>
              </a:rPr>
              <a:t>Diversificazione Valutaria</a:t>
            </a:r>
            <a:endParaRPr lang="en-US" sz="2000" dirty="0"/>
          </a:p>
        </p:txBody>
      </p:sp>
      <p:pic>
        <p:nvPicPr>
          <p:cNvPr id="11" name="Image 2" descr="preencoded.png"/>
          <p:cNvPicPr>
            <a:picLocks noChangeAspect="1"/>
          </p:cNvPicPr>
          <p:nvPr/>
        </p:nvPicPr>
        <p:blipFill>
          <a:blip r:embed="rId5"/>
          <a:stretch>
            <a:fillRect/>
          </a:stretch>
        </p:blipFill>
        <p:spPr>
          <a:xfrm>
            <a:off x="7571780" y="3356848"/>
            <a:ext cx="421005" cy="421005"/>
          </a:xfrm>
          <a:prstGeom prst="rect">
            <a:avLst/>
          </a:prstGeom>
        </p:spPr>
      </p:pic>
      <p:sp>
        <p:nvSpPr>
          <p:cNvPr id="12" name="Text 7"/>
          <p:cNvSpPr/>
          <p:nvPr/>
        </p:nvSpPr>
        <p:spPr>
          <a:xfrm>
            <a:off x="7571780" y="4007406"/>
            <a:ext cx="6272451" cy="980123"/>
          </a:xfrm>
          <a:prstGeom prst="rect">
            <a:avLst/>
          </a:prstGeom>
          <a:noFill/>
          <a:ln/>
        </p:spPr>
        <p:txBody>
          <a:bodyPr wrap="square" lIns="0" tIns="0" rIns="0" bIns="0" rtlCol="0" anchor="t"/>
          <a:lstStyle/>
          <a:p>
            <a:pPr marL="0" indent="0" algn="l">
              <a:lnSpc>
                <a:spcPts val="2550"/>
              </a:lnSpc>
              <a:buNone/>
            </a:pPr>
            <a:r>
              <a:rPr lang="en-US" sz="1600" dirty="0">
                <a:solidFill>
                  <a:srgbClr val="4C4C4D"/>
                </a:solidFill>
                <a:latin typeface="Heebo" pitchFamily="34" charset="0"/>
                <a:ea typeface="Heebo" pitchFamily="34" charset="-122"/>
                <a:cs typeface="Heebo" pitchFamily="34" charset="-120"/>
              </a:rPr>
              <a:t>Protezione del potere d'acquisto in scenari di instabilità monetaria. Elemento cruciale per patrimoni familiari con orizzonte temporale generazionale.</a:t>
            </a:r>
            <a:endParaRPr lang="en-US" sz="1600" dirty="0"/>
          </a:p>
        </p:txBody>
      </p:sp>
      <p:sp>
        <p:nvSpPr>
          <p:cNvPr id="13" name="Text 8"/>
          <p:cNvSpPr/>
          <p:nvPr/>
        </p:nvSpPr>
        <p:spPr>
          <a:xfrm>
            <a:off x="7571780" y="5191601"/>
            <a:ext cx="2551748" cy="318849"/>
          </a:xfrm>
          <a:prstGeom prst="rect">
            <a:avLst/>
          </a:prstGeom>
          <a:noFill/>
          <a:ln/>
        </p:spPr>
        <p:txBody>
          <a:bodyPr wrap="none" lIns="0" tIns="0" rIns="0" bIns="0" rtlCol="0" anchor="t"/>
          <a:lstStyle/>
          <a:p>
            <a:pPr marL="0" indent="0" algn="l">
              <a:lnSpc>
                <a:spcPts val="2500"/>
              </a:lnSpc>
              <a:buNone/>
            </a:pPr>
            <a:r>
              <a:rPr lang="en-US" sz="2000" dirty="0">
                <a:solidFill>
                  <a:srgbClr val="152D47"/>
                </a:solidFill>
                <a:latin typeface="Crimson Pro Semi Bold" pitchFamily="34" charset="0"/>
                <a:ea typeface="Crimson Pro Semi Bold" pitchFamily="34" charset="-122"/>
                <a:cs typeface="Crimson Pro Semi Bold" pitchFamily="34" charset="-120"/>
              </a:rPr>
              <a:t>Stili di Gestione</a:t>
            </a:r>
            <a:endParaRPr lang="en-US" sz="2000" dirty="0"/>
          </a:p>
        </p:txBody>
      </p:sp>
      <p:pic>
        <p:nvPicPr>
          <p:cNvPr id="14" name="Image 3" descr="preencoded.png"/>
          <p:cNvPicPr>
            <a:picLocks noChangeAspect="1"/>
          </p:cNvPicPr>
          <p:nvPr/>
        </p:nvPicPr>
        <p:blipFill>
          <a:blip r:embed="rId6"/>
          <a:stretch>
            <a:fillRect/>
          </a:stretch>
        </p:blipFill>
        <p:spPr>
          <a:xfrm>
            <a:off x="7571780" y="5740003"/>
            <a:ext cx="421005" cy="421005"/>
          </a:xfrm>
          <a:prstGeom prst="rect">
            <a:avLst/>
          </a:prstGeom>
        </p:spPr>
      </p:pic>
      <p:sp>
        <p:nvSpPr>
          <p:cNvPr id="15" name="Text 9"/>
          <p:cNvSpPr/>
          <p:nvPr/>
        </p:nvSpPr>
        <p:spPr>
          <a:xfrm>
            <a:off x="7571780" y="6390561"/>
            <a:ext cx="6272451" cy="980123"/>
          </a:xfrm>
          <a:prstGeom prst="rect">
            <a:avLst/>
          </a:prstGeom>
          <a:noFill/>
          <a:ln/>
        </p:spPr>
        <p:txBody>
          <a:bodyPr wrap="square" lIns="0" tIns="0" rIns="0" bIns="0" rtlCol="0" anchor="t"/>
          <a:lstStyle/>
          <a:p>
            <a:pPr marL="0" indent="0" algn="l">
              <a:lnSpc>
                <a:spcPts val="2550"/>
              </a:lnSpc>
              <a:buNone/>
            </a:pPr>
            <a:r>
              <a:rPr lang="en-US" sz="1600" dirty="0">
                <a:solidFill>
                  <a:srgbClr val="4C4C4D"/>
                </a:solidFill>
                <a:latin typeface="Heebo" pitchFamily="34" charset="0"/>
                <a:ea typeface="Heebo" pitchFamily="34" charset="-122"/>
                <a:cs typeface="Heebo" pitchFamily="34" charset="-120"/>
              </a:rPr>
              <a:t>Bilanciamento tra approcci attivo/passivo, quantitativo/discrezionale, valore/crescita. Riduce dipendenza da singole visioni e migliora resilienza complessiva.</a:t>
            </a:r>
            <a:endParaRPr lang="en-US" sz="1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93790" y="865823"/>
            <a:ext cx="7556421" cy="566976"/>
          </a:xfrm>
          <a:prstGeom prst="rect">
            <a:avLst/>
          </a:prstGeom>
          <a:noFill/>
          <a:ln/>
        </p:spPr>
        <p:txBody>
          <a:bodyPr wrap="none" lIns="0" tIns="0" rIns="0" bIns="0" rtlCol="0" anchor="t"/>
          <a:lstStyle/>
          <a:p>
            <a:pPr marL="0" indent="0" algn="l">
              <a:lnSpc>
                <a:spcPts val="4450"/>
              </a:lnSpc>
              <a:buNone/>
            </a:pPr>
            <a:r>
              <a:rPr lang="en-US" sz="3550" b="1" dirty="0">
                <a:solidFill>
                  <a:srgbClr val="152D47"/>
                </a:solidFill>
                <a:latin typeface="Crimson Pro Semi Bold" pitchFamily="34" charset="0"/>
                <a:ea typeface="Crimson Pro Semi Bold" pitchFamily="34" charset="-122"/>
                <a:cs typeface="Crimson Pro Semi Bold" pitchFamily="34" charset="-120"/>
              </a:rPr>
              <a:t>Il Modello degli Endowments Americani</a:t>
            </a:r>
            <a:endParaRPr lang="en-US" sz="3550" b="1" dirty="0"/>
          </a:p>
        </p:txBody>
      </p:sp>
      <p:sp>
        <p:nvSpPr>
          <p:cNvPr id="3" name="Text 1"/>
          <p:cNvSpPr/>
          <p:nvPr/>
        </p:nvSpPr>
        <p:spPr>
          <a:xfrm>
            <a:off x="793790" y="1795701"/>
            <a:ext cx="13042821" cy="580549"/>
          </a:xfrm>
          <a:prstGeom prst="rect">
            <a:avLst/>
          </a:prstGeom>
          <a:noFill/>
          <a:ln/>
        </p:spPr>
        <p:txBody>
          <a:bodyPr wrap="square" lIns="0" tIns="0" rIns="0" bIns="0" rtlCol="0" anchor="t"/>
          <a:lstStyle/>
          <a:p>
            <a:pPr marL="0" indent="0" algn="l">
              <a:lnSpc>
                <a:spcPts val="2250"/>
              </a:lnSpc>
              <a:buNone/>
            </a:pPr>
            <a:r>
              <a:rPr lang="en-US" sz="1400" dirty="0">
                <a:solidFill>
                  <a:srgbClr val="4C4C4D"/>
                </a:solidFill>
                <a:latin typeface="Heebo" pitchFamily="34" charset="0"/>
                <a:ea typeface="Heebo" pitchFamily="34" charset="-122"/>
                <a:cs typeface="Heebo" pitchFamily="34" charset="-120"/>
              </a:rPr>
              <a:t>Patrimoni concepiti come "perenni" con visione a 100 anni e governance altamente professionale. </a:t>
            </a:r>
          </a:p>
          <a:p>
            <a:pPr marL="0" indent="0" algn="l">
              <a:lnSpc>
                <a:spcPts val="2250"/>
              </a:lnSpc>
              <a:buNone/>
            </a:pPr>
            <a:r>
              <a:rPr lang="en-US" sz="1400" dirty="0">
                <a:solidFill>
                  <a:srgbClr val="4C4C4D"/>
                </a:solidFill>
                <a:latin typeface="Heebo" pitchFamily="34" charset="0"/>
                <a:ea typeface="Heebo" pitchFamily="34" charset="-122"/>
                <a:cs typeface="Heebo" pitchFamily="34" charset="-120"/>
              </a:rPr>
              <a:t>David Swensen di Yale: </a:t>
            </a:r>
            <a:r>
              <a:rPr lang="en-US" sz="1400" i="1" dirty="0">
                <a:solidFill>
                  <a:srgbClr val="4C4C4D"/>
                </a:solidFill>
                <a:latin typeface="Heebo" pitchFamily="34" charset="0"/>
                <a:ea typeface="Heebo" pitchFamily="34" charset="-122"/>
                <a:cs typeface="Heebo" pitchFamily="34" charset="-120"/>
              </a:rPr>
              <a:t>"Il tempo è il miglior alleato di un buon capitale ben investito"</a:t>
            </a:r>
            <a:r>
              <a:rPr lang="en-US" sz="1400" dirty="0">
                <a:solidFill>
                  <a:srgbClr val="4C4C4D"/>
                </a:solidFill>
                <a:latin typeface="Heebo" pitchFamily="34" charset="0"/>
                <a:ea typeface="Heebo" pitchFamily="34" charset="-122"/>
                <a:cs typeface="Heebo" pitchFamily="34" charset="-120"/>
              </a:rPr>
              <a:t>. </a:t>
            </a:r>
          </a:p>
          <a:p>
            <a:pPr marL="0" indent="0" algn="l">
              <a:lnSpc>
                <a:spcPts val="2250"/>
              </a:lnSpc>
              <a:buNone/>
            </a:pPr>
            <a:r>
              <a:rPr lang="en-US" sz="1400" dirty="0">
                <a:solidFill>
                  <a:srgbClr val="4C4C4D"/>
                </a:solidFill>
                <a:latin typeface="Heebo" pitchFamily="34" charset="0"/>
                <a:ea typeface="Heebo" pitchFamily="34" charset="-122"/>
                <a:cs typeface="Heebo" pitchFamily="34" charset="-120"/>
              </a:rPr>
              <a:t>Un approccio rivoluzionario nella gestione patrimoniale </a:t>
            </a:r>
            <a:r>
              <a:rPr lang="en-US" sz="1400" dirty="0" err="1">
                <a:solidFill>
                  <a:srgbClr val="4C4C4D"/>
                </a:solidFill>
                <a:latin typeface="Heebo" pitchFamily="34" charset="0"/>
                <a:ea typeface="Heebo" pitchFamily="34" charset="-122"/>
                <a:cs typeface="Heebo" pitchFamily="34" charset="-120"/>
              </a:rPr>
              <a:t>istituzionale</a:t>
            </a:r>
            <a:r>
              <a:rPr lang="en-US" sz="1400" dirty="0">
                <a:solidFill>
                  <a:srgbClr val="4C4C4D"/>
                </a:solidFill>
                <a:latin typeface="Heebo" pitchFamily="34" charset="0"/>
                <a:ea typeface="Heebo" pitchFamily="34" charset="-122"/>
                <a:cs typeface="Heebo" pitchFamily="34" charset="-120"/>
              </a:rPr>
              <a:t>.</a:t>
            </a:r>
          </a:p>
          <a:p>
            <a:pPr marL="0" indent="0" algn="l">
              <a:lnSpc>
                <a:spcPts val="2250"/>
              </a:lnSpc>
              <a:buNone/>
            </a:pPr>
            <a:endParaRPr lang="en-US" sz="1400" dirty="0">
              <a:solidFill>
                <a:srgbClr val="4C4C4D"/>
              </a:solidFill>
              <a:latin typeface="Heebo" pitchFamily="34" charset="0"/>
              <a:cs typeface="Heebo" pitchFamily="34" charset="-120"/>
            </a:endParaRPr>
          </a:p>
          <a:p>
            <a:pPr marL="0" indent="0" algn="l">
              <a:lnSpc>
                <a:spcPts val="2250"/>
              </a:lnSpc>
              <a:buNone/>
            </a:pPr>
            <a:endParaRPr lang="en-US" sz="1400" dirty="0">
              <a:solidFill>
                <a:srgbClr val="4C4C4D"/>
              </a:solidFill>
              <a:latin typeface="Heebo" pitchFamily="34" charset="0"/>
              <a:cs typeface="Heebo" pitchFamily="34" charset="-120"/>
            </a:endParaRPr>
          </a:p>
          <a:p>
            <a:pPr marL="0" indent="0" algn="l">
              <a:lnSpc>
                <a:spcPts val="2250"/>
              </a:lnSpc>
              <a:buNone/>
            </a:pPr>
            <a:endParaRPr lang="en-US" sz="1400" dirty="0"/>
          </a:p>
        </p:txBody>
      </p:sp>
      <p:sp>
        <p:nvSpPr>
          <p:cNvPr id="4" name="Text 2"/>
          <p:cNvSpPr/>
          <p:nvPr/>
        </p:nvSpPr>
        <p:spPr>
          <a:xfrm>
            <a:off x="793790" y="2761774"/>
            <a:ext cx="3076099" cy="340162"/>
          </a:xfrm>
          <a:prstGeom prst="rect">
            <a:avLst/>
          </a:prstGeom>
          <a:noFill/>
          <a:ln/>
        </p:spPr>
        <p:txBody>
          <a:bodyPr wrap="none" lIns="0" tIns="0" rIns="0" bIns="0" rtlCol="0" anchor="t"/>
          <a:lstStyle/>
          <a:p>
            <a:pPr marL="0" indent="0" algn="l">
              <a:lnSpc>
                <a:spcPts val="2650"/>
              </a:lnSpc>
              <a:buNone/>
            </a:pPr>
            <a:r>
              <a:rPr lang="en-US" sz="2100" b="1" dirty="0">
                <a:solidFill>
                  <a:srgbClr val="152D47"/>
                </a:solidFill>
                <a:latin typeface="Crimson Pro Semi Bold" pitchFamily="34" charset="0"/>
                <a:ea typeface="Crimson Pro Semi Bold" pitchFamily="34" charset="-122"/>
                <a:cs typeface="Crimson Pro Semi Bold" pitchFamily="34" charset="-120"/>
              </a:rPr>
              <a:t>Asset Allocation Innovativa</a:t>
            </a:r>
            <a:endParaRPr lang="en-US" sz="2100" b="1" dirty="0"/>
          </a:p>
        </p:txBody>
      </p:sp>
      <p:sp>
        <p:nvSpPr>
          <p:cNvPr id="5" name="Text 3"/>
          <p:cNvSpPr/>
          <p:nvPr/>
        </p:nvSpPr>
        <p:spPr>
          <a:xfrm>
            <a:off x="793790" y="3283387"/>
            <a:ext cx="8322826" cy="290274"/>
          </a:xfrm>
          <a:prstGeom prst="rect">
            <a:avLst/>
          </a:prstGeom>
          <a:noFill/>
          <a:ln/>
        </p:spPr>
        <p:txBody>
          <a:bodyPr wrap="none" lIns="0" tIns="0" rIns="0" bIns="0" rtlCol="0" anchor="t"/>
          <a:lstStyle/>
          <a:p>
            <a:pPr marL="342900" indent="-342900" algn="l">
              <a:lnSpc>
                <a:spcPts val="2250"/>
              </a:lnSpc>
              <a:buSzPct val="100000"/>
              <a:buChar char="•"/>
            </a:pPr>
            <a:r>
              <a:rPr lang="en-US" sz="1400" dirty="0">
                <a:solidFill>
                  <a:srgbClr val="4C4C4D"/>
                </a:solidFill>
                <a:latin typeface="Heebo" pitchFamily="34" charset="0"/>
                <a:ea typeface="Heebo" pitchFamily="34" charset="-122"/>
                <a:cs typeface="Heebo" pitchFamily="34" charset="-120"/>
              </a:rPr>
              <a:t>Forte ricorso a private equity e hedge fund per alpha generation</a:t>
            </a:r>
            <a:endParaRPr lang="en-US" sz="1400" dirty="0"/>
          </a:p>
        </p:txBody>
      </p:sp>
      <p:sp>
        <p:nvSpPr>
          <p:cNvPr id="6" name="Text 4"/>
          <p:cNvSpPr/>
          <p:nvPr/>
        </p:nvSpPr>
        <p:spPr>
          <a:xfrm>
            <a:off x="793790" y="3637121"/>
            <a:ext cx="8322826" cy="290274"/>
          </a:xfrm>
          <a:prstGeom prst="rect">
            <a:avLst/>
          </a:prstGeom>
          <a:noFill/>
          <a:ln/>
        </p:spPr>
        <p:txBody>
          <a:bodyPr wrap="none" lIns="0" tIns="0" rIns="0" bIns="0" rtlCol="0" anchor="t"/>
          <a:lstStyle/>
          <a:p>
            <a:pPr marL="342900" indent="-342900" algn="l">
              <a:lnSpc>
                <a:spcPts val="2250"/>
              </a:lnSpc>
              <a:buSzPct val="100000"/>
              <a:buChar char="•"/>
            </a:pPr>
            <a:r>
              <a:rPr lang="en-US" sz="1400" dirty="0">
                <a:solidFill>
                  <a:srgbClr val="4C4C4D"/>
                </a:solidFill>
                <a:latin typeface="Heebo" pitchFamily="34" charset="0"/>
                <a:ea typeface="Heebo" pitchFamily="34" charset="-122"/>
                <a:cs typeface="Heebo" pitchFamily="34" charset="-120"/>
              </a:rPr>
              <a:t>Investimenti strategici in real asset e mercati globali emergenti</a:t>
            </a:r>
            <a:endParaRPr lang="en-US" sz="1400" dirty="0"/>
          </a:p>
        </p:txBody>
      </p:sp>
      <p:sp>
        <p:nvSpPr>
          <p:cNvPr id="7" name="Text 5"/>
          <p:cNvSpPr/>
          <p:nvPr/>
        </p:nvSpPr>
        <p:spPr>
          <a:xfrm>
            <a:off x="793790" y="3990856"/>
            <a:ext cx="8322826" cy="290274"/>
          </a:xfrm>
          <a:prstGeom prst="rect">
            <a:avLst/>
          </a:prstGeom>
          <a:noFill/>
          <a:ln/>
        </p:spPr>
        <p:txBody>
          <a:bodyPr wrap="none" lIns="0" tIns="0" rIns="0" bIns="0" rtlCol="0" anchor="t"/>
          <a:lstStyle/>
          <a:p>
            <a:pPr marL="342900" indent="-342900" algn="l">
              <a:lnSpc>
                <a:spcPts val="2250"/>
              </a:lnSpc>
              <a:buSzPct val="100000"/>
              <a:buChar char="•"/>
            </a:pPr>
            <a:r>
              <a:rPr lang="en-US" sz="1400" dirty="0">
                <a:solidFill>
                  <a:srgbClr val="4C4C4D"/>
                </a:solidFill>
                <a:latin typeface="Heebo" pitchFamily="34" charset="0"/>
                <a:ea typeface="Heebo" pitchFamily="34" charset="-122"/>
                <a:cs typeface="Heebo" pitchFamily="34" charset="-120"/>
              </a:rPr>
              <a:t>Componente significativa di alternativi per decorrelazione</a:t>
            </a:r>
            <a:endParaRPr lang="en-US" sz="1400" dirty="0"/>
          </a:p>
        </p:txBody>
      </p:sp>
      <p:sp>
        <p:nvSpPr>
          <p:cNvPr id="8" name="Text 6"/>
          <p:cNvSpPr/>
          <p:nvPr/>
        </p:nvSpPr>
        <p:spPr>
          <a:xfrm>
            <a:off x="793790" y="4444365"/>
            <a:ext cx="8322826" cy="580549"/>
          </a:xfrm>
          <a:prstGeom prst="rect">
            <a:avLst/>
          </a:prstGeom>
          <a:noFill/>
          <a:ln/>
        </p:spPr>
        <p:txBody>
          <a:bodyPr wrap="square" lIns="0" tIns="0" rIns="0" bIns="0" rtlCol="0" anchor="t"/>
          <a:lstStyle/>
          <a:p>
            <a:pPr marL="0" indent="0" algn="l">
              <a:lnSpc>
                <a:spcPts val="2250"/>
              </a:lnSpc>
              <a:buNone/>
            </a:pPr>
            <a:r>
              <a:rPr lang="en-US" sz="1400" dirty="0">
                <a:solidFill>
                  <a:srgbClr val="4C4C4D"/>
                </a:solidFill>
                <a:latin typeface="Heebo" pitchFamily="34" charset="0"/>
                <a:ea typeface="Heebo" pitchFamily="34" charset="-122"/>
                <a:cs typeface="Heebo" pitchFamily="34" charset="-120"/>
              </a:rPr>
              <a:t>Questo approccio ha permesso di sostenere attività istituzionali anche in contesti di grande volatilità, dimostrando la forza della diversificazione strategica e della visione di lungo termine.</a:t>
            </a:r>
            <a:endParaRPr lang="en-US" sz="1400" dirty="0"/>
          </a:p>
        </p:txBody>
      </p:sp>
      <p:sp>
        <p:nvSpPr>
          <p:cNvPr id="9" name="Text 7"/>
          <p:cNvSpPr/>
          <p:nvPr/>
        </p:nvSpPr>
        <p:spPr>
          <a:xfrm>
            <a:off x="9566910" y="2875121"/>
            <a:ext cx="4277201" cy="598765"/>
          </a:xfrm>
          <a:prstGeom prst="rect">
            <a:avLst/>
          </a:prstGeom>
          <a:noFill/>
          <a:ln/>
        </p:spPr>
        <p:txBody>
          <a:bodyPr wrap="none" lIns="0" tIns="0" rIns="0" bIns="0" rtlCol="0" anchor="t"/>
          <a:lstStyle/>
          <a:p>
            <a:pPr marL="0" indent="0" algn="ctr">
              <a:lnSpc>
                <a:spcPts val="4700"/>
              </a:lnSpc>
              <a:buNone/>
            </a:pPr>
            <a:r>
              <a:rPr lang="en-US" sz="4700" dirty="0">
                <a:solidFill>
                  <a:srgbClr val="4C4C4D"/>
                </a:solidFill>
                <a:latin typeface="Crimson Pro Semi Bold" pitchFamily="34" charset="0"/>
                <a:ea typeface="Crimson Pro Semi Bold" pitchFamily="34" charset="-122"/>
                <a:cs typeface="Crimson Pro Semi Bold" pitchFamily="34" charset="-120"/>
              </a:rPr>
              <a:t>100</a:t>
            </a:r>
            <a:endParaRPr lang="en-US" sz="4700" dirty="0"/>
          </a:p>
        </p:txBody>
      </p:sp>
      <p:sp>
        <p:nvSpPr>
          <p:cNvPr id="10" name="Text 8"/>
          <p:cNvSpPr/>
          <p:nvPr/>
        </p:nvSpPr>
        <p:spPr>
          <a:xfrm>
            <a:off x="10571321" y="3700701"/>
            <a:ext cx="2268260" cy="283488"/>
          </a:xfrm>
          <a:prstGeom prst="rect">
            <a:avLst/>
          </a:prstGeom>
          <a:noFill/>
          <a:ln/>
        </p:spPr>
        <p:txBody>
          <a:bodyPr wrap="none" lIns="0" tIns="0" rIns="0" bIns="0" rtlCol="0" anchor="t"/>
          <a:lstStyle/>
          <a:p>
            <a:pPr marL="0" indent="0" algn="ctr">
              <a:lnSpc>
                <a:spcPts val="2200"/>
              </a:lnSpc>
              <a:buNone/>
            </a:pPr>
            <a:r>
              <a:rPr lang="en-US" sz="1750" dirty="0">
                <a:solidFill>
                  <a:srgbClr val="4C4C4D"/>
                </a:solidFill>
                <a:latin typeface="Crimson Pro Semi Bold" pitchFamily="34" charset="0"/>
                <a:ea typeface="Crimson Pro Semi Bold" pitchFamily="34" charset="-122"/>
                <a:cs typeface="Crimson Pro Semi Bold" pitchFamily="34" charset="-120"/>
              </a:rPr>
              <a:t>Anni</a:t>
            </a:r>
            <a:endParaRPr lang="en-US" sz="1750" dirty="0"/>
          </a:p>
        </p:txBody>
      </p:sp>
      <p:sp>
        <p:nvSpPr>
          <p:cNvPr id="11" name="Text 9"/>
          <p:cNvSpPr/>
          <p:nvPr/>
        </p:nvSpPr>
        <p:spPr>
          <a:xfrm>
            <a:off x="9566910" y="4165640"/>
            <a:ext cx="4277201" cy="580549"/>
          </a:xfrm>
          <a:prstGeom prst="rect">
            <a:avLst/>
          </a:prstGeom>
          <a:noFill/>
          <a:ln/>
        </p:spPr>
        <p:txBody>
          <a:bodyPr wrap="square" lIns="0" tIns="0" rIns="0" bIns="0" rtlCol="0" anchor="t"/>
          <a:lstStyle/>
          <a:p>
            <a:pPr marL="0" indent="0" algn="ctr">
              <a:lnSpc>
                <a:spcPts val="2250"/>
              </a:lnSpc>
              <a:buNone/>
            </a:pPr>
            <a:r>
              <a:rPr lang="en-US" sz="1400" dirty="0">
                <a:solidFill>
                  <a:srgbClr val="4C4C4D"/>
                </a:solidFill>
                <a:latin typeface="Heebo" pitchFamily="34" charset="0"/>
                <a:ea typeface="Heebo" pitchFamily="34" charset="-122"/>
                <a:cs typeface="Heebo" pitchFamily="34" charset="-120"/>
              </a:rPr>
              <a:t>Orizzonte temporale di investimento per costruire patrimoni duraturi</a:t>
            </a:r>
            <a:endParaRPr lang="en-US" sz="1400" dirty="0"/>
          </a:p>
        </p:txBody>
      </p:sp>
      <p:sp>
        <p:nvSpPr>
          <p:cNvPr id="12" name="Text 10"/>
          <p:cNvSpPr/>
          <p:nvPr/>
        </p:nvSpPr>
        <p:spPr>
          <a:xfrm>
            <a:off x="9566910" y="5199817"/>
            <a:ext cx="4277201" cy="598765"/>
          </a:xfrm>
          <a:prstGeom prst="rect">
            <a:avLst/>
          </a:prstGeom>
          <a:noFill/>
          <a:ln/>
        </p:spPr>
        <p:txBody>
          <a:bodyPr wrap="none" lIns="0" tIns="0" rIns="0" bIns="0" rtlCol="0" anchor="t"/>
          <a:lstStyle/>
          <a:p>
            <a:pPr marL="0" indent="0" algn="ctr">
              <a:lnSpc>
                <a:spcPts val="4700"/>
              </a:lnSpc>
              <a:buNone/>
            </a:pPr>
            <a:r>
              <a:rPr lang="en-US" sz="4700" dirty="0">
                <a:solidFill>
                  <a:srgbClr val="4C4C4D"/>
                </a:solidFill>
                <a:latin typeface="Crimson Pro Semi Bold" pitchFamily="34" charset="0"/>
                <a:ea typeface="Crimson Pro Semi Bold" pitchFamily="34" charset="-122"/>
                <a:cs typeface="Crimson Pro Semi Bold" pitchFamily="34" charset="-120"/>
              </a:rPr>
              <a:t>63%</a:t>
            </a:r>
            <a:endParaRPr lang="en-US" sz="4700" dirty="0"/>
          </a:p>
        </p:txBody>
      </p:sp>
      <p:sp>
        <p:nvSpPr>
          <p:cNvPr id="13" name="Text 11"/>
          <p:cNvSpPr/>
          <p:nvPr/>
        </p:nvSpPr>
        <p:spPr>
          <a:xfrm>
            <a:off x="10571321" y="6025396"/>
            <a:ext cx="2268260" cy="283488"/>
          </a:xfrm>
          <a:prstGeom prst="rect">
            <a:avLst/>
          </a:prstGeom>
          <a:noFill/>
          <a:ln/>
        </p:spPr>
        <p:txBody>
          <a:bodyPr wrap="none" lIns="0" tIns="0" rIns="0" bIns="0" rtlCol="0" anchor="t"/>
          <a:lstStyle/>
          <a:p>
            <a:pPr marL="0" indent="0" algn="ctr">
              <a:lnSpc>
                <a:spcPts val="2200"/>
              </a:lnSpc>
              <a:buNone/>
            </a:pPr>
            <a:r>
              <a:rPr lang="en-US" sz="1750" dirty="0">
                <a:solidFill>
                  <a:srgbClr val="4C4C4D"/>
                </a:solidFill>
                <a:latin typeface="Crimson Pro Semi Bold" pitchFamily="34" charset="0"/>
                <a:ea typeface="Crimson Pro Semi Bold" pitchFamily="34" charset="-122"/>
                <a:cs typeface="Crimson Pro Semi Bold" pitchFamily="34" charset="-120"/>
              </a:rPr>
              <a:t>Alternativi</a:t>
            </a:r>
            <a:endParaRPr lang="en-US" sz="1750" dirty="0"/>
          </a:p>
        </p:txBody>
      </p:sp>
      <p:sp>
        <p:nvSpPr>
          <p:cNvPr id="14" name="Text 12"/>
          <p:cNvSpPr/>
          <p:nvPr/>
        </p:nvSpPr>
        <p:spPr>
          <a:xfrm>
            <a:off x="9566910" y="6490335"/>
            <a:ext cx="4277201" cy="290274"/>
          </a:xfrm>
          <a:prstGeom prst="rect">
            <a:avLst/>
          </a:prstGeom>
          <a:noFill/>
          <a:ln/>
        </p:spPr>
        <p:txBody>
          <a:bodyPr wrap="none" lIns="0" tIns="0" rIns="0" bIns="0" rtlCol="0" anchor="t"/>
          <a:lstStyle/>
          <a:p>
            <a:pPr marL="0" indent="0" algn="ctr">
              <a:lnSpc>
                <a:spcPts val="2250"/>
              </a:lnSpc>
              <a:buNone/>
            </a:pPr>
            <a:r>
              <a:rPr lang="en-US" sz="1400" dirty="0">
                <a:solidFill>
                  <a:srgbClr val="4C4C4D"/>
                </a:solidFill>
                <a:latin typeface="Heebo" pitchFamily="34" charset="0"/>
                <a:ea typeface="Heebo" pitchFamily="34" charset="-122"/>
                <a:cs typeface="Heebo" pitchFamily="34" charset="-120"/>
              </a:rPr>
              <a:t>Quota tipica in investimenti non tradizionali</a:t>
            </a:r>
            <a:endParaRPr lang="en-US" sz="1400" dirty="0"/>
          </a:p>
        </p:txBody>
      </p:sp>
      <p:pic>
        <p:nvPicPr>
          <p:cNvPr id="15" name="Image 0" descr="preencoded.png"/>
          <p:cNvPicPr>
            <a:picLocks noChangeAspect="1"/>
          </p:cNvPicPr>
          <p:nvPr/>
        </p:nvPicPr>
        <p:blipFill>
          <a:blip r:embed="rId3"/>
          <a:stretch>
            <a:fillRect/>
          </a:stretch>
        </p:blipFill>
        <p:spPr>
          <a:xfrm>
            <a:off x="9566910" y="6984683"/>
            <a:ext cx="215384" cy="17490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 y="0"/>
            <a:ext cx="7794171" cy="8229600"/>
          </a:xfrm>
          <a:prstGeom prst="rect">
            <a:avLst/>
          </a:prstGeom>
        </p:spPr>
      </p:pic>
      <p:pic>
        <p:nvPicPr>
          <p:cNvPr id="3" name="Image 1" descr="preencoded.png"/>
          <p:cNvPicPr>
            <a:picLocks noChangeAspect="1"/>
          </p:cNvPicPr>
          <p:nvPr/>
        </p:nvPicPr>
        <p:blipFill>
          <a:blip r:embed="rId4"/>
          <a:stretch>
            <a:fillRect/>
          </a:stretch>
        </p:blipFill>
        <p:spPr>
          <a:xfrm>
            <a:off x="117159" y="2438052"/>
            <a:ext cx="7352298" cy="4883974"/>
          </a:xfrm>
          <a:prstGeom prst="rect">
            <a:avLst/>
          </a:prstGeom>
        </p:spPr>
      </p:pic>
      <p:sp>
        <p:nvSpPr>
          <p:cNvPr id="4" name="Text 0"/>
          <p:cNvSpPr/>
          <p:nvPr/>
        </p:nvSpPr>
        <p:spPr>
          <a:xfrm>
            <a:off x="1708189" y="531674"/>
            <a:ext cx="10287868" cy="1417558"/>
          </a:xfrm>
          <a:prstGeom prst="rect">
            <a:avLst/>
          </a:prstGeom>
          <a:noFill/>
          <a:ln/>
        </p:spPr>
        <p:txBody>
          <a:bodyPr wrap="square" lIns="0" tIns="0" rIns="0" bIns="0" rtlCol="0" anchor="t"/>
          <a:lstStyle/>
          <a:p>
            <a:pPr marL="0" indent="0" algn="l">
              <a:lnSpc>
                <a:spcPts val="5550"/>
              </a:lnSpc>
              <a:buNone/>
            </a:pPr>
            <a:r>
              <a:rPr lang="en-US" sz="4450" b="1" dirty="0">
                <a:solidFill>
                  <a:srgbClr val="152D47"/>
                </a:solidFill>
                <a:latin typeface="Crimson Pro Semi Bold" pitchFamily="34" charset="0"/>
                <a:ea typeface="Crimson Pro Semi Bold" pitchFamily="34" charset="-122"/>
                <a:cs typeface="Crimson Pro Semi Bold" pitchFamily="34" charset="-120"/>
              </a:rPr>
              <a:t>Performance degli Endowments Universitari</a:t>
            </a:r>
            <a:endParaRPr lang="en-US" sz="4450" b="1" dirty="0"/>
          </a:p>
        </p:txBody>
      </p:sp>
      <p:sp>
        <p:nvSpPr>
          <p:cNvPr id="5" name="Text 1"/>
          <p:cNvSpPr/>
          <p:nvPr/>
        </p:nvSpPr>
        <p:spPr>
          <a:xfrm>
            <a:off x="8350211" y="3595926"/>
            <a:ext cx="5486400" cy="1088708"/>
          </a:xfrm>
          <a:prstGeom prst="rect">
            <a:avLst/>
          </a:prstGeom>
          <a:noFill/>
          <a:ln/>
        </p:spPr>
        <p:txBody>
          <a:bodyPr wrap="squar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L'analisi delle performance storiche degli endowments universitari americani dimostra l'efficacia di strategie di investimento sofisticate e diversificate nel lungo </a:t>
            </a:r>
            <a:r>
              <a:rPr lang="en-US" sz="1750" dirty="0" err="1">
                <a:solidFill>
                  <a:srgbClr val="4C4C4D"/>
                </a:solidFill>
                <a:latin typeface="Heebo" pitchFamily="34" charset="0"/>
                <a:ea typeface="Heebo" pitchFamily="34" charset="-122"/>
                <a:cs typeface="Heebo" pitchFamily="34" charset="-120"/>
              </a:rPr>
              <a:t>termine</a:t>
            </a:r>
            <a:r>
              <a:rPr lang="en-US" sz="1750" dirty="0">
                <a:solidFill>
                  <a:srgbClr val="4C4C4D"/>
                </a:solidFill>
                <a:latin typeface="Heebo" pitchFamily="34" charset="0"/>
                <a:ea typeface="Heebo" pitchFamily="34" charset="-122"/>
                <a:cs typeface="Heebo" pitchFamily="34" charset="-120"/>
              </a:rPr>
              <a:t>.</a:t>
            </a:r>
          </a:p>
          <a:p>
            <a:pPr marL="0" indent="0" algn="l">
              <a:lnSpc>
                <a:spcPts val="2850"/>
              </a:lnSpc>
              <a:buNone/>
            </a:pPr>
            <a:endParaRPr lang="en-US" sz="1750" dirty="0">
              <a:solidFill>
                <a:srgbClr val="4C4C4D"/>
              </a:solidFill>
              <a:latin typeface="Heebo" pitchFamily="34" charset="0"/>
              <a:cs typeface="Heebo" pitchFamily="34" charset="-120"/>
            </a:endParaRPr>
          </a:p>
          <a:p>
            <a:pPr marL="0" indent="0" algn="l">
              <a:lnSpc>
                <a:spcPts val="2850"/>
              </a:lnSpc>
              <a:buNone/>
            </a:pPr>
            <a:endParaRPr lang="en-US" sz="1750" dirty="0"/>
          </a:p>
        </p:txBody>
      </p:sp>
      <p:sp>
        <p:nvSpPr>
          <p:cNvPr id="6" name="Text 2"/>
          <p:cNvSpPr/>
          <p:nvPr/>
        </p:nvSpPr>
        <p:spPr>
          <a:xfrm>
            <a:off x="8350211" y="5560270"/>
            <a:ext cx="5486400" cy="1451610"/>
          </a:xfrm>
          <a:prstGeom prst="rect">
            <a:avLst/>
          </a:prstGeom>
          <a:noFill/>
          <a:ln/>
        </p:spPr>
        <p:txBody>
          <a:bodyPr wrap="squar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I dati evidenziano come una strategia patrimoniale ben strutturata, con forte componente di investimenti alternativi e orizzonte temporale di lungo termine, possa generare rendimenti superiori mantenendo al contempo un profilo di rischio controllato.</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1223</Words>
  <Application>Microsoft Office PowerPoint</Application>
  <PresentationFormat>Personalizzato</PresentationFormat>
  <Paragraphs>131</Paragraphs>
  <Slides>13</Slides>
  <Notes>13</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13</vt:i4>
      </vt:variant>
    </vt:vector>
  </HeadingPairs>
  <TitlesOfParts>
    <vt:vector size="18" baseType="lpstr">
      <vt:lpstr>Arial</vt:lpstr>
      <vt:lpstr>Heebo</vt:lpstr>
      <vt:lpstr>Crimson Pro Light</vt:lpstr>
      <vt:lpstr>Crimson Pro Semi Bold</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Pietro Mazza Midana</dc:creator>
  <cp:lastModifiedBy>Pietro  Mazza Midana</cp:lastModifiedBy>
  <cp:revision>4</cp:revision>
  <dcterms:created xsi:type="dcterms:W3CDTF">2025-09-22T20:18:42Z</dcterms:created>
  <dcterms:modified xsi:type="dcterms:W3CDTF">2025-09-23T08:51:36Z</dcterms:modified>
</cp:coreProperties>
</file>