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145707519" r:id="rId2"/>
    <p:sldId id="2145707475" r:id="rId3"/>
    <p:sldId id="2145707473" r:id="rId4"/>
    <p:sldId id="269" r:id="rId5"/>
    <p:sldId id="316" r:id="rId6"/>
    <p:sldId id="2145707491" r:id="rId7"/>
    <p:sldId id="2145707518" r:id="rId8"/>
    <p:sldId id="2145707495" r:id="rId9"/>
    <p:sldId id="2145707517" r:id="rId10"/>
    <p:sldId id="293" r:id="rId11"/>
    <p:sldId id="257" r:id="rId12"/>
    <p:sldId id="2145707455" r:id="rId13"/>
    <p:sldId id="2145707505" r:id="rId14"/>
    <p:sldId id="2145707506" r:id="rId15"/>
    <p:sldId id="2145707504" r:id="rId16"/>
    <p:sldId id="2145707485" r:id="rId17"/>
    <p:sldId id="285" r:id="rId18"/>
    <p:sldId id="2145707520" r:id="rId19"/>
    <p:sldId id="2145707496" r:id="rId20"/>
    <p:sldId id="2145707450" r:id="rId21"/>
  </p:sldIdLst>
  <p:sldSz cx="12192000" cy="6858000"/>
  <p:notesSz cx="9928225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CBDFC85A-85B7-49E4-84F8-46CCCA792F6F}">
          <p14:sldIdLst>
            <p14:sldId id="2145707519"/>
            <p14:sldId id="2145707475"/>
            <p14:sldId id="2145707473"/>
            <p14:sldId id="269"/>
            <p14:sldId id="316"/>
            <p14:sldId id="2145707491"/>
            <p14:sldId id="2145707518"/>
            <p14:sldId id="2145707495"/>
            <p14:sldId id="2145707517"/>
            <p14:sldId id="293"/>
            <p14:sldId id="257"/>
            <p14:sldId id="2145707455"/>
            <p14:sldId id="2145707505"/>
            <p14:sldId id="2145707506"/>
            <p14:sldId id="2145707504"/>
            <p14:sldId id="2145707485"/>
            <p14:sldId id="285"/>
            <p14:sldId id="2145707520"/>
            <p14:sldId id="2145707496"/>
            <p14:sldId id="2145707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dana Di Michele" initials="LDM" lastIdx="3" clrIdx="0">
    <p:extLst>
      <p:ext uri="{19B8F6BF-5375-455C-9EA6-DF929625EA0E}">
        <p15:presenceInfo xmlns:p15="http://schemas.microsoft.com/office/powerpoint/2012/main" userId="S::loredana.dimichele@FondazioneDonorItalia.onmicrosoft.com::1564ad30-84bd-4dcb-906a-856cdc7fecab" providerId="AD"/>
      </p:ext>
    </p:extLst>
  </p:cmAuthor>
  <p:cmAuthor id="2" name="Fabio Ronchetti" initials="FR" lastIdx="3" clrIdx="1">
    <p:extLst>
      <p:ext uri="{19B8F6BF-5375-455C-9EA6-DF929625EA0E}">
        <p15:presenceInfo xmlns:p15="http://schemas.microsoft.com/office/powerpoint/2012/main" userId="S::f.ronchetti@FondazioneDonorItalia.onmicrosoft.com::fa065854-7c62-47bc-8a38-8731d029e9cc" providerId="AD"/>
      </p:ext>
    </p:extLst>
  </p:cmAuthor>
  <p:cmAuthor id="3" name="Martina Mossuto" initials="MM" lastIdx="10" clrIdx="2">
    <p:extLst>
      <p:ext uri="{19B8F6BF-5375-455C-9EA6-DF929625EA0E}">
        <p15:presenceInfo xmlns:p15="http://schemas.microsoft.com/office/powerpoint/2012/main" userId="S::martina.mossuto@FondazioneDonorItalia.onmicrosoft.com::d01b010e-2789-42dd-806e-08e8d0234f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778B"/>
    <a:srgbClr val="B2B2B2"/>
    <a:srgbClr val="E6E6E6"/>
    <a:srgbClr val="84849B"/>
    <a:srgbClr val="C01516"/>
    <a:srgbClr val="FFFFFF"/>
    <a:srgbClr val="1E2C51"/>
    <a:srgbClr val="152D52"/>
    <a:srgbClr val="DEDEDE"/>
    <a:srgbClr val="468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6247" autoAdjust="0"/>
  </p:normalViewPr>
  <p:slideViewPr>
    <p:cSldViewPr snapToGrid="0">
      <p:cViewPr varScale="1">
        <p:scale>
          <a:sx n="79" d="100"/>
          <a:sy n="79" d="100"/>
        </p:scale>
        <p:origin x="100" y="56"/>
      </p:cViewPr>
      <p:guideLst>
        <p:guide orient="horz" pos="2251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22540302966131"/>
          <c:y val="3.5663502482061245E-2"/>
          <c:w val="0.88077459697033866"/>
          <c:h val="0.881692792016626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Colonna3</c:v>
                </c:pt>
              </c:strCache>
            </c:strRef>
          </c:tx>
          <c:spPr>
            <a:solidFill>
              <a:srgbClr val="152D52"/>
            </a:solidFill>
            <a:ln>
              <a:solidFill>
                <a:srgbClr val="152D52"/>
              </a:solidFill>
            </a:ln>
            <a:effectLst/>
          </c:spPr>
          <c:invertIfNegative val="0"/>
          <c:cat>
            <c:numRef>
              <c:f>Foglio1!$A$2:$A$3</c:f>
              <c:numCache>
                <c:formatCode>General</c:formatCode>
                <c:ptCount val="2"/>
                <c:pt idx="0">
                  <c:v>2040</c:v>
                </c:pt>
                <c:pt idx="1">
                  <c:v>2030</c:v>
                </c:pt>
              </c:numCache>
              <c:extLst/>
            </c:numRef>
          </c:cat>
          <c:val>
            <c:numRef>
              <c:f>Foglio1!$B$2:$B$3</c:f>
              <c:numCache>
                <c:formatCode>#,##0.000</c:formatCode>
                <c:ptCount val="2"/>
                <c:pt idx="0" formatCode="General">
                  <c:v>3.222</c:v>
                </c:pt>
                <c:pt idx="1">
                  <c:v>1.1240000000000001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3821-49FF-8976-16608ECF88E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spPr>
            <a:solidFill>
              <a:srgbClr val="0CB14B"/>
            </a:solidFill>
            <a:ln>
              <a:solidFill>
                <a:srgbClr val="0CB14B"/>
              </a:solidFill>
            </a:ln>
            <a:effectLst/>
          </c:spPr>
          <c:invertIfNegative val="0"/>
          <c:cat>
            <c:numRef>
              <c:f>Foglio1!$A$2:$A$3</c:f>
              <c:numCache>
                <c:formatCode>General</c:formatCode>
                <c:ptCount val="2"/>
                <c:pt idx="0">
                  <c:v>2040</c:v>
                </c:pt>
                <c:pt idx="1">
                  <c:v>2030</c:v>
                </c:pt>
              </c:numCache>
              <c:extLst/>
            </c:numRef>
          </c:cat>
          <c:val>
            <c:numRef>
              <c:f>Foglio1!$C$2:$C$3</c:f>
              <c:numCache>
                <c:formatCode>General</c:formatCode>
                <c:ptCount val="2"/>
                <c:pt idx="0">
                  <c:v>0.88</c:v>
                </c:pt>
                <c:pt idx="1">
                  <c:v>0.20799999999999999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3821-49FF-8976-16608ECF8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6413216"/>
        <c:axId val="1916412800"/>
      </c:barChart>
      <c:catAx>
        <c:axId val="1916413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14184A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it-IT"/>
          </a:p>
        </c:txPr>
        <c:crossAx val="1916412800"/>
        <c:crosses val="autoZero"/>
        <c:auto val="1"/>
        <c:lblAlgn val="ctr"/>
        <c:lblOffset val="100"/>
        <c:noMultiLvlLbl val="0"/>
      </c:catAx>
      <c:valAx>
        <c:axId val="19164128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1641321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8EECD-620C-49B2-BA79-65C5BC97743C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99A26-34E7-456B-88F0-C911A0E3849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2769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99A26-34E7-456B-88F0-C911A0E3849E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83670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902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99A26-34E7-456B-88F0-C911A0E3849E}" type="slidenum">
              <a:rPr lang="it-IT" smtClean="0"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9697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B9511-92B4-4026-8F63-3A290DDA7992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2290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336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0450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78558-A4AE-4C88-8D1B-06D68A58156A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510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88386-8E70-113E-1F82-415E88154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1635636-DA4D-EC35-90A8-39C9FB0900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AABDE62-359F-3ECD-7497-C4AD2EB40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4106475-2C6A-D4CB-DB3D-B55F06C3C7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51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964BD-9051-964B-B8BA-EEAF5D245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E1AC27E-771D-0155-83B9-24CE8F0D9A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4263902-2D6C-445A-0CA3-17403E316B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69A9493-E9EA-8A95-44BA-E8862AE8E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6301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93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75B20-C8AA-3142-80ED-CD725FB2A3B2}" type="slidenum">
              <a:rPr lang="it-IT" smtClean="0"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7752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4B7147-87EF-4DF4-8555-A631C1AD05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75AA37-F355-4504-9C3F-547BFDC877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4A1109-E708-4E6B-B840-7EB50052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DC883F-CBC5-493E-BB89-684B6931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B3FAA0-3A6D-4954-ADD7-54E583001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87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00F1F5-FE24-4613-968E-C471BB3297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E66C1C8-5F57-4B41-BAC2-66A7AF6D9E0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6C66FB-F3CC-45FB-8CD5-E8544E83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D4C1EF-687C-443B-A4BD-8A17A637B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2A8C52-59FC-4344-8559-2EEF3823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681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D3F954C-7C10-4307-A675-3692D48BD56E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8A9A7A-067C-45D1-B4EA-07F076B81194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9871BA-99EB-4E83-A79D-3C7C1A49D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C6CE61-ED81-4DD2-A312-204FE079C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AE43D3-8073-45C5-A73E-D52A8BEC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0580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C9CACC"/>
          </a:solidFill>
        </p:spPr>
        <p:txBody>
          <a:bodyPr wrap="square" lIns="0" tIns="0" rIns="0" bIns="0" rtlCol="0"/>
          <a:lstStyle/>
          <a:p>
            <a:endParaRPr lang="it-IT" sz="1092"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87" b="1" i="0">
                <a:solidFill>
                  <a:srgbClr val="152D52"/>
                </a:solidFill>
                <a:latin typeface="Playfair Display"/>
                <a:cs typeface="Playfair Display"/>
              </a:defRPr>
            </a:lvl1pPr>
          </a:lstStyle>
          <a:p>
            <a:endParaRPr lang="it-IT"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32D7F-76EC-413C-B3FA-9908067EAF10}" type="datetime1">
              <a:rPr lang="it-IT" smtClean="0"/>
              <a:t>23/09/2025</a:t>
            </a:fld>
            <a:endParaRPr lang="it-IT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0475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8C6C-0674-48EA-A403-4BFFDBEFBF53}" type="datetime1">
              <a:rPr lang="it-IT" smtClean="0"/>
              <a:t>23/09/2025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348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A00960-1C0B-4700-A215-B7E83E3F97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846142-D9A5-4E5F-98F2-E9B0C637FDA4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8409B8-9252-4B0E-BECC-0E65B22A0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E9ADC18-0E4C-467F-B855-5F752A43D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FF1EF9-629F-4083-AE32-7BCB2C6B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151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36FEEB-73F3-450A-AD9C-EF96921458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61EF3D-C8DD-477E-8073-DD2E2444F83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C5621C-8010-475B-85A5-53209C80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3ADCE60-9DA5-47F8-A2CE-4CB856631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AEBE55-CDE0-4146-970D-CC0FEEBD4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2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F2ACC7-8648-4766-AE4D-DF0B6FC943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DBAB8A-1616-43C8-BDDB-A999ACD09D2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A9A9CD-0F29-42FC-A9B7-52906A22A5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DD97BA-2E99-4712-B9AA-F4FD18142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8506ACC-E627-48AF-9FFD-638352F4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574EEEF-F5E8-449B-8A28-A46DA55E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785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77728-BF3F-49D9-8B58-81145AEECC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AD1DF9-C421-4639-9A83-931D2D0BBB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4EE94FC-BBCF-4361-944A-5EF4B484BA8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6FFB2C4-176A-47BA-8B31-1746EF2A58B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E752B92-2E30-4F61-B9D4-70B756FA939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1447C83-5B1E-4341-B083-3FE1029A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E452FFC-43E6-4C51-A981-52C64C7F8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EE057B-DD6C-4BE7-9FE2-B22FB5909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389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6173F9-0DD4-4061-A49C-64E083029B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29536B5-E858-4E8A-9987-8E1DB446F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3BC8354-4F79-41ED-AC7B-234CD739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6294DE5-FA76-492A-9BD5-3E72E88E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992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D7780D6-59DE-44DA-8316-56DA06A76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E4876C4-39B5-430E-A55B-2BD176B9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A6C60BE-F890-4572-83B0-40876B4E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412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A12DD1-D391-438C-A2AF-5A874C482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F899CB-5870-4953-9082-5B3B61E01FC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BA3EED2-2016-4D9A-97EB-C50F28B113C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B60F0CC-B551-4763-97BE-A46E13530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82DF01-F6E1-4890-B18C-D423B6C0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09DA00-F0BF-424D-B32D-A46625DAE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5209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AA4A44-D701-4C9B-A4FF-A37459CFA6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</a:t>
            </a:r>
            <a:r>
              <a:rPr lang="it-IT"/>
              <a:t>dello schema</a:t>
            </a:r>
            <a:endParaRPr lang="it-IT" dirty="0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096ACB6-290E-4EED-AF39-6BF25C744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FA0186-A3E8-4F62-840B-B11A2CF9A4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9E7C9F-C23E-4FB0-92C3-0406FCB1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67B3E0-C17D-4CB6-9E1A-C3214C6DA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1272494-4601-4831-902B-8B7CCCBE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307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84A6D34-6A41-44D3-854A-42DA3E2E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ED30B8-2100-4E5A-A1B3-93C01F971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2C5F0B-43B0-44BA-B93B-CBBAE2F2A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A7C9-173D-4566-83A9-0E8437DC12D5}" type="datetimeFigureOut">
              <a:rPr lang="it-IT" smtClean="0"/>
              <a:t>23/09/2025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79689D-D085-4C01-B893-71C4FE3E8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499F70-B8DB-43E7-925D-D743648E2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20148-863B-43FF-A23D-E707AACB31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052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144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1C2E4F"/>
          </a:solidFill>
        </p:spPr>
        <p:txBody>
          <a:bodyPr wrap="square" lIns="0" tIns="0" rIns="0" bIns="0" rtlCol="0"/>
          <a:lstStyle/>
          <a:p>
            <a:endParaRPr lang="en-US" sz="1092" dirty="0"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368680" y="1925809"/>
            <a:ext cx="8894089" cy="3238021"/>
          </a:xfrm>
          <a:prstGeom prst="rect">
            <a:avLst/>
          </a:prstGeom>
        </p:spPr>
        <p:txBody>
          <a:bodyPr vert="horz" wrap="square" lIns="0" tIns="128226" rIns="0" bIns="0" rtlCol="0" anchor="ctr">
            <a:spAutoFit/>
          </a:bodyPr>
          <a:lstStyle/>
          <a:p>
            <a:pPr marL="7701" marR="682718" algn="r">
              <a:lnSpc>
                <a:spcPct val="100000"/>
              </a:lnSpc>
              <a:spcBef>
                <a:spcPts val="1009"/>
              </a:spcBef>
            </a:pPr>
            <a:r>
              <a:rPr lang="it-IT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Passaggio generazionale e filantropia: </a:t>
            </a:r>
            <a:br>
              <a:rPr lang="it-IT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lang="it-IT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Nuovi trend comportamentali </a:t>
            </a:r>
            <a:b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br>
              <a:rPr lang="it-IT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lang="it-IT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Marcello Gallo</a:t>
            </a:r>
            <a:br>
              <a:rPr lang="it-IT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lang="it-IT" sz="2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Presidente Fondo Filantropico Italiano </a:t>
            </a:r>
            <a:br>
              <a:rPr lang="it-IT" sz="3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br>
              <a:rPr lang="it-IT" sz="3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endParaRPr lang="it-IT" sz="20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pic>
        <p:nvPicPr>
          <p:cNvPr id="13" name="Immagine 12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24B2DCF3-5519-4DA3-9DC4-E0E709DDD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86" y="2944994"/>
            <a:ext cx="2356899" cy="968012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6AC149CE-3F42-4255-AFA0-5C6314C3CA6F}"/>
              </a:ext>
            </a:extLst>
          </p:cNvPr>
          <p:cNvSpPr/>
          <p:nvPr/>
        </p:nvSpPr>
        <p:spPr>
          <a:xfrm>
            <a:off x="0" y="5464097"/>
            <a:ext cx="12191144" cy="1426971"/>
          </a:xfrm>
          <a:prstGeom prst="rect">
            <a:avLst/>
          </a:prstGeom>
          <a:solidFill>
            <a:srgbClr val="84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2A75B6D-C527-413B-92F7-B72B6BE85DC7}"/>
              </a:ext>
            </a:extLst>
          </p:cNvPr>
          <p:cNvSpPr txBox="1"/>
          <p:nvPr/>
        </p:nvSpPr>
        <p:spPr>
          <a:xfrm>
            <a:off x="490484" y="5791591"/>
            <a:ext cx="5653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Torino, 23 settembre 2025</a:t>
            </a: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Family Office e Passaggio Generazionale</a:t>
            </a: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12">
            <a:extLst>
              <a:ext uri="{FF2B5EF4-FFF2-40B4-BE49-F238E27FC236}">
                <a16:creationId xmlns:a16="http://schemas.microsoft.com/office/drawing/2014/main" id="{B1A9C670-B24B-4FA1-9158-1CD632DAFD35}"/>
              </a:ext>
            </a:extLst>
          </p:cNvPr>
          <p:cNvSpPr/>
          <p:nvPr/>
        </p:nvSpPr>
        <p:spPr>
          <a:xfrm>
            <a:off x="0" y="2880852"/>
            <a:ext cx="12192000" cy="1171191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FF02A56-D1AB-451E-933E-868653465127}"/>
              </a:ext>
            </a:extLst>
          </p:cNvPr>
          <p:cNvSpPr txBox="1"/>
          <p:nvPr/>
        </p:nvSpPr>
        <p:spPr>
          <a:xfrm>
            <a:off x="594700" y="4521482"/>
            <a:ext cx="95650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defTabSz="914413"/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Servizi innovativi per un fenomeno di grande </a:t>
            </a:r>
            <a:r>
              <a:rPr lang="it-IT" i="1" dirty="0" err="1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momentum</a:t>
            </a:r>
            <a:endParaRPr lang="it-IT" i="1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457207" lvl="1" defTabSz="914413"/>
            <a:endParaRPr lang="it-IT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457207" lvl="1" defTabSz="914413"/>
            <a:endParaRPr lang="it-IT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lvl="1" defTabSz="914413"/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Rafforzamento del rapporto fiduciario con la clientela</a:t>
            </a:r>
          </a:p>
          <a:p>
            <a:pPr marL="457207" lvl="1" defTabSz="914413"/>
            <a:endParaRPr lang="it-IT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457207" lvl="1" defTabSz="914413"/>
            <a:endParaRPr lang="it-IT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lvl="1" defTabSz="914413"/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Estensione temporale della gestione dei patrimoni (per </a:t>
            </a:r>
            <a:r>
              <a:rPr lang="it-IT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le banche)</a:t>
            </a:r>
            <a:endParaRPr lang="it-IT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5" name="object 12">
            <a:extLst>
              <a:ext uri="{FF2B5EF4-FFF2-40B4-BE49-F238E27FC236}">
                <a16:creationId xmlns:a16="http://schemas.microsoft.com/office/drawing/2014/main" id="{60788468-2D52-4B6C-9B7B-F093982F20E3}"/>
              </a:ext>
            </a:extLst>
          </p:cNvPr>
          <p:cNvSpPr/>
          <p:nvPr/>
        </p:nvSpPr>
        <p:spPr>
          <a:xfrm>
            <a:off x="1138464" y="5224414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0CB14B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6" name="object 12">
            <a:extLst>
              <a:ext uri="{FF2B5EF4-FFF2-40B4-BE49-F238E27FC236}">
                <a16:creationId xmlns:a16="http://schemas.microsoft.com/office/drawing/2014/main" id="{76FC74B3-866D-4B25-A32A-BB8D50375A34}"/>
              </a:ext>
            </a:extLst>
          </p:cNvPr>
          <p:cNvSpPr/>
          <p:nvPr/>
        </p:nvSpPr>
        <p:spPr>
          <a:xfrm>
            <a:off x="1120428" y="6066386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7" name="object 12">
            <a:extLst>
              <a:ext uri="{FF2B5EF4-FFF2-40B4-BE49-F238E27FC236}">
                <a16:creationId xmlns:a16="http://schemas.microsoft.com/office/drawing/2014/main" id="{B397D83A-423B-4DF3-915D-66492F45D7C5}"/>
              </a:ext>
            </a:extLst>
          </p:cNvPr>
          <p:cNvSpPr/>
          <p:nvPr/>
        </p:nvSpPr>
        <p:spPr>
          <a:xfrm>
            <a:off x="1138464" y="4408952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1A343B95-4834-484F-BB36-8F8E28DABEE7}"/>
              </a:ext>
            </a:extLst>
          </p:cNvPr>
          <p:cNvSpPr txBox="1"/>
          <p:nvPr/>
        </p:nvSpPr>
        <p:spPr>
          <a:xfrm>
            <a:off x="1098656" y="1665559"/>
            <a:ext cx="101913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Secondo Boston Consulting Group e UBS, l’aspetto sociale e filantropico degli investimenti nei prossimi anni avrà un peso sempre più significativo nelle scelte e preferenze delle persone più abbienti, in particolar modo per quanto riguarda i più giovani detentori di grandi patrimoni. 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9AD7399-9124-4F5E-B7D7-E8DD2EE35494}"/>
              </a:ext>
            </a:extLst>
          </p:cNvPr>
          <p:cNvSpPr txBox="1"/>
          <p:nvPr/>
        </p:nvSpPr>
        <p:spPr>
          <a:xfrm>
            <a:off x="1120428" y="3061579"/>
            <a:ext cx="93062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I professionisti dovranno rispondere a queste nuove esigenze con un'offerta più estesa, che includa strumenti filantropici innovativi e flessibili </a:t>
            </a:r>
          </a:p>
        </p:txBody>
      </p:sp>
      <p:pic>
        <p:nvPicPr>
          <p:cNvPr id="22" name="Immagine 21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84F9DA59-EBEA-447C-9D13-90191184B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24" name="object 2">
            <a:extLst>
              <a:ext uri="{FF2B5EF4-FFF2-40B4-BE49-F238E27FC236}">
                <a16:creationId xmlns:a16="http://schemas.microsoft.com/office/drawing/2014/main" id="{DC90E670-DF96-4FF1-8C11-40AAACE50A35}"/>
              </a:ext>
            </a:extLst>
          </p:cNvPr>
          <p:cNvSpPr txBox="1"/>
          <p:nvPr/>
        </p:nvSpPr>
        <p:spPr>
          <a:xfrm>
            <a:off x="1124372" y="991966"/>
            <a:ext cx="11067628" cy="543620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3487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Un’opportunità per i professionisti di fiducia</a:t>
            </a:r>
          </a:p>
        </p:txBody>
      </p:sp>
    </p:spTree>
    <p:extLst>
      <p:ext uri="{BB962C8B-B14F-4D97-AF65-F5344CB8AC3E}">
        <p14:creationId xmlns:p14="http://schemas.microsoft.com/office/powerpoint/2010/main" val="845529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" y="385"/>
            <a:ext cx="12191144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1C2E4F"/>
          </a:solidFill>
        </p:spPr>
        <p:txBody>
          <a:bodyPr wrap="square" lIns="0" tIns="0" rIns="0" bIns="0" rtlCol="0"/>
          <a:lstStyle/>
          <a:p>
            <a:endParaRPr lang="en-US" sz="1092" dirty="0"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718673" y="2937811"/>
            <a:ext cx="8342242" cy="806587"/>
          </a:xfrm>
          <a:prstGeom prst="rect">
            <a:avLst/>
          </a:prstGeom>
        </p:spPr>
        <p:txBody>
          <a:bodyPr vert="horz" wrap="square" lIns="0" tIns="128226" rIns="0" bIns="0" rtlCol="0" anchor="ctr">
            <a:spAutoFit/>
          </a:bodyPr>
          <a:lstStyle/>
          <a:p>
            <a:pPr marL="7701" marR="682718" algn="r">
              <a:lnSpc>
                <a:spcPct val="100000"/>
              </a:lnSpc>
              <a:spcBef>
                <a:spcPts val="1009"/>
              </a:spcBef>
            </a:pPr>
            <a:r>
              <a:rPr lang="it-IT" sz="440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Fondo Filantropico Italiano</a:t>
            </a:r>
          </a:p>
        </p:txBody>
      </p:sp>
      <p:pic>
        <p:nvPicPr>
          <p:cNvPr id="13" name="Immagine 12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24B2DCF3-5519-4DA3-9DC4-E0E709DDD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59" y="2944799"/>
            <a:ext cx="2356899" cy="96801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B2A9-CB9A-B4CB-BC50-ADEDFFF36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94E127EB-B28D-F89D-22BA-E9C69B27B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8E7E1750-F7DB-ACCD-6EA9-6DE23ED50942}"/>
              </a:ext>
            </a:extLst>
          </p:cNvPr>
          <p:cNvSpPr txBox="1"/>
          <p:nvPr/>
        </p:nvSpPr>
        <p:spPr>
          <a:xfrm>
            <a:off x="4474045" y="3429000"/>
            <a:ext cx="70626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3600" b="1" i="0" dirty="0">
                <a:solidFill>
                  <a:srgbClr val="1C2E4F"/>
                </a:solidFill>
                <a:effectLst/>
                <a:latin typeface="STIX Two Text" pitchFamily="2" charset="0"/>
                <a:ea typeface="STIXGeneral" pitchFamily="2" charset="2"/>
                <a:cs typeface="STIXGeneral" pitchFamily="2" charset="2"/>
              </a:rPr>
              <a:t>Per questo nasce </a:t>
            </a:r>
            <a:br>
              <a:rPr lang="it-IT" sz="3600" b="1" i="0" dirty="0">
                <a:solidFill>
                  <a:srgbClr val="1C2E4F"/>
                </a:solidFill>
                <a:effectLst/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lang="it-IT" sz="3600" b="1" i="0" dirty="0">
                <a:solidFill>
                  <a:srgbClr val="1C2E4F"/>
                </a:solidFill>
                <a:effectLst/>
                <a:latin typeface="STIX Two Text" pitchFamily="2" charset="0"/>
                <a:ea typeface="STIXGeneral" pitchFamily="2" charset="2"/>
                <a:cs typeface="STIXGeneral" pitchFamily="2" charset="2"/>
              </a:rPr>
              <a:t>Fondo Filantropico Italiano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76CA483-6111-BCA5-74D8-093F92CB3897}"/>
              </a:ext>
            </a:extLst>
          </p:cNvPr>
          <p:cNvSpPr txBox="1"/>
          <p:nvPr/>
        </p:nvSpPr>
        <p:spPr>
          <a:xfrm>
            <a:off x="4065767" y="861622"/>
            <a:ext cx="74933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36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In Italia esiste una forte esigenza di professionalità per assistere chi dona a «fare bene il bene»</a:t>
            </a:r>
          </a:p>
        </p:txBody>
      </p:sp>
      <p:pic>
        <p:nvPicPr>
          <p:cNvPr id="5" name="Immagine 4" descr="Immagine che contiene schizzo, arte, design&#10;&#10;Descrizione generata automaticamente">
            <a:extLst>
              <a:ext uri="{FF2B5EF4-FFF2-40B4-BE49-F238E27FC236}">
                <a16:creationId xmlns:a16="http://schemas.microsoft.com/office/drawing/2014/main" id="{EC1FDFB4-9190-B3F5-6313-C188E35C38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91" y="2354329"/>
            <a:ext cx="3548347" cy="450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727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C789F-DAEC-1040-24E3-441758485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AB66086D-65A4-947D-02F5-2F276E308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grpSp>
        <p:nvGrpSpPr>
          <p:cNvPr id="23" name="Gruppo 22">
            <a:extLst>
              <a:ext uri="{FF2B5EF4-FFF2-40B4-BE49-F238E27FC236}">
                <a16:creationId xmlns:a16="http://schemas.microsoft.com/office/drawing/2014/main" id="{7135774A-BE4E-CA59-CD6F-46E637E73469}"/>
              </a:ext>
            </a:extLst>
          </p:cNvPr>
          <p:cNvGrpSpPr/>
          <p:nvPr/>
        </p:nvGrpSpPr>
        <p:grpSpPr>
          <a:xfrm rot="21012241" flipH="1">
            <a:off x="8486173" y="-1734975"/>
            <a:ext cx="4222255" cy="9632072"/>
            <a:chOff x="-1083915" y="-1983187"/>
            <a:chExt cx="6439728" cy="15205534"/>
          </a:xfrm>
        </p:grpSpPr>
        <p:sp>
          <p:nvSpPr>
            <p:cNvPr id="24" name="Arco a tutto sesto 23">
              <a:extLst>
                <a:ext uri="{FF2B5EF4-FFF2-40B4-BE49-F238E27FC236}">
                  <a16:creationId xmlns:a16="http://schemas.microsoft.com/office/drawing/2014/main" id="{437CE63C-6A9A-1745-F7C3-FC6384E355E0}"/>
                </a:ext>
              </a:extLst>
            </p:cNvPr>
            <p:cNvSpPr/>
            <p:nvPr/>
          </p:nvSpPr>
          <p:spPr>
            <a:xfrm rot="10528843">
              <a:off x="1276182" y="-1983187"/>
              <a:ext cx="4079631" cy="4079631"/>
            </a:xfrm>
            <a:prstGeom prst="blockArc">
              <a:avLst>
                <a:gd name="adj1" fmla="val 13161408"/>
                <a:gd name="adj2" fmla="val 5303116"/>
                <a:gd name="adj3" fmla="val 17487"/>
              </a:avLst>
            </a:prstGeom>
            <a:solidFill>
              <a:srgbClr val="C01516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5" name="Arco a tutto sesto 24">
              <a:extLst>
                <a:ext uri="{FF2B5EF4-FFF2-40B4-BE49-F238E27FC236}">
                  <a16:creationId xmlns:a16="http://schemas.microsoft.com/office/drawing/2014/main" id="{DAEA7CC2-D948-63C1-7C32-11933092FE42}"/>
                </a:ext>
              </a:extLst>
            </p:cNvPr>
            <p:cNvSpPr/>
            <p:nvPr/>
          </p:nvSpPr>
          <p:spPr>
            <a:xfrm rot="3230731">
              <a:off x="-1125996" y="2304550"/>
              <a:ext cx="5200434" cy="5116271"/>
            </a:xfrm>
            <a:prstGeom prst="blockArc">
              <a:avLst>
                <a:gd name="adj1" fmla="val 12212398"/>
                <a:gd name="adj2" fmla="val 5862353"/>
                <a:gd name="adj3" fmla="val 19084"/>
              </a:avLst>
            </a:prstGeom>
            <a:solidFill>
              <a:srgbClr val="468A35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26" name="Arco a tutto sesto 25">
              <a:extLst>
                <a:ext uri="{FF2B5EF4-FFF2-40B4-BE49-F238E27FC236}">
                  <a16:creationId xmlns:a16="http://schemas.microsoft.com/office/drawing/2014/main" id="{F0BA0E3D-882F-C653-2EFF-88A4B1E7BBB9}"/>
                </a:ext>
              </a:extLst>
            </p:cNvPr>
            <p:cNvSpPr/>
            <p:nvPr/>
          </p:nvSpPr>
          <p:spPr>
            <a:xfrm rot="20247724">
              <a:off x="-680664" y="7727362"/>
              <a:ext cx="5494985" cy="5494985"/>
            </a:xfrm>
            <a:prstGeom prst="blockArc">
              <a:avLst>
                <a:gd name="adj1" fmla="val 14088343"/>
                <a:gd name="adj2" fmla="val 4105254"/>
                <a:gd name="adj3" fmla="val 19084"/>
              </a:avLst>
            </a:prstGeom>
            <a:solidFill>
              <a:srgbClr val="1D2E4F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27" name="object 13">
            <a:extLst>
              <a:ext uri="{FF2B5EF4-FFF2-40B4-BE49-F238E27FC236}">
                <a16:creationId xmlns:a16="http://schemas.microsoft.com/office/drawing/2014/main" id="{6945585A-68E1-712B-E00B-59A4DE445D13}"/>
              </a:ext>
            </a:extLst>
          </p:cNvPr>
          <p:cNvSpPr/>
          <p:nvPr/>
        </p:nvSpPr>
        <p:spPr>
          <a:xfrm>
            <a:off x="1168436" y="3734254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C01516"/>
          </a:solidFill>
        </p:spPr>
        <p:txBody>
          <a:bodyPr wrap="square" lIns="0" tIns="0" rIns="0" bIns="0" rtlCol="0"/>
          <a:lstStyle/>
          <a:p>
            <a:endParaRPr sz="1400"/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id="{712F2D83-29D1-3344-88C6-49B251C1C00F}"/>
              </a:ext>
            </a:extLst>
          </p:cNvPr>
          <p:cNvSpPr/>
          <p:nvPr/>
        </p:nvSpPr>
        <p:spPr>
          <a:xfrm>
            <a:off x="1168436" y="4477339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468A35"/>
          </a:solidFill>
        </p:spPr>
        <p:txBody>
          <a:bodyPr wrap="square" lIns="0" tIns="0" rIns="0" bIns="0" rtlCol="0"/>
          <a:lstStyle/>
          <a:p>
            <a:endParaRPr sz="1400"/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id="{15ECF6C8-7E9C-B45D-D19E-C51F61EE00B8}"/>
              </a:ext>
            </a:extLst>
          </p:cNvPr>
          <p:cNvSpPr/>
          <p:nvPr/>
        </p:nvSpPr>
        <p:spPr>
          <a:xfrm>
            <a:off x="1168436" y="5226467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D2E4F"/>
          </a:solidFill>
        </p:spPr>
        <p:txBody>
          <a:bodyPr wrap="square" lIns="0" tIns="0" rIns="0" bIns="0" rtlCol="0"/>
          <a:lstStyle/>
          <a:p>
            <a:endParaRPr sz="1400"/>
          </a:p>
        </p:txBody>
      </p:sp>
      <p:pic>
        <p:nvPicPr>
          <p:cNvPr id="12" name="Immagine 11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29ABE8C2-A9B9-4D3B-8120-FF7CCC9A81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728DD17-CF3E-4672-A901-7CC2FE64AFCE}"/>
              </a:ext>
            </a:extLst>
          </p:cNvPr>
          <p:cNvSpPr txBox="1"/>
          <p:nvPr/>
        </p:nvSpPr>
        <p:spPr>
          <a:xfrm>
            <a:off x="1033344" y="924016"/>
            <a:ext cx="76879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000" b="1" i="0" dirty="0">
                <a:solidFill>
                  <a:srgbClr val="1C2E4F"/>
                </a:solidFill>
                <a:effectLst/>
                <a:latin typeface="STIX Two Text" pitchFamily="2" charset="0"/>
                <a:ea typeface="STIXGeneral" pitchFamily="2" charset="2"/>
                <a:cs typeface="STIXGeneral" pitchFamily="2" charset="2"/>
              </a:rPr>
              <a:t>Fondo Filantropico Italiano </a:t>
            </a:r>
          </a:p>
          <a:p>
            <a:r>
              <a:rPr lang="it-IT" sz="4000" b="1" i="0" dirty="0">
                <a:solidFill>
                  <a:srgbClr val="1C2E4F"/>
                </a:solidFill>
                <a:effectLst/>
                <a:latin typeface="STIX Two Text" pitchFamily="2" charset="0"/>
                <a:ea typeface="STIXGeneral" pitchFamily="2" charset="2"/>
                <a:cs typeface="STIXGeneral" pitchFamily="2" charset="2"/>
              </a:rPr>
              <a:t>nasce per diffondere </a:t>
            </a:r>
            <a:r>
              <a:rPr lang="it-IT" sz="40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 </a:t>
            </a:r>
            <a:r>
              <a:rPr lang="it-IT" sz="4000" b="1" i="0" dirty="0">
                <a:solidFill>
                  <a:srgbClr val="1C2E4F"/>
                </a:solidFill>
                <a:effectLst/>
                <a:latin typeface="STIX Two Text" pitchFamily="2" charset="0"/>
                <a:ea typeface="STIXGeneral" pitchFamily="2" charset="2"/>
                <a:cs typeface="STIXGeneral" pitchFamily="2" charset="2"/>
              </a:rPr>
              <a:t>semplificare la filantropia. </a:t>
            </a:r>
            <a:br>
              <a:rPr lang="it-IT" sz="2400" b="1" dirty="0">
                <a:solidFill>
                  <a:srgbClr val="A7A9AC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endParaRPr lang="it-IT" sz="2400" b="1" dirty="0">
              <a:solidFill>
                <a:srgbClr val="A7A9AC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42A3381-C8B5-4290-939C-B9AA2E52FB7F}"/>
              </a:ext>
            </a:extLst>
          </p:cNvPr>
          <p:cNvSpPr txBox="1"/>
          <p:nvPr/>
        </p:nvSpPr>
        <p:spPr>
          <a:xfrm>
            <a:off x="1097281" y="3842254"/>
            <a:ext cx="8502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Donor-</a:t>
            </a:r>
            <a:r>
              <a:rPr lang="it-IT" b="1" dirty="0" err="1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Advised</a:t>
            </a:r>
            <a:r>
              <a:rPr lang="it-IT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Fund</a:t>
            </a:r>
            <a:endParaRPr lang="it-IT" i="0" dirty="0">
              <a:solidFill>
                <a:srgbClr val="1C2E4F"/>
              </a:solidFill>
              <a:effectLst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A2AE9F9-3FC9-45EF-8E3E-651FCB4D58A2}"/>
              </a:ext>
            </a:extLst>
          </p:cNvPr>
          <p:cNvSpPr txBox="1"/>
          <p:nvPr/>
        </p:nvSpPr>
        <p:spPr>
          <a:xfrm>
            <a:off x="1097281" y="4589912"/>
            <a:ext cx="8502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 err="1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Philanthropy</a:t>
            </a:r>
            <a:r>
              <a:rPr lang="it-IT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b="1" dirty="0" err="1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Advisory</a:t>
            </a:r>
            <a:endParaRPr lang="it-IT" b="0" i="0" dirty="0">
              <a:solidFill>
                <a:srgbClr val="1C2E4F"/>
              </a:solidFill>
              <a:effectLst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5AC7CC2E-2871-4195-81FC-75704979C20E}"/>
              </a:ext>
            </a:extLst>
          </p:cNvPr>
          <p:cNvSpPr txBox="1"/>
          <p:nvPr/>
        </p:nvSpPr>
        <p:spPr>
          <a:xfrm>
            <a:off x="1108167" y="6034134"/>
            <a:ext cx="8502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internazionali</a:t>
            </a:r>
            <a:endParaRPr lang="it-IT" sz="1600" dirty="0">
              <a:solidFill>
                <a:srgbClr val="1C2E4F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F27E31-8997-4FCB-810D-074FF2238503}"/>
              </a:ext>
            </a:extLst>
          </p:cNvPr>
          <p:cNvSpPr txBox="1"/>
          <p:nvPr/>
        </p:nvSpPr>
        <p:spPr>
          <a:xfrm>
            <a:off x="1097281" y="5339040"/>
            <a:ext cx="81301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Costituzione nuove Fondazioni</a:t>
            </a:r>
            <a:endParaRPr lang="it-IT" sz="1600" dirty="0">
              <a:solidFill>
                <a:srgbClr val="1C2E4F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5B316DC1-0583-4187-96FB-2A21A733EEF3}"/>
              </a:ext>
            </a:extLst>
          </p:cNvPr>
          <p:cNvSpPr/>
          <p:nvPr/>
        </p:nvSpPr>
        <p:spPr>
          <a:xfrm>
            <a:off x="1168436" y="5932743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 sz="140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3563E8E-36F7-43A2-AABB-BDCF8818CC8C}"/>
              </a:ext>
            </a:extLst>
          </p:cNvPr>
          <p:cNvSpPr txBox="1"/>
          <p:nvPr/>
        </p:nvSpPr>
        <p:spPr>
          <a:xfrm>
            <a:off x="1044230" y="3062566"/>
            <a:ext cx="62701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A7A9AC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Lo fa grazie a quattro attività: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5141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5A2EDC6-1B4C-57E5-11C2-CF9F198B504E}"/>
              </a:ext>
            </a:extLst>
          </p:cNvPr>
          <p:cNvSpPr txBox="1"/>
          <p:nvPr/>
        </p:nvSpPr>
        <p:spPr>
          <a:xfrm>
            <a:off x="1069371" y="4479903"/>
            <a:ext cx="998365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Costituzione nuove Fondazioni – </a:t>
            </a:r>
            <a:r>
              <a:rPr lang="it-IT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consulenza volta alla costituzione di nuove fondazioni, dalle fasi preliminari e formali a quelle operative di start-up  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74ACF3B5-C8EA-4DF7-B61E-5137B0DCEC8F}"/>
              </a:ext>
            </a:extLst>
          </p:cNvPr>
          <p:cNvSpPr txBox="1"/>
          <p:nvPr/>
        </p:nvSpPr>
        <p:spPr>
          <a:xfrm>
            <a:off x="1069371" y="3211112"/>
            <a:ext cx="104404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Philanthropy </a:t>
            </a:r>
            <a:r>
              <a:rPr lang="it-IT" sz="2000" b="1" dirty="0" err="1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Advisory</a:t>
            </a:r>
            <a:r>
              <a:rPr lang="it-IT" sz="20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sz="24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– </a:t>
            </a:r>
            <a:r>
              <a:rPr lang="it-IT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L’attività di consulenza strategica per trasformare il desiderio di fare </a:t>
            </a:r>
          </a:p>
          <a:p>
            <a:r>
              <a:rPr lang="it-IT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del bene in azioni concrete ed efficaci.  </a:t>
            </a:r>
            <a:endParaRPr lang="it-IT" sz="2000" b="0" i="0" dirty="0">
              <a:solidFill>
                <a:srgbClr val="1C2E4F"/>
              </a:solidFill>
              <a:effectLst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F7B72BDA-E73A-4C06-9AF1-717AA1329823}"/>
              </a:ext>
            </a:extLst>
          </p:cNvPr>
          <p:cNvSpPr txBox="1"/>
          <p:nvPr/>
        </p:nvSpPr>
        <p:spPr>
          <a:xfrm>
            <a:off x="1069371" y="2238782"/>
            <a:ext cx="1044045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 err="1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Donor-Advised</a:t>
            </a:r>
            <a:r>
              <a:rPr lang="it-IT" sz="20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Fund – </a:t>
            </a:r>
            <a:r>
              <a:rPr lang="it-IT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Fondi erogativi che costituiscono una valida alternativa alla costituzione </a:t>
            </a:r>
          </a:p>
          <a:p>
            <a:r>
              <a:rPr lang="it-IT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di nuove fondazioni.  </a:t>
            </a:r>
            <a:endParaRPr lang="it-IT" sz="2000" i="0" dirty="0">
              <a:solidFill>
                <a:srgbClr val="1C2E4F"/>
              </a:solidFill>
              <a:effectLst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pic>
        <p:nvPicPr>
          <p:cNvPr id="14" name="Immagine 13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7DAA8E94-E4C4-408D-93B2-B3CAB09C7C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990CC573-9EF5-406B-AA35-00025003149B}"/>
              </a:ext>
            </a:extLst>
          </p:cNvPr>
          <p:cNvSpPr txBox="1"/>
          <p:nvPr/>
        </p:nvSpPr>
        <p:spPr>
          <a:xfrm>
            <a:off x="1058485" y="5623362"/>
            <a:ext cx="1044045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internazionali –</a:t>
            </a:r>
            <a:r>
              <a:rPr lang="it-IT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La soluzione per donare da e verso l’estero garantendo il beneficio fiscale del paese del donatore.</a:t>
            </a:r>
          </a:p>
        </p:txBody>
      </p:sp>
      <p:pic>
        <p:nvPicPr>
          <p:cNvPr id="17" name="Immagine 16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CA6328C5-82D6-4128-A8E1-4621B23108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18" name="object 2">
            <a:extLst>
              <a:ext uri="{FF2B5EF4-FFF2-40B4-BE49-F238E27FC236}">
                <a16:creationId xmlns:a16="http://schemas.microsoft.com/office/drawing/2014/main" id="{1DAE7173-7E1A-4F42-A69B-A750689A9CA1}"/>
              </a:ext>
            </a:extLst>
          </p:cNvPr>
          <p:cNvSpPr txBox="1"/>
          <p:nvPr/>
        </p:nvSpPr>
        <p:spPr>
          <a:xfrm>
            <a:off x="1091715" y="1125778"/>
            <a:ext cx="11212770" cy="622552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40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Le</a:t>
            </a:r>
            <a:r>
              <a:rPr lang="it-IT" sz="3487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sz="40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attività</a:t>
            </a:r>
            <a:endParaRPr lang="it-IT" sz="3487" b="1" spc="-6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38332E18-C514-4B75-B111-345D51342224}"/>
              </a:ext>
            </a:extLst>
          </p:cNvPr>
          <p:cNvSpPr/>
          <p:nvPr/>
        </p:nvSpPr>
        <p:spPr>
          <a:xfrm>
            <a:off x="1140526" y="2120943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C01516"/>
          </a:solidFill>
        </p:spPr>
        <p:txBody>
          <a:bodyPr wrap="square" lIns="0" tIns="0" rIns="0" bIns="0" rtlCol="0"/>
          <a:lstStyle/>
          <a:p>
            <a:endParaRPr sz="1600">
              <a:latin typeface="STIX Two Text" pitchFamily="2" charset="0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4CD24E8A-AB2E-4CE6-A488-F28372D7A799}"/>
              </a:ext>
            </a:extLst>
          </p:cNvPr>
          <p:cNvSpPr/>
          <p:nvPr/>
        </p:nvSpPr>
        <p:spPr>
          <a:xfrm>
            <a:off x="1140106" y="3112206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468A35"/>
          </a:solidFill>
        </p:spPr>
        <p:txBody>
          <a:bodyPr wrap="square" lIns="0" tIns="0" rIns="0" bIns="0" rtlCol="0"/>
          <a:lstStyle/>
          <a:p>
            <a:endParaRPr sz="1600">
              <a:latin typeface="STIX Two Text" pitchFamily="2" charset="0"/>
            </a:endParaRPr>
          </a:p>
        </p:txBody>
      </p:sp>
      <p:sp>
        <p:nvSpPr>
          <p:cNvPr id="21" name="object 14">
            <a:extLst>
              <a:ext uri="{FF2B5EF4-FFF2-40B4-BE49-F238E27FC236}">
                <a16:creationId xmlns:a16="http://schemas.microsoft.com/office/drawing/2014/main" id="{A4665431-86DF-4BC1-B497-A08394E75912}"/>
              </a:ext>
            </a:extLst>
          </p:cNvPr>
          <p:cNvSpPr/>
          <p:nvPr/>
        </p:nvSpPr>
        <p:spPr>
          <a:xfrm>
            <a:off x="1139526" y="4359891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D2E4F"/>
          </a:solidFill>
        </p:spPr>
        <p:txBody>
          <a:bodyPr wrap="square" lIns="0" tIns="0" rIns="0" bIns="0" rtlCol="0"/>
          <a:lstStyle/>
          <a:p>
            <a:endParaRPr sz="1600">
              <a:latin typeface="STIX Two Text" pitchFamily="2" charset="0"/>
            </a:endParaRPr>
          </a:p>
        </p:txBody>
      </p:sp>
      <p:sp>
        <p:nvSpPr>
          <p:cNvPr id="37" name="object 14">
            <a:extLst>
              <a:ext uri="{FF2B5EF4-FFF2-40B4-BE49-F238E27FC236}">
                <a16:creationId xmlns:a16="http://schemas.microsoft.com/office/drawing/2014/main" id="{659A5017-F577-4B66-B9EC-95888E9A6E14}"/>
              </a:ext>
            </a:extLst>
          </p:cNvPr>
          <p:cNvSpPr/>
          <p:nvPr/>
        </p:nvSpPr>
        <p:spPr>
          <a:xfrm>
            <a:off x="1139526" y="5493590"/>
            <a:ext cx="1620000" cy="108000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 sz="1600">
              <a:latin typeface="STIX Two Tex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670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14">
            <a:extLst>
              <a:ext uri="{FF2B5EF4-FFF2-40B4-BE49-F238E27FC236}">
                <a16:creationId xmlns:a16="http://schemas.microsoft.com/office/drawing/2014/main" id="{B8015775-A89D-4262-85C0-99CDD3107BB9}"/>
              </a:ext>
            </a:extLst>
          </p:cNvPr>
          <p:cNvSpPr/>
          <p:nvPr/>
        </p:nvSpPr>
        <p:spPr>
          <a:xfrm>
            <a:off x="1102601" y="5031494"/>
            <a:ext cx="999628" cy="9763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0CB14B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8" name="object 3">
            <a:extLst>
              <a:ext uri="{FF2B5EF4-FFF2-40B4-BE49-F238E27FC236}">
                <a16:creationId xmlns:a16="http://schemas.microsoft.com/office/drawing/2014/main" id="{1ADB8080-7FE2-4F24-A010-C9DAB102A02F}"/>
              </a:ext>
            </a:extLst>
          </p:cNvPr>
          <p:cNvSpPr txBox="1">
            <a:spLocks/>
          </p:cNvSpPr>
          <p:nvPr/>
        </p:nvSpPr>
        <p:spPr>
          <a:xfrm>
            <a:off x="1120427" y="3905285"/>
            <a:ext cx="7511946" cy="612810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>
            <a:lvl1pPr>
              <a:defRPr sz="5750" b="1" i="0">
                <a:solidFill>
                  <a:srgbClr val="152D5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7701" marR="127841">
              <a:lnSpc>
                <a:spcPct val="114100"/>
              </a:lnSpc>
            </a:pP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Fondo Filantropico Italiano propone </a:t>
            </a:r>
            <a:r>
              <a:rPr lang="it-IT" sz="180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un piano strategico di erogazione</a:t>
            </a: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 costruito in base alle indicazioni del donatore e del Comitato. </a:t>
            </a:r>
          </a:p>
        </p:txBody>
      </p:sp>
      <p:sp>
        <p:nvSpPr>
          <p:cNvPr id="39" name="object 3">
            <a:extLst>
              <a:ext uri="{FF2B5EF4-FFF2-40B4-BE49-F238E27FC236}">
                <a16:creationId xmlns:a16="http://schemas.microsoft.com/office/drawing/2014/main" id="{C56B37A0-5DBB-4F66-9C29-2752C133B099}"/>
              </a:ext>
            </a:extLst>
          </p:cNvPr>
          <p:cNvSpPr txBox="1">
            <a:spLocks/>
          </p:cNvSpPr>
          <p:nvPr/>
        </p:nvSpPr>
        <p:spPr>
          <a:xfrm>
            <a:off x="1120428" y="2342952"/>
            <a:ext cx="7232672" cy="954763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>
            <a:lvl1pPr>
              <a:defRPr sz="5750" b="1" i="0">
                <a:solidFill>
                  <a:srgbClr val="152D5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7701" marR="127841">
              <a:lnSpc>
                <a:spcPct val="114100"/>
              </a:lnSpc>
            </a:pP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È previsto un </a:t>
            </a:r>
            <a:r>
              <a:rPr lang="it-IT" sz="180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Comitato di gestione </a:t>
            </a: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in cui può essere presente il donatore e/o persone da lui indicate, di modo da coinvolgerle nella scelta di distribuzione delle erogazioni.</a:t>
            </a:r>
          </a:p>
        </p:txBody>
      </p:sp>
      <p:sp>
        <p:nvSpPr>
          <p:cNvPr id="40" name="object 3">
            <a:extLst>
              <a:ext uri="{FF2B5EF4-FFF2-40B4-BE49-F238E27FC236}">
                <a16:creationId xmlns:a16="http://schemas.microsoft.com/office/drawing/2014/main" id="{97CE4A76-8099-4ED1-AD24-4B043E5841C9}"/>
              </a:ext>
            </a:extLst>
          </p:cNvPr>
          <p:cNvSpPr txBox="1">
            <a:spLocks/>
          </p:cNvSpPr>
          <p:nvPr/>
        </p:nvSpPr>
        <p:spPr>
          <a:xfrm>
            <a:off x="1120427" y="5238996"/>
            <a:ext cx="10342230" cy="928602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>
            <a:lvl1pPr>
              <a:defRPr sz="5750" b="1" i="0">
                <a:solidFill>
                  <a:srgbClr val="152D5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7701" marR="127841">
              <a:lnSpc>
                <a:spcPct val="114100"/>
              </a:lnSpc>
            </a:pP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Tutti gli </a:t>
            </a:r>
            <a:r>
              <a:rPr lang="it-IT" sz="180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adempimenti di amministrazione e gestione </a:t>
            </a: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fanno capo a Fondo Filantropico Italiano, </a:t>
            </a:r>
            <a:b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mentre il donatore, se lo desidera, resta </a:t>
            </a:r>
            <a:r>
              <a:rPr lang="it-IT" sz="180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coinvolto nella parte più coinvolgente della filantropia: </a:t>
            </a: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scelta delle organizzazioni beneficiarie, aggiornamento sull’andamento dei progetti, racconto dei risultati.</a:t>
            </a: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id="{1FA4C1A9-3C69-4E98-8092-8F2B907BE78E}"/>
              </a:ext>
            </a:extLst>
          </p:cNvPr>
          <p:cNvSpPr/>
          <p:nvPr/>
        </p:nvSpPr>
        <p:spPr>
          <a:xfrm>
            <a:off x="1120429" y="2159775"/>
            <a:ext cx="999628" cy="9763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43" name="object 13">
            <a:extLst>
              <a:ext uri="{FF2B5EF4-FFF2-40B4-BE49-F238E27FC236}">
                <a16:creationId xmlns:a16="http://schemas.microsoft.com/office/drawing/2014/main" id="{DB92D9E0-05ED-4BC4-94A2-8B36982F73A9}"/>
              </a:ext>
            </a:extLst>
          </p:cNvPr>
          <p:cNvSpPr/>
          <p:nvPr/>
        </p:nvSpPr>
        <p:spPr>
          <a:xfrm>
            <a:off x="1120428" y="3704894"/>
            <a:ext cx="999628" cy="9763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 sz="1092" dirty="0"/>
          </a:p>
        </p:txBody>
      </p:sp>
      <p:pic>
        <p:nvPicPr>
          <p:cNvPr id="21" name="Immagine 20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DF5F54FF-1620-474D-9C11-2BB149A022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22" name="object 2">
            <a:extLst>
              <a:ext uri="{FF2B5EF4-FFF2-40B4-BE49-F238E27FC236}">
                <a16:creationId xmlns:a16="http://schemas.microsoft.com/office/drawing/2014/main" id="{ACE4C8A9-6894-45A2-9B93-3BF2032805B4}"/>
              </a:ext>
            </a:extLst>
          </p:cNvPr>
          <p:cNvSpPr txBox="1"/>
          <p:nvPr/>
        </p:nvSpPr>
        <p:spPr>
          <a:xfrm>
            <a:off x="1102601" y="1237288"/>
            <a:ext cx="11067627" cy="560996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36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Come funziona un Donor-</a:t>
            </a:r>
            <a:r>
              <a:rPr lang="it-IT" sz="3600" b="1" spc="-6" dirty="0" err="1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Advised</a:t>
            </a:r>
            <a:r>
              <a:rPr lang="it-IT" sz="36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Fund</a:t>
            </a:r>
          </a:p>
        </p:txBody>
      </p:sp>
    </p:spTree>
    <p:extLst>
      <p:ext uri="{BB962C8B-B14F-4D97-AF65-F5344CB8AC3E}">
        <p14:creationId xmlns:p14="http://schemas.microsoft.com/office/powerpoint/2010/main" val="2181323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object 14">
            <a:extLst>
              <a:ext uri="{FF2B5EF4-FFF2-40B4-BE49-F238E27FC236}">
                <a16:creationId xmlns:a16="http://schemas.microsoft.com/office/drawing/2014/main" id="{2E732D1B-0AF6-43BE-A7C0-9AFDB00C0CD5}"/>
              </a:ext>
            </a:extLst>
          </p:cNvPr>
          <p:cNvSpPr/>
          <p:nvPr/>
        </p:nvSpPr>
        <p:spPr>
          <a:xfrm>
            <a:off x="6509919" y="3310371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432" name="object 16">
            <a:extLst>
              <a:ext uri="{FF2B5EF4-FFF2-40B4-BE49-F238E27FC236}">
                <a16:creationId xmlns:a16="http://schemas.microsoft.com/office/drawing/2014/main" id="{C85383CC-7504-4C60-85DC-74B79ED55486}"/>
              </a:ext>
            </a:extLst>
          </p:cNvPr>
          <p:cNvSpPr txBox="1"/>
          <p:nvPr/>
        </p:nvSpPr>
        <p:spPr>
          <a:xfrm>
            <a:off x="6509918" y="5230540"/>
            <a:ext cx="4343400" cy="837995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3081">
              <a:spcBef>
                <a:spcPts val="55"/>
              </a:spcBef>
            </a:pPr>
            <a:r>
              <a:rPr lang="it-IT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Può essere usato anche come </a:t>
            </a:r>
            <a:r>
              <a:rPr lang="it-IT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soluzione temporanea </a:t>
            </a:r>
            <a:r>
              <a:rPr lang="it-IT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prima di avviare una </a:t>
            </a:r>
            <a:r>
              <a:rPr lang="it-IT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fondazione propria</a:t>
            </a:r>
            <a:r>
              <a:rPr lang="it-IT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.</a:t>
            </a:r>
          </a:p>
        </p:txBody>
      </p:sp>
      <p:sp>
        <p:nvSpPr>
          <p:cNvPr id="433" name="object 3">
            <a:extLst>
              <a:ext uri="{FF2B5EF4-FFF2-40B4-BE49-F238E27FC236}">
                <a16:creationId xmlns:a16="http://schemas.microsoft.com/office/drawing/2014/main" id="{C78E96EA-17E6-4470-B9DA-F6DA480F1E6A}"/>
              </a:ext>
            </a:extLst>
          </p:cNvPr>
          <p:cNvSpPr txBox="1">
            <a:spLocks/>
          </p:cNvSpPr>
          <p:nvPr/>
        </p:nvSpPr>
        <p:spPr>
          <a:xfrm>
            <a:off x="6509918" y="3465456"/>
            <a:ext cx="4668164" cy="83838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>
            <a:lvl1pPr>
              <a:defRPr sz="5750" b="1" i="0">
                <a:solidFill>
                  <a:srgbClr val="152D5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7701" marR="127841"/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Fa risparmiare tempo e risorse e accompagna i donatori verso </a:t>
            </a:r>
            <a:r>
              <a:rPr lang="it-IT" sz="180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obiettivi concreti </a:t>
            </a:r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grazie a un team competente in materia di Terzo settore.</a:t>
            </a:r>
          </a:p>
        </p:txBody>
      </p:sp>
      <p:sp>
        <p:nvSpPr>
          <p:cNvPr id="434" name="object 3">
            <a:extLst>
              <a:ext uri="{FF2B5EF4-FFF2-40B4-BE49-F238E27FC236}">
                <a16:creationId xmlns:a16="http://schemas.microsoft.com/office/drawing/2014/main" id="{A28CFD2E-AC5E-4596-9EB5-263EBC425DB1}"/>
              </a:ext>
            </a:extLst>
          </p:cNvPr>
          <p:cNvSpPr txBox="1">
            <a:spLocks/>
          </p:cNvSpPr>
          <p:nvPr/>
        </p:nvSpPr>
        <p:spPr>
          <a:xfrm>
            <a:off x="1112136" y="5230540"/>
            <a:ext cx="4343400" cy="83838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>
            <a:lvl1pPr>
              <a:defRPr sz="5750" b="1" i="0">
                <a:solidFill>
                  <a:srgbClr val="152D5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7701" marR="127841"/>
            <a:r>
              <a:rPr lang="it-IT" sz="1800" b="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Permette a individui, aziende e gruppi di persone di </a:t>
            </a:r>
            <a:r>
              <a:rPr lang="it-IT" sz="1800" spc="-6" dirty="0">
                <a:latin typeface="STIX Two Text" pitchFamily="2" charset="0"/>
                <a:ea typeface="STIXGeneral" pitchFamily="2" charset="2"/>
                <a:cs typeface="STIXGeneral" pitchFamily="2" charset="2"/>
              </a:rPr>
              <a:t>fare filantropia in un modo semplice e intelligente.</a:t>
            </a:r>
            <a:endParaRPr lang="it-IT" sz="1800"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435" name="object 13">
            <a:extLst>
              <a:ext uri="{FF2B5EF4-FFF2-40B4-BE49-F238E27FC236}">
                <a16:creationId xmlns:a16="http://schemas.microsoft.com/office/drawing/2014/main" id="{21E5DDCC-81D0-4F15-9BC8-FCDD01801001}"/>
              </a:ext>
            </a:extLst>
          </p:cNvPr>
          <p:cNvSpPr/>
          <p:nvPr/>
        </p:nvSpPr>
        <p:spPr>
          <a:xfrm>
            <a:off x="1101250" y="5046521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436" name="CasellaDiTesto 435">
            <a:extLst>
              <a:ext uri="{FF2B5EF4-FFF2-40B4-BE49-F238E27FC236}">
                <a16:creationId xmlns:a16="http://schemas.microsoft.com/office/drawing/2014/main" id="{1424603C-3A46-499D-8513-0B3594D51575}"/>
              </a:ext>
            </a:extLst>
          </p:cNvPr>
          <p:cNvSpPr txBox="1"/>
          <p:nvPr/>
        </p:nvSpPr>
        <p:spPr>
          <a:xfrm>
            <a:off x="1053228" y="1795474"/>
            <a:ext cx="107305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È uno strumento </a:t>
            </a:r>
            <a:r>
              <a:rPr lang="it-IT" sz="2000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estremamente flessibile e personalizzabile</a:t>
            </a:r>
            <a:r>
              <a:rPr lang="it-IT" sz="2000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: </a:t>
            </a:r>
          </a:p>
          <a:p>
            <a:r>
              <a:rPr lang="it-IT" sz="2000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I donatori posso scegliere nome, soggetti coinvolti, durata, ammontare, pubblicità, grado di coinvolgimento, strategia di intervento, investimenti finanziari; e regolare il «</a:t>
            </a:r>
            <a:r>
              <a:rPr lang="it-IT" sz="2000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dopo di loro</a:t>
            </a:r>
            <a:r>
              <a:rPr lang="it-IT" sz="2000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».</a:t>
            </a:r>
          </a:p>
        </p:txBody>
      </p:sp>
      <p:sp>
        <p:nvSpPr>
          <p:cNvPr id="438" name="CasellaDiTesto 437">
            <a:extLst>
              <a:ext uri="{FF2B5EF4-FFF2-40B4-BE49-F238E27FC236}">
                <a16:creationId xmlns:a16="http://schemas.microsoft.com/office/drawing/2014/main" id="{3ACD5541-0740-4655-89E4-6EB60374BF00}"/>
              </a:ext>
            </a:extLst>
          </p:cNvPr>
          <p:cNvSpPr txBox="1"/>
          <p:nvPr/>
        </p:nvSpPr>
        <p:spPr>
          <a:xfrm>
            <a:off x="1013918" y="3470728"/>
            <a:ext cx="4343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È un </a:t>
            </a: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prodotto su misura </a:t>
            </a:r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senza però avere i costi, i tempi, la burocrazia e la complessità di enti autonomi.</a:t>
            </a:r>
            <a:endParaRPr lang="it-IT"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439" name="object 14">
            <a:extLst>
              <a:ext uri="{FF2B5EF4-FFF2-40B4-BE49-F238E27FC236}">
                <a16:creationId xmlns:a16="http://schemas.microsoft.com/office/drawing/2014/main" id="{750FF4B0-97F7-4C85-90D9-C3DC9E3DC8FF}"/>
              </a:ext>
            </a:extLst>
          </p:cNvPr>
          <p:cNvSpPr/>
          <p:nvPr/>
        </p:nvSpPr>
        <p:spPr>
          <a:xfrm>
            <a:off x="1101250" y="3310371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441" name="object 14">
            <a:extLst>
              <a:ext uri="{FF2B5EF4-FFF2-40B4-BE49-F238E27FC236}">
                <a16:creationId xmlns:a16="http://schemas.microsoft.com/office/drawing/2014/main" id="{A00A5D02-75B0-43C0-91F7-3DAF30CA18A6}"/>
              </a:ext>
            </a:extLst>
          </p:cNvPr>
          <p:cNvSpPr/>
          <p:nvPr/>
        </p:nvSpPr>
        <p:spPr>
          <a:xfrm>
            <a:off x="6509919" y="5046521"/>
            <a:ext cx="999628" cy="9549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0CB14B"/>
          </a:solidFill>
        </p:spPr>
        <p:txBody>
          <a:bodyPr wrap="square" lIns="0" tIns="0" rIns="0" bIns="0" rtlCol="0"/>
          <a:lstStyle/>
          <a:p>
            <a:endParaRPr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pic>
        <p:nvPicPr>
          <p:cNvPr id="21" name="Immagine 20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27C4FD52-8DDC-4F99-B61D-2735C6FA7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22" name="object 2">
            <a:extLst>
              <a:ext uri="{FF2B5EF4-FFF2-40B4-BE49-F238E27FC236}">
                <a16:creationId xmlns:a16="http://schemas.microsoft.com/office/drawing/2014/main" id="{EA4FD307-AE63-4E87-ACA0-41D34B1CA209}"/>
              </a:ext>
            </a:extLst>
          </p:cNvPr>
          <p:cNvSpPr txBox="1"/>
          <p:nvPr/>
        </p:nvSpPr>
        <p:spPr>
          <a:xfrm>
            <a:off x="1124373" y="1125778"/>
            <a:ext cx="11067627" cy="560996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3487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La </a:t>
            </a:r>
            <a:r>
              <a:rPr lang="it-IT" sz="36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forza</a:t>
            </a:r>
            <a:r>
              <a:rPr lang="it-IT" sz="3487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del DAF</a:t>
            </a:r>
          </a:p>
        </p:txBody>
      </p:sp>
    </p:spTree>
    <p:extLst>
      <p:ext uri="{BB962C8B-B14F-4D97-AF65-F5344CB8AC3E}">
        <p14:creationId xmlns:p14="http://schemas.microsoft.com/office/powerpoint/2010/main" val="674756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tangolo 17">
            <a:extLst>
              <a:ext uri="{FF2B5EF4-FFF2-40B4-BE49-F238E27FC236}">
                <a16:creationId xmlns:a16="http://schemas.microsoft.com/office/drawing/2014/main" id="{BAE252B9-ED6A-4D9F-8F73-33DBCF0FEBC5}"/>
              </a:ext>
            </a:extLst>
          </p:cNvPr>
          <p:cNvSpPr/>
          <p:nvPr/>
        </p:nvSpPr>
        <p:spPr>
          <a:xfrm>
            <a:off x="2919" y="1917631"/>
            <a:ext cx="12191144" cy="835367"/>
          </a:xfrm>
          <a:prstGeom prst="rect">
            <a:avLst/>
          </a:prstGeom>
          <a:solidFill>
            <a:srgbClr val="1D2E4F"/>
          </a:solidFill>
          <a:ln>
            <a:solidFill>
              <a:srgbClr val="152D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4492">
              <a:defRPr/>
            </a:pPr>
            <a:endParaRPr lang="it-IT" sz="1092" kern="0" dirty="0">
              <a:solidFill>
                <a:prstClr val="white"/>
              </a:solidFill>
              <a:latin typeface="STIX Two Text" pitchFamily="2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75249" y="1110049"/>
            <a:ext cx="6841755" cy="594108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marL="7701" marR="1540570" defTabSz="554492">
              <a:lnSpc>
                <a:spcPct val="100400"/>
              </a:lnSpc>
              <a:spcBef>
                <a:spcPts val="55"/>
              </a:spcBef>
              <a:defRPr/>
            </a:pPr>
            <a:r>
              <a:rPr lang="it-IT" sz="3700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Vantaggi fiscali in Italia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0626" y="3277394"/>
            <a:ext cx="4320000" cy="2986371"/>
          </a:xfrm>
          <a:prstGeom prst="rect">
            <a:avLst/>
          </a:prstGeom>
        </p:spPr>
        <p:txBody>
          <a:bodyPr vert="horz" wrap="square" lIns="0" tIns="45823" rIns="0" bIns="0" rtlCol="0">
            <a:spAutoFit/>
          </a:bodyPr>
          <a:lstStyle/>
          <a:p>
            <a:pPr marL="7701" defTabSz="554492">
              <a:defRPr/>
            </a:pP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Persone fisiche</a:t>
            </a:r>
          </a:p>
          <a:p>
            <a:pPr marL="7701" defTabSz="554492">
              <a:defRPr/>
            </a:pPr>
            <a:endParaRPr lang="it-IT" sz="1698" b="1" kern="0" dirty="0">
              <a:solidFill>
                <a:srgbClr val="152D52"/>
              </a:solidFill>
              <a:latin typeface="STIX Two Text" pitchFamily="2" charset="0"/>
              <a:cs typeface="Raleway"/>
            </a:endParaRPr>
          </a:p>
          <a:p>
            <a:pPr marL="7701" defTabSz="554492">
              <a:defRPr/>
            </a:pPr>
            <a:r>
              <a:rPr lang="it-IT" sz="1455" b="1" u="sng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Deduzione</a:t>
            </a:r>
            <a:endParaRPr lang="it-IT" sz="1455" i="1" kern="0" spc="-6" dirty="0">
              <a:solidFill>
                <a:srgbClr val="152D52"/>
              </a:solidFill>
              <a:latin typeface="STIX Two Text" pitchFamily="2" charset="0"/>
              <a:cs typeface="Raleway"/>
            </a:endParaRPr>
          </a:p>
          <a:p>
            <a:pPr marL="7701" marR="3081" defTabSz="554492">
              <a:lnSpc>
                <a:spcPct val="109200"/>
              </a:lnSpc>
              <a:defRPr/>
            </a:pPr>
            <a:r>
              <a:rPr lang="it-IT" sz="1455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dell’</a:t>
            </a:r>
            <a:r>
              <a:rPr lang="it-IT" sz="1455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intero importo donato </a:t>
            </a:r>
            <a:r>
              <a:rPr lang="it-IT" sz="1455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fino al 10% del reddito netto complessivo dichiarato con possibilità di riportare eventuali eccedenze fino al quarto anno di imposta successivo.</a:t>
            </a:r>
          </a:p>
          <a:p>
            <a:pPr marL="7701" marR="3081" defTabSz="554492">
              <a:lnSpc>
                <a:spcPct val="109200"/>
              </a:lnSpc>
              <a:defRPr/>
            </a:pPr>
            <a:endParaRPr lang="it-IT" sz="1455" kern="0" dirty="0">
              <a:solidFill>
                <a:srgbClr val="152D52"/>
              </a:solidFill>
              <a:latin typeface="STIX Two Text" pitchFamily="2" charset="0"/>
            </a:endParaRPr>
          </a:p>
          <a:p>
            <a:pPr marL="7701" marR="3081" defTabSz="554492">
              <a:lnSpc>
                <a:spcPct val="109200"/>
              </a:lnSpc>
              <a:defRPr/>
            </a:pPr>
            <a:r>
              <a:rPr lang="it-IT" sz="1455" b="1" u="sng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Detrazione</a:t>
            </a:r>
            <a:endParaRPr lang="it-IT" sz="1455" kern="0" dirty="0">
              <a:solidFill>
                <a:srgbClr val="152D52"/>
              </a:solidFill>
              <a:latin typeface="STIX Two Text" pitchFamily="2" charset="0"/>
            </a:endParaRPr>
          </a:p>
          <a:p>
            <a:pPr marL="7701" marR="3081">
              <a:lnSpc>
                <a:spcPct val="109200"/>
              </a:lnSpc>
              <a:defRPr/>
            </a:pPr>
            <a:r>
              <a:rPr lang="it-IT" sz="1455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del </a:t>
            </a:r>
            <a:r>
              <a:rPr lang="it-IT" sz="1455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30% dell’importo donato </a:t>
            </a:r>
            <a:r>
              <a:rPr lang="it-IT" sz="1455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con un tetto massimo di 30.000 Euro per ciascun periodo di imposta (detrazione massima: 9.000 Euro).</a:t>
            </a:r>
          </a:p>
        </p:txBody>
      </p:sp>
      <p:sp>
        <p:nvSpPr>
          <p:cNvPr id="12" name="object 12"/>
          <p:cNvSpPr/>
          <p:nvPr/>
        </p:nvSpPr>
        <p:spPr>
          <a:xfrm>
            <a:off x="1025143" y="3135134"/>
            <a:ext cx="964251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468A35"/>
          </a:solidFill>
        </p:spPr>
        <p:txBody>
          <a:bodyPr wrap="square" lIns="0" tIns="0" rIns="0" bIns="0" rtlCol="0"/>
          <a:lstStyle/>
          <a:p>
            <a:endParaRPr sz="1092">
              <a:latin typeface="STIX Two Text" pitchFamily="2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73485" y="3299166"/>
            <a:ext cx="4320000" cy="1691454"/>
          </a:xfrm>
          <a:prstGeom prst="rect">
            <a:avLst/>
          </a:prstGeom>
        </p:spPr>
        <p:txBody>
          <a:bodyPr vert="horz" wrap="square" lIns="0" tIns="8856" rIns="0" bIns="0" rtlCol="0">
            <a:spAutoFit/>
          </a:bodyPr>
          <a:lstStyle/>
          <a:p>
            <a:pPr marL="7701">
              <a:defRPr/>
            </a:pP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Aziende</a:t>
            </a:r>
          </a:p>
          <a:p>
            <a:pPr defTabSz="554492">
              <a:defRPr/>
            </a:pPr>
            <a:endParaRPr lang="it-IT" sz="1455" b="1" kern="0" spc="-6" dirty="0">
              <a:solidFill>
                <a:srgbClr val="152D52"/>
              </a:solidFill>
              <a:latin typeface="STIX Two Text" pitchFamily="2" charset="0"/>
              <a:cs typeface="Raleway"/>
            </a:endParaRPr>
          </a:p>
          <a:p>
            <a:pPr marL="7701">
              <a:defRPr/>
            </a:pPr>
            <a:r>
              <a:rPr lang="it-IT" sz="1455" b="1" u="sng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Deduzione</a:t>
            </a:r>
            <a:endParaRPr lang="it-IT" sz="1455" i="1" kern="0" spc="-6" dirty="0">
              <a:solidFill>
                <a:srgbClr val="152D52"/>
              </a:solidFill>
              <a:latin typeface="STIX Two Text" pitchFamily="2" charset="0"/>
              <a:cs typeface="Raleway"/>
            </a:endParaRPr>
          </a:p>
          <a:p>
            <a:pPr marL="7701" marR="3081">
              <a:lnSpc>
                <a:spcPct val="109200"/>
              </a:lnSpc>
              <a:defRPr/>
            </a:pPr>
            <a:r>
              <a:rPr lang="it-IT" sz="1455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dell’</a:t>
            </a:r>
            <a:r>
              <a:rPr lang="it-IT" sz="1455" b="1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intero importo donato </a:t>
            </a:r>
            <a:r>
              <a:rPr lang="it-IT" sz="1455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fino al 10% del reddito netto complessivo dichiarato con possibilità di riportare eventuali eccedenze fino al quarto anno di imposta successivo.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027428" y="2036126"/>
            <a:ext cx="9969225" cy="835367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defTabSz="554492">
              <a:spcBef>
                <a:spcPts val="73"/>
              </a:spcBef>
              <a:defRPr/>
            </a:pPr>
            <a:r>
              <a:rPr lang="it-IT" sz="1801" b="1" spc="73" dirty="0">
                <a:solidFill>
                  <a:schemeClr val="bg1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Le donazioni ai DAF, sia dei fondatori che dei successivi donatori, beneficiano dei vantaggi fiscali previsti (ex </a:t>
            </a:r>
            <a:r>
              <a:rPr lang="it-IT" sz="1801" b="1" spc="73" dirty="0" err="1">
                <a:solidFill>
                  <a:schemeClr val="bg1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D.lgs</a:t>
            </a:r>
            <a:r>
              <a:rPr lang="it-IT" sz="1801" b="1" spc="73" dirty="0">
                <a:solidFill>
                  <a:schemeClr val="bg1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 117/2017)</a:t>
            </a:r>
          </a:p>
          <a:p>
            <a:pPr marL="7701" defTabSz="554492">
              <a:spcBef>
                <a:spcPts val="73"/>
              </a:spcBef>
              <a:defRPr/>
            </a:pPr>
            <a:endParaRPr lang="it-IT" sz="1698" kern="0" spc="73" dirty="0">
              <a:solidFill>
                <a:prstClr val="white"/>
              </a:solidFill>
              <a:latin typeface="STIX Two Text" pitchFamily="2" charset="0"/>
              <a:cs typeface="Arial"/>
            </a:endParaRPr>
          </a:p>
        </p:txBody>
      </p:sp>
      <p:sp>
        <p:nvSpPr>
          <p:cNvPr id="17" name="object 12">
            <a:extLst>
              <a:ext uri="{FF2B5EF4-FFF2-40B4-BE49-F238E27FC236}">
                <a16:creationId xmlns:a16="http://schemas.microsoft.com/office/drawing/2014/main" id="{5AA220B3-F991-66D6-9080-0C2B0B8362EC}"/>
              </a:ext>
            </a:extLst>
          </p:cNvPr>
          <p:cNvSpPr/>
          <p:nvPr/>
        </p:nvSpPr>
        <p:spPr>
          <a:xfrm>
            <a:off x="6773485" y="3135134"/>
            <a:ext cx="964251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C01516"/>
          </a:solidFill>
        </p:spPr>
        <p:txBody>
          <a:bodyPr wrap="square" lIns="0" tIns="0" rIns="0" bIns="0" rtlCol="0"/>
          <a:lstStyle/>
          <a:p>
            <a:endParaRPr sz="1092">
              <a:latin typeface="STIX Two Text" pitchFamily="2" charset="0"/>
            </a:endParaRPr>
          </a:p>
        </p:txBody>
      </p:sp>
      <p:pic>
        <p:nvPicPr>
          <p:cNvPr id="4" name="Immagine 3" descr="Immagine che contiene cerchio, Policromia, schermata&#10;&#10;Il contenuto generato dall'IA potrebbe non essere corretto.">
            <a:extLst>
              <a:ext uri="{FF2B5EF4-FFF2-40B4-BE49-F238E27FC236}">
                <a16:creationId xmlns:a16="http://schemas.microsoft.com/office/drawing/2014/main" id="{6033094B-9361-F63C-EB3E-A77EFCB6A5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00" y="66750"/>
            <a:ext cx="939649" cy="93964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tangolo 17">
            <a:extLst>
              <a:ext uri="{FF2B5EF4-FFF2-40B4-BE49-F238E27FC236}">
                <a16:creationId xmlns:a16="http://schemas.microsoft.com/office/drawing/2014/main" id="{BAE252B9-ED6A-4D9F-8F73-33DBCF0FEBC5}"/>
              </a:ext>
            </a:extLst>
          </p:cNvPr>
          <p:cNvSpPr/>
          <p:nvPr/>
        </p:nvSpPr>
        <p:spPr>
          <a:xfrm>
            <a:off x="2919" y="1917631"/>
            <a:ext cx="12191144" cy="835367"/>
          </a:xfrm>
          <a:prstGeom prst="rect">
            <a:avLst/>
          </a:prstGeom>
          <a:solidFill>
            <a:srgbClr val="1D2E4F"/>
          </a:solidFill>
          <a:ln>
            <a:solidFill>
              <a:srgbClr val="152D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4492">
              <a:defRPr/>
            </a:pPr>
            <a:endParaRPr lang="it-IT" sz="1092" kern="0" dirty="0">
              <a:solidFill>
                <a:prstClr val="white"/>
              </a:solidFill>
              <a:latin typeface="STIX Two Text" pitchFamily="2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75249" y="1110049"/>
            <a:ext cx="7165141" cy="578719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marL="7701" marR="1540570" defTabSz="554492">
              <a:lnSpc>
                <a:spcPct val="100400"/>
              </a:lnSpc>
              <a:spcBef>
                <a:spcPts val="55"/>
              </a:spcBef>
              <a:defRPr/>
            </a:pPr>
            <a:r>
              <a:rPr lang="it-IT" sz="3700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Vantaggi fiscali all’estero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0626" y="3277394"/>
            <a:ext cx="4320000" cy="3525877"/>
          </a:xfrm>
          <a:prstGeom prst="rect">
            <a:avLst/>
          </a:prstGeom>
        </p:spPr>
        <p:txBody>
          <a:bodyPr vert="horz" wrap="square" lIns="0" tIns="45823" rIns="0" bIns="0" rtlCol="0">
            <a:spAutoFit/>
          </a:bodyPr>
          <a:lstStyle/>
          <a:p>
            <a:pPr marL="7701" defTabSz="554492">
              <a:defRPr/>
            </a:pP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Persone fisiche</a:t>
            </a:r>
          </a:p>
          <a:p>
            <a:pPr marL="7701" defTabSz="554492">
              <a:defRPr/>
            </a:pPr>
            <a:endParaRPr lang="it-IT" b="1" dirty="0">
              <a:solidFill>
                <a:srgbClr val="152D52"/>
              </a:solidFill>
              <a:latin typeface="STIX Two Text" pitchFamily="2" charset="0"/>
              <a:ea typeface="STIXGeneral" pitchFamily="50" charset="2"/>
              <a:cs typeface="STIXGeneral" pitchFamily="50" charset="2"/>
            </a:endParaRPr>
          </a:p>
          <a:p>
            <a:pPr marL="7701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1" i="0" u="sng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Francia</a:t>
            </a:r>
            <a:endParaRPr kumimoji="0" lang="it-IT" sz="1455" b="0" i="1" u="none" strike="noStrike" kern="0" cap="none" spc="-6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+mn-ea"/>
              <a:cs typeface="Raleway"/>
            </a:endParaRP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Le donazioni a enti di pubblica utilità (</a:t>
            </a:r>
            <a:r>
              <a:rPr kumimoji="0" lang="it-IT" sz="1455" b="0" i="0" u="none" strike="noStrike" kern="1200" cap="none" spc="0" normalizeH="0" baseline="0" noProof="0" dirty="0" err="1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intérêt</a:t>
            </a: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 </a:t>
            </a:r>
            <a:r>
              <a:rPr kumimoji="0" lang="it-IT" sz="1455" b="0" i="0" u="none" strike="noStrike" kern="1200" cap="none" spc="0" normalizeH="0" baseline="0" noProof="0" dirty="0" err="1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général</a:t>
            </a: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) danno diritto a un credito d'imposta del </a:t>
            </a:r>
            <a:r>
              <a:rPr kumimoji="0" lang="it-IT" sz="1455" b="1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66% dell'importo donato</a:t>
            </a: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, entro un limite del 20% del reddito imponibile.</a:t>
            </a: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55" b="0" i="0" u="none" strike="noStrike" kern="0" cap="none" spc="0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+mn-ea"/>
              <a:cs typeface="+mn-cs"/>
            </a:endParaRP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1" i="0" u="sng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Germania</a:t>
            </a:r>
            <a:endParaRPr kumimoji="0" lang="it-IT" sz="1455" b="0" i="0" u="none" strike="noStrike" kern="0" cap="none" spc="0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+mn-ea"/>
              <a:cs typeface="+mn-cs"/>
            </a:endParaRPr>
          </a:p>
          <a:p>
            <a:pPr marL="7701" marR="3081" lvl="0" indent="0" algn="l" defTabSz="914400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La deducibilità è limitata al </a:t>
            </a:r>
            <a:r>
              <a:rPr kumimoji="0" lang="it-IT" sz="1455" b="1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20% del reddito imponibile </a:t>
            </a: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del donatore. Le donazioni che superano tale limite possono essere dedotte solo negli anni successivi.</a:t>
            </a:r>
            <a:endParaRPr lang="it-IT" b="1" dirty="0">
              <a:solidFill>
                <a:srgbClr val="152D52"/>
              </a:solidFill>
              <a:latin typeface="STIX Two Text" pitchFamily="2" charset="0"/>
              <a:ea typeface="STIXGeneral" pitchFamily="50" charset="2"/>
              <a:cs typeface="STIXGeneral" pitchFamily="50" charset="2"/>
            </a:endParaRPr>
          </a:p>
          <a:p>
            <a:pPr marL="7701" defTabSz="554492">
              <a:defRPr/>
            </a:pPr>
            <a:endParaRPr lang="it-IT" sz="1698" b="1" kern="0" dirty="0">
              <a:solidFill>
                <a:srgbClr val="152D52"/>
              </a:solidFill>
              <a:latin typeface="STIX Two Text" pitchFamily="2" charset="0"/>
              <a:cs typeface="Raleway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25143" y="3135134"/>
            <a:ext cx="964251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84849B"/>
          </a:solidFill>
        </p:spPr>
        <p:txBody>
          <a:bodyPr wrap="square" lIns="0" tIns="0" rIns="0" bIns="0" rtlCol="0"/>
          <a:lstStyle/>
          <a:p>
            <a:endParaRPr sz="1092">
              <a:latin typeface="STIX Two Text" pitchFamily="2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73485" y="3299166"/>
            <a:ext cx="4320000" cy="3728166"/>
          </a:xfrm>
          <a:prstGeom prst="rect">
            <a:avLst/>
          </a:prstGeom>
        </p:spPr>
        <p:txBody>
          <a:bodyPr vert="horz" wrap="square" lIns="0" tIns="8856" rIns="0" bIns="0" rtlCol="0">
            <a:spAutoFit/>
          </a:bodyPr>
          <a:lstStyle/>
          <a:p>
            <a:pPr marL="7701">
              <a:defRPr/>
            </a:pP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Aziende</a:t>
            </a:r>
          </a:p>
          <a:p>
            <a:pPr marL="7701">
              <a:defRPr/>
            </a:pPr>
            <a:endParaRPr lang="it-IT" b="1" dirty="0">
              <a:solidFill>
                <a:srgbClr val="152D52"/>
              </a:solidFill>
              <a:latin typeface="STIX Two Text" pitchFamily="2" charset="0"/>
              <a:ea typeface="STIXGeneral" pitchFamily="50" charset="2"/>
              <a:cs typeface="STIXGeneral" pitchFamily="50" charset="2"/>
            </a:endParaRPr>
          </a:p>
          <a:p>
            <a:pPr marL="7701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1" i="0" u="sng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Francia</a:t>
            </a:r>
            <a:endParaRPr kumimoji="0" lang="it-IT" sz="1455" b="0" i="1" u="none" strike="noStrike" kern="0" cap="none" spc="-6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+mn-ea"/>
              <a:cs typeface="Raleway"/>
            </a:endParaRP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Le donazioni sono deducibili dall'imposta sulle società fino al </a:t>
            </a:r>
            <a:r>
              <a:rPr kumimoji="0" lang="it-IT" sz="1455" b="1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60% dell'importo donato</a:t>
            </a: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, entro un limite dello 0,5% del fatturato totale.</a:t>
            </a: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55" b="0" i="0" u="none" strike="noStrike" kern="1200" cap="none" spc="0" normalizeH="0" baseline="0" noProof="0" dirty="0">
              <a:ln>
                <a:noFill/>
              </a:ln>
              <a:solidFill>
                <a:srgbClr val="1C2E4F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HELVETICA" panose="020B0604020202020204" pitchFamily="34" charset="0"/>
            </a:endParaRP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55" b="0" i="0" u="none" strike="noStrike" kern="0" cap="none" spc="0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+mn-ea"/>
              <a:cs typeface="+mn-cs"/>
            </a:endParaRPr>
          </a:p>
          <a:p>
            <a:pPr marL="7701" marR="3081" lvl="0" indent="0" algn="l" defTabSz="554492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1" i="0" u="sng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Germania</a:t>
            </a:r>
            <a:endParaRPr kumimoji="0" lang="it-IT" sz="1455" b="0" i="0" u="none" strike="noStrike" kern="0" cap="none" spc="0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+mn-ea"/>
              <a:cs typeface="+mn-cs"/>
            </a:endParaRPr>
          </a:p>
          <a:p>
            <a:pPr marL="7701" marR="3081" lvl="0" indent="0" algn="l" defTabSz="914400" rtl="0" eaLnBrk="1" fontAlgn="auto" latinLnBrk="0" hangingPunct="1">
              <a:lnSpc>
                <a:spcPct val="109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La deducibilità è limitata al </a:t>
            </a:r>
            <a:r>
              <a:rPr kumimoji="0" lang="it-IT" sz="1455" b="1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20% del reddito imponibile </a:t>
            </a:r>
            <a:r>
              <a:rPr kumimoji="0" lang="it-IT" sz="1455" b="0" i="0" u="none" strike="noStrike" kern="1200" cap="none" spc="0" normalizeH="0" baseline="0" noProof="0" dirty="0">
                <a:ln>
                  <a:noFill/>
                </a:ln>
                <a:solidFill>
                  <a:srgbClr val="1C2E4F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del donatore. Le donazioni che superano tale limite possono essere dedotte solo negli anni successivi.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  <a:ea typeface="STIXGeneral" pitchFamily="50" charset="2"/>
              <a:cs typeface="STIXGeneral" pitchFamily="50" charset="2"/>
            </a:endParaRPr>
          </a:p>
          <a:p>
            <a:pPr marL="7701">
              <a:defRPr/>
            </a:pPr>
            <a:endParaRPr lang="it-IT" b="1" dirty="0">
              <a:solidFill>
                <a:srgbClr val="152D52"/>
              </a:solidFill>
              <a:latin typeface="STIX Two Text" pitchFamily="2" charset="0"/>
              <a:ea typeface="STIXGeneral" pitchFamily="50" charset="2"/>
              <a:cs typeface="STIXGeneral" pitchFamily="50" charset="2"/>
            </a:endParaRPr>
          </a:p>
          <a:p>
            <a:pPr defTabSz="554492">
              <a:defRPr/>
            </a:pPr>
            <a:endParaRPr lang="it-IT" sz="1455" b="1" kern="0" spc="-6" dirty="0">
              <a:solidFill>
                <a:srgbClr val="152D52"/>
              </a:solidFill>
              <a:latin typeface="STIX Two Text" pitchFamily="2" charset="0"/>
              <a:cs typeface="Raleway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20626" y="2166950"/>
            <a:ext cx="9969225" cy="558240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defTabSz="554492">
              <a:spcBef>
                <a:spcPts val="73"/>
              </a:spcBef>
              <a:defRPr/>
            </a:pPr>
            <a:r>
              <a:rPr lang="it-IT" sz="1801" b="1" spc="73" dirty="0">
                <a:solidFill>
                  <a:schemeClr val="bg1"/>
                </a:solidFill>
                <a:latin typeface="STIX Two Text" pitchFamily="2" charset="0"/>
                <a:ea typeface="STIXGeneral" pitchFamily="50" charset="2"/>
                <a:cs typeface="STIXGeneral" pitchFamily="50" charset="2"/>
              </a:rPr>
              <a:t>Alcuni esempi da Paesi vicini:</a:t>
            </a:r>
          </a:p>
          <a:p>
            <a:pPr marL="7701" defTabSz="554492">
              <a:spcBef>
                <a:spcPts val="73"/>
              </a:spcBef>
              <a:defRPr/>
            </a:pPr>
            <a:endParaRPr lang="it-IT" sz="1698" kern="0" spc="73" dirty="0">
              <a:solidFill>
                <a:prstClr val="white"/>
              </a:solidFill>
              <a:latin typeface="STIX Two Text" pitchFamily="2" charset="0"/>
              <a:cs typeface="Arial"/>
            </a:endParaRPr>
          </a:p>
        </p:txBody>
      </p:sp>
      <p:sp>
        <p:nvSpPr>
          <p:cNvPr id="17" name="object 12">
            <a:extLst>
              <a:ext uri="{FF2B5EF4-FFF2-40B4-BE49-F238E27FC236}">
                <a16:creationId xmlns:a16="http://schemas.microsoft.com/office/drawing/2014/main" id="{5AA220B3-F991-66D6-9080-0C2B0B8362EC}"/>
              </a:ext>
            </a:extLst>
          </p:cNvPr>
          <p:cNvSpPr/>
          <p:nvPr/>
        </p:nvSpPr>
        <p:spPr>
          <a:xfrm>
            <a:off x="6773485" y="3135134"/>
            <a:ext cx="964251" cy="9549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C01516"/>
          </a:solidFill>
        </p:spPr>
        <p:txBody>
          <a:bodyPr wrap="square" lIns="0" tIns="0" rIns="0" bIns="0" rtlCol="0"/>
          <a:lstStyle/>
          <a:p>
            <a:endParaRPr sz="1092">
              <a:latin typeface="STIX Two Text" pitchFamily="2" charset="0"/>
            </a:endParaRPr>
          </a:p>
        </p:txBody>
      </p:sp>
      <p:pic>
        <p:nvPicPr>
          <p:cNvPr id="4" name="Immagine 3" descr="Immagine che contiene cerchio, Policromia, schermata&#10;&#10;Il contenuto generato dall'IA potrebbe non essere corretto.">
            <a:extLst>
              <a:ext uri="{FF2B5EF4-FFF2-40B4-BE49-F238E27FC236}">
                <a16:creationId xmlns:a16="http://schemas.microsoft.com/office/drawing/2014/main" id="{6033094B-9361-F63C-EB3E-A77EFCB6A5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00" y="66750"/>
            <a:ext cx="939649" cy="93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431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3">
            <a:extLst>
              <a:ext uri="{FF2B5EF4-FFF2-40B4-BE49-F238E27FC236}">
                <a16:creationId xmlns:a16="http://schemas.microsoft.com/office/drawing/2014/main" id="{9C2C08E6-F182-4918-A17E-B16FE43C2E2E}"/>
              </a:ext>
            </a:extLst>
          </p:cNvPr>
          <p:cNvSpPr/>
          <p:nvPr/>
        </p:nvSpPr>
        <p:spPr>
          <a:xfrm>
            <a:off x="2153744" y="4638483"/>
            <a:ext cx="10038256" cy="1327556"/>
          </a:xfrm>
          <a:custGeom>
            <a:avLst/>
            <a:gdLst/>
            <a:ahLst/>
            <a:cxnLst/>
            <a:rect l="l" t="t" r="r" b="b"/>
            <a:pathLst>
              <a:path w="1648459" h="157479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9" name="object 12">
            <a:extLst>
              <a:ext uri="{FF2B5EF4-FFF2-40B4-BE49-F238E27FC236}">
                <a16:creationId xmlns:a16="http://schemas.microsoft.com/office/drawing/2014/main" id="{83D7ADBA-E74B-4817-98FC-65C297256590}"/>
              </a:ext>
            </a:extLst>
          </p:cNvPr>
          <p:cNvSpPr/>
          <p:nvPr/>
        </p:nvSpPr>
        <p:spPr>
          <a:xfrm>
            <a:off x="-11306" y="2297101"/>
            <a:ext cx="9881445" cy="552856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29" name="object 11">
            <a:extLst>
              <a:ext uri="{FF2B5EF4-FFF2-40B4-BE49-F238E27FC236}">
                <a16:creationId xmlns:a16="http://schemas.microsoft.com/office/drawing/2014/main" id="{BCF4BC7C-1439-48D2-918A-EE983F229148}"/>
              </a:ext>
            </a:extLst>
          </p:cNvPr>
          <p:cNvSpPr txBox="1"/>
          <p:nvPr/>
        </p:nvSpPr>
        <p:spPr>
          <a:xfrm>
            <a:off x="2039484" y="4803536"/>
            <a:ext cx="9948502" cy="967587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315367" algn="r">
              <a:lnSpc>
                <a:spcPct val="114100"/>
              </a:lnSpc>
              <a:spcBef>
                <a:spcPts val="58"/>
              </a:spcBef>
            </a:pPr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Attraverso un importante </a:t>
            </a: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network di partner internazionali</a:t>
            </a:r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, Fondo Filantropico Italiano consente a persone ed imprese di sostenere organizzazioni non profit </a:t>
            </a: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fuori dal proprio paese</a:t>
            </a:r>
          </a:p>
          <a:p>
            <a:pPr marL="7701" marR="315367" algn="r">
              <a:lnSpc>
                <a:spcPct val="114100"/>
              </a:lnSpc>
              <a:spcBef>
                <a:spcPts val="58"/>
              </a:spcBef>
            </a:pPr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 beneficiare dei vantaggi fiscali </a:t>
            </a:r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previsti nella nazione di residenza.</a:t>
            </a: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id="{79218959-7DA6-4B5A-BE5A-C2503FC02E18}"/>
              </a:ext>
            </a:extLst>
          </p:cNvPr>
          <p:cNvSpPr txBox="1"/>
          <p:nvPr/>
        </p:nvSpPr>
        <p:spPr>
          <a:xfrm>
            <a:off x="363222" y="2391560"/>
            <a:ext cx="9881445" cy="319156"/>
          </a:xfrm>
          <a:prstGeom prst="rect">
            <a:avLst/>
          </a:prstGeom>
        </p:spPr>
        <p:txBody>
          <a:bodyPr vert="horz" wrap="square" lIns="0" tIns="8856" rIns="0" bIns="0" rtlCol="0">
            <a:spAutoFit/>
          </a:bodyPr>
          <a:lstStyle/>
          <a:p>
            <a:pPr marL="7701" marR="3081">
              <a:lnSpc>
                <a:spcPct val="109200"/>
              </a:lnSpc>
              <a:spcBef>
                <a:spcPts val="1331"/>
              </a:spcBef>
            </a:pPr>
            <a:r>
              <a:rPr lang="it-IT" sz="2000" b="1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Fondo Filantropico Italiano favorisce la pratica delle donazioni internazionali</a:t>
            </a: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97C3DDEC-D0EE-4876-92F0-793537470426}"/>
              </a:ext>
            </a:extLst>
          </p:cNvPr>
          <p:cNvSpPr txBox="1"/>
          <p:nvPr/>
        </p:nvSpPr>
        <p:spPr>
          <a:xfrm>
            <a:off x="1120428" y="3210745"/>
            <a:ext cx="10038256" cy="839939"/>
          </a:xfrm>
          <a:prstGeom prst="rect">
            <a:avLst/>
          </a:prstGeom>
        </p:spPr>
        <p:txBody>
          <a:bodyPr vert="horz" wrap="square" lIns="0" tIns="8856" rIns="0" bIns="0" rtlCol="0">
            <a:spAutoFit/>
          </a:bodyPr>
          <a:lstStyle/>
          <a:p>
            <a:pPr marR="3081"/>
            <a:r>
              <a:rPr lang="it-IT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Merci e servizi transitano liberamente in Europa e nel mondo, tutelate da normative comunitarie.</a:t>
            </a:r>
          </a:p>
          <a:p>
            <a:pPr marR="3081"/>
            <a:endParaRPr lang="it-IT" b="1" dirty="0">
              <a:solidFill>
                <a:srgbClr val="152D52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R="3081"/>
            <a:r>
              <a:rPr lang="it-IT" b="1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Le donazioni tra diversi Paesi invece non sono ancora fiscalmente riconosciute.</a:t>
            </a:r>
          </a:p>
        </p:txBody>
      </p:sp>
      <p:pic>
        <p:nvPicPr>
          <p:cNvPr id="16" name="Immagine 15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B4A027A6-07CF-458C-B00F-99B7F624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17" name="object 2">
            <a:extLst>
              <a:ext uri="{FF2B5EF4-FFF2-40B4-BE49-F238E27FC236}">
                <a16:creationId xmlns:a16="http://schemas.microsoft.com/office/drawing/2014/main" id="{E605F86F-5392-4679-B379-EDAAA4E3EC30}"/>
              </a:ext>
            </a:extLst>
          </p:cNvPr>
          <p:cNvSpPr txBox="1"/>
          <p:nvPr/>
        </p:nvSpPr>
        <p:spPr>
          <a:xfrm>
            <a:off x="1060955" y="1136641"/>
            <a:ext cx="11877949" cy="560996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36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internazionali fiscalmente efficienti</a:t>
            </a:r>
          </a:p>
        </p:txBody>
      </p:sp>
    </p:spTree>
    <p:extLst>
      <p:ext uri="{BB962C8B-B14F-4D97-AF65-F5344CB8AC3E}">
        <p14:creationId xmlns:p14="http://schemas.microsoft.com/office/powerpoint/2010/main" val="32249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28">
            <a:extLst>
              <a:ext uri="{FF2B5EF4-FFF2-40B4-BE49-F238E27FC236}">
                <a16:creationId xmlns:a16="http://schemas.microsoft.com/office/drawing/2014/main" id="{866AC667-2BF6-98AA-6829-ADBE6B1147AE}"/>
              </a:ext>
            </a:extLst>
          </p:cNvPr>
          <p:cNvSpPr/>
          <p:nvPr/>
        </p:nvSpPr>
        <p:spPr>
          <a:xfrm>
            <a:off x="6070646" y="3662194"/>
            <a:ext cx="4056707" cy="2150071"/>
          </a:xfrm>
          <a:prstGeom prst="rect">
            <a:avLst/>
          </a:prstGeom>
          <a:solidFill>
            <a:srgbClr val="A7A9AC">
              <a:alpha val="2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 dirty="0"/>
          </a:p>
        </p:txBody>
      </p:sp>
      <p:pic>
        <p:nvPicPr>
          <p:cNvPr id="18" name="Immagine 17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2496F26B-5023-D905-11C6-5092AFAEA7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9" y="286873"/>
            <a:ext cx="885694" cy="885694"/>
          </a:xfrm>
          <a:prstGeom prst="rect">
            <a:avLst/>
          </a:prstGeom>
        </p:spPr>
      </p:pic>
      <p:sp>
        <p:nvSpPr>
          <p:cNvPr id="20" name="Rettangolo 19">
            <a:extLst>
              <a:ext uri="{FF2B5EF4-FFF2-40B4-BE49-F238E27FC236}">
                <a16:creationId xmlns:a16="http://schemas.microsoft.com/office/drawing/2014/main" id="{B63C1E19-305D-F96C-C7B6-FEF2678E8598}"/>
              </a:ext>
            </a:extLst>
          </p:cNvPr>
          <p:cNvSpPr/>
          <p:nvPr/>
        </p:nvSpPr>
        <p:spPr>
          <a:xfrm>
            <a:off x="6096001" y="1172567"/>
            <a:ext cx="4056707" cy="2150071"/>
          </a:xfrm>
          <a:prstGeom prst="rect">
            <a:avLst/>
          </a:prstGeom>
          <a:solidFill>
            <a:srgbClr val="DEDEDE">
              <a:alpha val="2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 dirty="0"/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3DA216B0-1CBA-9AFC-96C9-D2CA8FE1607D}"/>
              </a:ext>
            </a:extLst>
          </p:cNvPr>
          <p:cNvSpPr/>
          <p:nvPr/>
        </p:nvSpPr>
        <p:spPr>
          <a:xfrm>
            <a:off x="918491" y="1512124"/>
            <a:ext cx="492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70" marR="934245">
              <a:lnSpc>
                <a:spcPct val="100400"/>
              </a:lnSpc>
              <a:spcBef>
                <a:spcPts val="33"/>
              </a:spcBef>
            </a:pPr>
            <a:r>
              <a:rPr lang="it-IT" sz="4800" b="1" spc="-4" dirty="0">
                <a:solidFill>
                  <a:srgbClr val="152D52"/>
                </a:solidFill>
                <a:latin typeface="STIX Two Text" pitchFamily="2" charset="0"/>
                <a:cs typeface="Playfair Display"/>
              </a:rPr>
              <a:t>Quanto siamo ricchi noi italiani?</a:t>
            </a: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endParaRPr lang="it-IT" sz="4800" b="1" spc="-4" dirty="0">
              <a:solidFill>
                <a:srgbClr val="152D52"/>
              </a:solidFill>
              <a:latin typeface="STIX Two Text" pitchFamily="2" charset="0"/>
              <a:cs typeface="Playfair Display"/>
            </a:endParaRP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r>
              <a:rPr lang="it-IT" sz="4800" b="1" spc="-4" dirty="0">
                <a:solidFill>
                  <a:srgbClr val="C00000"/>
                </a:solidFill>
                <a:latin typeface="STIX Two Text" pitchFamily="2" charset="0"/>
                <a:cs typeface="Playfair Display"/>
              </a:rPr>
              <a:t>Non poco…</a:t>
            </a:r>
            <a:endParaRPr lang="it-IT" sz="4800" spc="-4" dirty="0">
              <a:solidFill>
                <a:srgbClr val="C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object 2">
            <a:extLst>
              <a:ext uri="{FF2B5EF4-FFF2-40B4-BE49-F238E27FC236}">
                <a16:creationId xmlns:a16="http://schemas.microsoft.com/office/drawing/2014/main" id="{6E36B5DD-1E2C-EAA5-034A-07644E11F0A4}"/>
              </a:ext>
            </a:extLst>
          </p:cNvPr>
          <p:cNvSpPr txBox="1">
            <a:spLocks/>
          </p:cNvSpPr>
          <p:nvPr/>
        </p:nvSpPr>
        <p:spPr>
          <a:xfrm>
            <a:off x="6786186" y="1512124"/>
            <a:ext cx="2553431" cy="509643"/>
          </a:xfrm>
          <a:prstGeom prst="rect">
            <a:avLst/>
          </a:prstGeom>
        </p:spPr>
        <p:txBody>
          <a:bodyPr vert="horz" wrap="square" lIns="0" tIns="5604" rIns="0" bIns="0" rtlCol="0">
            <a:spAutoFit/>
          </a:bodyPr>
          <a:lstStyle>
            <a:lvl1pPr>
              <a:defRPr sz="7400" b="1" i="0">
                <a:solidFill>
                  <a:srgbClr val="C2D9D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4670" algn="ctr" defTabSz="336244">
              <a:spcBef>
                <a:spcPts val="44"/>
              </a:spcBef>
              <a:defRPr/>
            </a:pPr>
            <a:r>
              <a:rPr lang="it-IT" sz="3275" kern="0" spc="-91" dirty="0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€ 11.286 mld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21958F02-86DC-89A1-7D4F-5596F0D5A058}"/>
              </a:ext>
            </a:extLst>
          </p:cNvPr>
          <p:cNvSpPr txBox="1"/>
          <p:nvPr/>
        </p:nvSpPr>
        <p:spPr>
          <a:xfrm>
            <a:off x="6915812" y="2115068"/>
            <a:ext cx="2294177" cy="96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80" b="1" kern="0" spc="4" dirty="0">
                <a:solidFill>
                  <a:srgbClr val="1E2C51"/>
                </a:solidFill>
                <a:latin typeface="STIX Two Text" pitchFamily="2" charset="0"/>
                <a:ea typeface="+mj-ea"/>
                <a:cs typeface="Helvetica" panose="020B0604020202020204" pitchFamily="34" charset="0"/>
              </a:rPr>
              <a:t>Ricchezza netta totale delle famiglie italiane*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8513F9D8-7B09-6E14-D8AA-73017C5C3BCC}"/>
              </a:ext>
            </a:extLst>
          </p:cNvPr>
          <p:cNvSpPr txBox="1">
            <a:spLocks/>
          </p:cNvSpPr>
          <p:nvPr/>
        </p:nvSpPr>
        <p:spPr>
          <a:xfrm>
            <a:off x="6476889" y="4131078"/>
            <a:ext cx="3244222" cy="509643"/>
          </a:xfrm>
          <a:prstGeom prst="rect">
            <a:avLst/>
          </a:prstGeom>
        </p:spPr>
        <p:txBody>
          <a:bodyPr vert="horz" wrap="square" lIns="0" tIns="5604" rIns="0" bIns="0" rtlCol="0">
            <a:spAutoFit/>
          </a:bodyPr>
          <a:lstStyle>
            <a:lvl1pPr>
              <a:defRPr sz="7400" b="1" i="0">
                <a:solidFill>
                  <a:srgbClr val="C2D9D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4670" algn="ctr" defTabSz="336244">
              <a:spcBef>
                <a:spcPts val="44"/>
              </a:spcBef>
              <a:defRPr/>
            </a:pPr>
            <a:r>
              <a:rPr lang="it-IT" sz="3275" kern="0" spc="-91" dirty="0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€ 5.547 mld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224A09F7-A6BA-6014-7303-76E660455D45}"/>
              </a:ext>
            </a:extLst>
          </p:cNvPr>
          <p:cNvSpPr txBox="1"/>
          <p:nvPr/>
        </p:nvSpPr>
        <p:spPr>
          <a:xfrm>
            <a:off x="6978459" y="4734022"/>
            <a:ext cx="2241082" cy="67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80" b="1" kern="0" spc="4" dirty="0">
                <a:solidFill>
                  <a:srgbClr val="1E2C51"/>
                </a:solidFill>
                <a:latin typeface="STIX Two Text" pitchFamily="2" charset="0"/>
                <a:ea typeface="+mj-ea"/>
                <a:cs typeface="Helvetica" panose="020B0604020202020204" pitchFamily="34" charset="0"/>
              </a:rPr>
              <a:t>Ricchezza finanziaria lorda*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5DC39CB5-5745-D261-78E2-2879DD6BD365}"/>
              </a:ext>
            </a:extLst>
          </p:cNvPr>
          <p:cNvSpPr txBox="1"/>
          <p:nvPr/>
        </p:nvSpPr>
        <p:spPr>
          <a:xfrm>
            <a:off x="931808" y="6064446"/>
            <a:ext cx="4343528" cy="428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54492">
              <a:defRPr/>
            </a:pPr>
            <a:r>
              <a:rPr lang="it-IT" sz="1092" dirty="0">
                <a:solidFill>
                  <a:srgbClr val="172154"/>
                </a:solidFill>
                <a:latin typeface="STIX Two Text" pitchFamily="2" charset="0"/>
                <a:cs typeface="Helvetica" panose="020B0604020202020204" pitchFamily="34" charset="0"/>
              </a:rPr>
              <a:t>*Banca d’Italia e ISTAT, «La ricchezza dei settori istituzionali </a:t>
            </a:r>
          </a:p>
          <a:p>
            <a:pPr defTabSz="554492">
              <a:defRPr/>
            </a:pPr>
            <a:r>
              <a:rPr lang="it-IT" sz="1092" dirty="0">
                <a:solidFill>
                  <a:srgbClr val="172154"/>
                </a:solidFill>
                <a:latin typeface="STIX Two Text" pitchFamily="2" charset="0"/>
                <a:cs typeface="Helvetica" panose="020B0604020202020204" pitchFamily="34" charset="0"/>
              </a:rPr>
              <a:t>in Italia»: 2005-2023, 2025</a:t>
            </a:r>
          </a:p>
        </p:txBody>
      </p:sp>
    </p:spTree>
    <p:extLst>
      <p:ext uri="{BB962C8B-B14F-4D97-AF65-F5344CB8AC3E}">
        <p14:creationId xmlns:p14="http://schemas.microsoft.com/office/powerpoint/2010/main" val="1727535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6" y="0"/>
            <a:ext cx="12191144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 lang="it-IT" sz="1092" dirty="0"/>
          </a:p>
        </p:txBody>
      </p:sp>
      <p:pic>
        <p:nvPicPr>
          <p:cNvPr id="12" name="Immagine 11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925D754C-1D2F-4BE9-AEEB-6EC07A4AB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6" y="2751472"/>
            <a:ext cx="3298327" cy="135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72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CF425-7958-436B-F8FD-6A641C4A7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59C99085-31B1-0317-888F-331F28C0D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9" y="253420"/>
            <a:ext cx="885694" cy="885694"/>
          </a:xfrm>
          <a:prstGeom prst="rect">
            <a:avLst/>
          </a:prstGeom>
        </p:spPr>
      </p:pic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0878339F-325A-8688-CCC8-45754B924685}"/>
              </a:ext>
            </a:extLst>
          </p:cNvPr>
          <p:cNvSpPr txBox="1"/>
          <p:nvPr/>
        </p:nvSpPr>
        <p:spPr>
          <a:xfrm>
            <a:off x="413945" y="6284713"/>
            <a:ext cx="3695748" cy="260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it-IT" sz="1092" dirty="0">
                <a:solidFill>
                  <a:srgbClr val="172154"/>
                </a:solidFill>
                <a:latin typeface="STIX Two Text" pitchFamily="2" charset="0"/>
                <a:cs typeface="Helvetica" panose="020B0604020202020204" pitchFamily="34" charset="0"/>
              </a:rPr>
              <a:t>Fonte: </a:t>
            </a:r>
            <a:r>
              <a:rPr lang="it-IT" sz="1092" dirty="0" err="1">
                <a:solidFill>
                  <a:srgbClr val="172154"/>
                </a:solidFill>
                <a:latin typeface="STIX Two Text" pitchFamily="2" charset="0"/>
                <a:cs typeface="Helvetica" panose="020B0604020202020204" pitchFamily="34" charset="0"/>
              </a:rPr>
              <a:t>Italy</a:t>
            </a:r>
            <a:r>
              <a:rPr lang="it-IT" sz="1092" dirty="0">
                <a:solidFill>
                  <a:srgbClr val="172154"/>
                </a:solidFill>
                <a:latin typeface="STIX Two Text" pitchFamily="2" charset="0"/>
                <a:cs typeface="Helvetica" panose="020B0604020202020204" pitchFamily="34" charset="0"/>
              </a:rPr>
              <a:t> Giving Report – Vita, 2023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960ECEB5-D113-2631-5705-8E2814E612CE}"/>
              </a:ext>
            </a:extLst>
          </p:cNvPr>
          <p:cNvSpPr txBox="1"/>
          <p:nvPr/>
        </p:nvSpPr>
        <p:spPr>
          <a:xfrm>
            <a:off x="7200822" y="5794614"/>
            <a:ext cx="4701246" cy="838948"/>
          </a:xfrm>
          <a:prstGeom prst="rect">
            <a:avLst/>
          </a:prstGeom>
          <a:noFill/>
          <a:ln w="19050">
            <a:solidFill>
              <a:srgbClr val="79778B"/>
            </a:solidFill>
          </a:ln>
        </p:spPr>
        <p:txBody>
          <a:bodyPr wrap="square">
            <a:spAutoFit/>
          </a:bodyPr>
          <a:lstStyle/>
          <a:p>
            <a:r>
              <a:rPr lang="it-IT" sz="1213" b="1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 inoltre…</a:t>
            </a:r>
          </a:p>
          <a:p>
            <a:pPr marL="285737" indent="-285737">
              <a:buFont typeface="Arial" panose="020B0604020202020204" pitchFamily="34" charset="0"/>
              <a:buChar char="•"/>
            </a:pPr>
            <a:r>
              <a:rPr lang="it-IT" sz="1213" spc="6" dirty="0">
                <a:solidFill>
                  <a:srgbClr val="7977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da </a:t>
            </a:r>
            <a:r>
              <a:rPr lang="it-IT" sz="1213" b="1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Fondazioni private - €1 mld</a:t>
            </a:r>
          </a:p>
          <a:p>
            <a:pPr marL="285737" indent="-285737">
              <a:buFont typeface="Arial" panose="020B0604020202020204" pitchFamily="34" charset="0"/>
              <a:buChar char="•"/>
            </a:pPr>
            <a:r>
              <a:rPr lang="it-IT" sz="1213" spc="6" dirty="0">
                <a:solidFill>
                  <a:srgbClr val="7977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da </a:t>
            </a:r>
            <a:r>
              <a:rPr lang="it-IT" sz="1213" b="1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Fondazioni corporate e aziende - €1 mld</a:t>
            </a:r>
          </a:p>
          <a:p>
            <a:pPr marL="285737" indent="-285737">
              <a:buFont typeface="Arial" panose="020B0604020202020204" pitchFamily="34" charset="0"/>
              <a:buChar char="•"/>
            </a:pPr>
            <a:r>
              <a:rPr lang="it-IT" sz="1213" spc="6" dirty="0">
                <a:solidFill>
                  <a:srgbClr val="7977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da </a:t>
            </a:r>
            <a:r>
              <a:rPr lang="it-IT" sz="1213" b="1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Fondazioni bancarie - €1 mld</a:t>
            </a: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ED8D2598-C84C-B8D3-D805-C922DB8E724C}"/>
              </a:ext>
            </a:extLst>
          </p:cNvPr>
          <p:cNvSpPr txBox="1"/>
          <p:nvPr/>
        </p:nvSpPr>
        <p:spPr>
          <a:xfrm>
            <a:off x="461790" y="1324478"/>
            <a:ext cx="5634210" cy="4208405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4670" marR="934245">
              <a:lnSpc>
                <a:spcPct val="100400"/>
              </a:lnSpc>
              <a:spcBef>
                <a:spcPts val="33"/>
              </a:spcBef>
            </a:pPr>
            <a:r>
              <a:rPr lang="it-IT" sz="4400" b="1" spc="-4" dirty="0">
                <a:solidFill>
                  <a:srgbClr val="152D52"/>
                </a:solidFill>
                <a:latin typeface="STIX Two Text" pitchFamily="2" charset="0"/>
              </a:rPr>
              <a:t>Ma siamo</a:t>
            </a: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r>
              <a:rPr lang="it-IT" sz="4400" b="1" spc="-4" dirty="0">
                <a:solidFill>
                  <a:srgbClr val="152D52"/>
                </a:solidFill>
                <a:latin typeface="STIX Two Text" pitchFamily="2" charset="0"/>
              </a:rPr>
              <a:t>anche</a:t>
            </a: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r>
              <a:rPr lang="it-IT" sz="4400" b="1" spc="-4" dirty="0">
                <a:solidFill>
                  <a:srgbClr val="152D52"/>
                </a:solidFill>
                <a:latin typeface="STIX Two Text" pitchFamily="2" charset="0"/>
              </a:rPr>
              <a:t>generosi?</a:t>
            </a: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endParaRPr lang="it-IT" sz="4851" b="1" spc="-4" dirty="0">
              <a:solidFill>
                <a:srgbClr val="152D52"/>
              </a:solidFill>
              <a:latin typeface="STIX Two Text" pitchFamily="2" charset="0"/>
            </a:endParaRP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endParaRPr lang="it-IT" sz="4851" b="1" spc="-4" dirty="0">
              <a:solidFill>
                <a:srgbClr val="152D52"/>
              </a:solidFill>
              <a:latin typeface="STIX Two Text" pitchFamily="2" charset="0"/>
            </a:endParaRPr>
          </a:p>
          <a:p>
            <a:pPr marL="4670" marR="934245">
              <a:lnSpc>
                <a:spcPct val="100400"/>
              </a:lnSpc>
              <a:spcBef>
                <a:spcPts val="33"/>
              </a:spcBef>
            </a:pPr>
            <a:r>
              <a:rPr lang="it-IT" sz="4400" b="1" spc="-4" dirty="0">
                <a:solidFill>
                  <a:srgbClr val="C00000"/>
                </a:solidFill>
                <a:latin typeface="STIX Two Text" pitchFamily="2" charset="0"/>
              </a:rPr>
              <a:t>Mica tanto</a:t>
            </a:r>
            <a:r>
              <a:rPr lang="it-IT" sz="2400" b="1" spc="-4" dirty="0">
                <a:solidFill>
                  <a:srgbClr val="C00000"/>
                </a:solidFill>
                <a:latin typeface="STIX Two Text" pitchFamily="2" charset="0"/>
              </a:rPr>
              <a:t>…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1FCF11FA-66AE-9151-393B-3D86EC8DEB18}"/>
              </a:ext>
            </a:extLst>
          </p:cNvPr>
          <p:cNvSpPr>
            <a:spLocks noChangeAspect="1"/>
          </p:cNvSpPr>
          <p:nvPr/>
        </p:nvSpPr>
        <p:spPr>
          <a:xfrm>
            <a:off x="3500160" y="221147"/>
            <a:ext cx="5466181" cy="5385162"/>
          </a:xfrm>
          <a:prstGeom prst="ellipse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899F31A4-D0C0-D7B3-A95E-6C33563E2961}"/>
              </a:ext>
            </a:extLst>
          </p:cNvPr>
          <p:cNvSpPr>
            <a:spLocks noChangeAspect="1"/>
          </p:cNvSpPr>
          <p:nvPr/>
        </p:nvSpPr>
        <p:spPr>
          <a:xfrm>
            <a:off x="4066667" y="781377"/>
            <a:ext cx="4333163" cy="42689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AC7EB979-5C65-1474-83E2-4E8779CF3029}"/>
              </a:ext>
            </a:extLst>
          </p:cNvPr>
          <p:cNvSpPr>
            <a:spLocks noChangeAspect="1"/>
          </p:cNvSpPr>
          <p:nvPr/>
        </p:nvSpPr>
        <p:spPr>
          <a:xfrm>
            <a:off x="4518709" y="1224601"/>
            <a:ext cx="3429080" cy="3378255"/>
          </a:xfrm>
          <a:prstGeom prst="ellipse">
            <a:avLst/>
          </a:prstGeom>
          <a:solidFill>
            <a:srgbClr val="1E2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75CBB44F-794C-808C-5ACD-42CBE3DE1D97}"/>
              </a:ext>
            </a:extLst>
          </p:cNvPr>
          <p:cNvSpPr txBox="1">
            <a:spLocks noChangeAspect="1"/>
          </p:cNvSpPr>
          <p:nvPr/>
        </p:nvSpPr>
        <p:spPr>
          <a:xfrm>
            <a:off x="4312867" y="2319421"/>
            <a:ext cx="3952396" cy="1763659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>
            <a:lvl1pPr>
              <a:defRPr sz="7400" b="1" i="0">
                <a:solidFill>
                  <a:srgbClr val="C2D9D2"/>
                </a:solidFill>
                <a:latin typeface="Playfair Display"/>
                <a:ea typeface="+mj-ea"/>
                <a:cs typeface="Playfair Display"/>
              </a:defRPr>
            </a:lvl1pPr>
          </a:lstStyle>
          <a:p>
            <a:pPr marL="7701" algn="ctr" defTabSz="554466">
              <a:lnSpc>
                <a:spcPts val="3000"/>
              </a:lnSpc>
              <a:spcAft>
                <a:spcPts val="600"/>
              </a:spcAft>
              <a:defRPr/>
            </a:pPr>
            <a:r>
              <a:rPr lang="it-IT" sz="7200" spc="-15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€ 7,5</a:t>
            </a:r>
            <a:r>
              <a:rPr lang="it-IT" sz="3600" spc="-15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sz="3200" spc="-15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mld</a:t>
            </a:r>
          </a:p>
          <a:p>
            <a:pPr marL="7701" algn="ctr" defTabSz="554466">
              <a:lnSpc>
                <a:spcPts val="3000"/>
              </a:lnSpc>
              <a:spcAft>
                <a:spcPts val="600"/>
              </a:spcAft>
              <a:defRPr/>
            </a:pPr>
            <a:r>
              <a:rPr lang="it-IT" sz="3200" spc="-15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di euro </a:t>
            </a:r>
          </a:p>
          <a:p>
            <a:pPr marL="7701" algn="ctr" defTabSz="554466">
              <a:lnSpc>
                <a:spcPts val="3000"/>
              </a:lnSpc>
              <a:spcAft>
                <a:spcPts val="600"/>
              </a:spcAft>
              <a:defRPr/>
            </a:pPr>
            <a:r>
              <a:rPr lang="it-IT" sz="3200" spc="-15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donati l’anno</a:t>
            </a:r>
          </a:p>
          <a:p>
            <a:pPr marL="7701" algn="ctr" defTabSz="554466">
              <a:defRPr/>
            </a:pPr>
            <a:r>
              <a:rPr lang="it-IT" sz="120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   (0,14% della ricchezza </a:t>
            </a:r>
          </a:p>
          <a:p>
            <a:pPr marL="7701" algn="ctr" defTabSz="554466">
              <a:defRPr/>
            </a:pPr>
            <a:r>
              <a:rPr lang="it-IT" sz="1200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finanziaria totale)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1632255-8587-4E6D-A241-2134E5FF873C}"/>
              </a:ext>
            </a:extLst>
          </p:cNvPr>
          <p:cNvSpPr txBox="1"/>
          <p:nvPr/>
        </p:nvSpPr>
        <p:spPr>
          <a:xfrm>
            <a:off x="8561940" y="5224749"/>
            <a:ext cx="3340128" cy="465640"/>
          </a:xfrm>
          <a:prstGeom prst="rect">
            <a:avLst/>
          </a:prstGeom>
          <a:noFill/>
          <a:ln w="19050">
            <a:solidFill>
              <a:srgbClr val="79778B"/>
            </a:solidFill>
          </a:ln>
        </p:spPr>
        <p:txBody>
          <a:bodyPr wrap="square">
            <a:spAutoFit/>
          </a:bodyPr>
          <a:lstStyle/>
          <a:p>
            <a:pPr marL="285737" marR="0" lvl="0" indent="-285737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213" b="0" i="0" u="none" strike="noStrike" kern="1200" cap="none" spc="6" normalizeH="0" baseline="0" noProof="0" dirty="0">
                <a:ln>
                  <a:noFill/>
                </a:ln>
                <a:solidFill>
                  <a:srgbClr val="7977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Erogazioni libere da </a:t>
            </a:r>
            <a:r>
              <a:rPr kumimoji="0" lang="it-IT" sz="1213" b="1" i="0" u="none" strike="noStrike" kern="1200" cap="none" spc="6" normalizeH="0" baseline="0" noProof="0" dirty="0">
                <a:ln>
                  <a:noFill/>
                </a:ln>
                <a:solidFill>
                  <a:srgbClr val="152D52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individui - € 6,7 mld</a:t>
            </a:r>
          </a:p>
          <a:p>
            <a:pPr marL="285737" marR="0" lvl="0" indent="-285737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213" b="0" i="0" u="none" strike="noStrike" kern="1200" cap="none" spc="6" normalizeH="0" baseline="0" noProof="0" dirty="0">
                <a:ln>
                  <a:noFill/>
                </a:ln>
                <a:solidFill>
                  <a:srgbClr val="7977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Donazioni da </a:t>
            </a:r>
            <a:r>
              <a:rPr kumimoji="0" lang="it-IT" sz="1213" b="1" i="0" u="none" strike="noStrike" kern="1200" cap="none" spc="6" normalizeH="0" baseline="0" noProof="0" dirty="0">
                <a:ln>
                  <a:noFill/>
                </a:ln>
                <a:solidFill>
                  <a:srgbClr val="152D52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lasciti - €0,8 mld</a:t>
            </a:r>
          </a:p>
        </p:txBody>
      </p:sp>
    </p:spTree>
    <p:extLst>
      <p:ext uri="{BB962C8B-B14F-4D97-AF65-F5344CB8AC3E}">
        <p14:creationId xmlns:p14="http://schemas.microsoft.com/office/powerpoint/2010/main" val="94334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8AD73-2B7A-B848-34A3-CA632432D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B6392D49-BDDB-9BA8-3A2C-131C6A0267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9" y="286873"/>
            <a:ext cx="885694" cy="885694"/>
          </a:xfrm>
          <a:prstGeom prst="rect">
            <a:avLst/>
          </a:prstGeom>
        </p:spPr>
      </p:pic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7B29483F-214D-B0D3-BAA0-952CA9BB9114}"/>
              </a:ext>
            </a:extLst>
          </p:cNvPr>
          <p:cNvSpPr>
            <a:spLocks noGrp="1"/>
          </p:cNvSpPr>
          <p:nvPr/>
        </p:nvSpPr>
        <p:spPr>
          <a:xfrm>
            <a:off x="666094" y="1310300"/>
            <a:ext cx="5289846" cy="527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70" marR="934245">
              <a:lnSpc>
                <a:spcPct val="100400"/>
              </a:lnSpc>
              <a:spcBef>
                <a:spcPts val="33"/>
              </a:spcBef>
              <a:spcAft>
                <a:spcPts val="0"/>
              </a:spcAft>
            </a:pPr>
            <a:r>
              <a:rPr lang="it-IT" sz="4851" spc="-4" dirty="0">
                <a:solidFill>
                  <a:srgbClr val="152D52"/>
                </a:solidFill>
                <a:latin typeface="STIX Two Text" pitchFamily="2" charset="0"/>
              </a:rPr>
              <a:t>Perché</a:t>
            </a:r>
            <a:r>
              <a:rPr lang="en-US" sz="4851" spc="-4" dirty="0">
                <a:solidFill>
                  <a:srgbClr val="152D52"/>
                </a:solidFill>
                <a:latin typeface="STIX Two Text" pitchFamily="2" charset="0"/>
              </a:rPr>
              <a:t> </a:t>
            </a:r>
            <a:r>
              <a:rPr lang="it-IT" sz="4851" spc="-4" dirty="0">
                <a:solidFill>
                  <a:srgbClr val="152D52"/>
                </a:solidFill>
                <a:latin typeface="STIX Two Text" pitchFamily="2" charset="0"/>
              </a:rPr>
              <a:t>doniamo</a:t>
            </a:r>
            <a:r>
              <a:rPr lang="en-US" sz="4851" spc="-4" dirty="0">
                <a:solidFill>
                  <a:srgbClr val="152D52"/>
                </a:solidFill>
                <a:latin typeface="STIX Two Text" pitchFamily="2" charset="0"/>
              </a:rPr>
              <a:t> </a:t>
            </a:r>
          </a:p>
          <a:p>
            <a:pPr marL="4670" marR="934245">
              <a:lnSpc>
                <a:spcPct val="100400"/>
              </a:lnSpc>
              <a:spcBef>
                <a:spcPts val="33"/>
              </a:spcBef>
              <a:spcAft>
                <a:spcPts val="0"/>
              </a:spcAft>
            </a:pPr>
            <a:r>
              <a:rPr lang="it-IT" sz="4851" spc="-4" dirty="0">
                <a:solidFill>
                  <a:srgbClr val="152D52"/>
                </a:solidFill>
                <a:latin typeface="STIX Two Text" pitchFamily="2" charset="0"/>
              </a:rPr>
              <a:t>così</a:t>
            </a:r>
            <a:r>
              <a:rPr lang="en-US" sz="4851" spc="-4" dirty="0">
                <a:solidFill>
                  <a:srgbClr val="152D52"/>
                </a:solidFill>
                <a:latin typeface="STIX Two Text" pitchFamily="2" charset="0"/>
              </a:rPr>
              <a:t> poco?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B3DD294-341C-3410-4D0C-414F5A8BFA72}"/>
              </a:ext>
            </a:extLst>
          </p:cNvPr>
          <p:cNvSpPr txBox="1"/>
          <p:nvPr/>
        </p:nvSpPr>
        <p:spPr>
          <a:xfrm>
            <a:off x="567793" y="6117275"/>
            <a:ext cx="6093646" cy="428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ea typeface="Aptos" panose="020B0004020202020204" pitchFamily="34" charset="0"/>
                <a:cs typeface="Helvetica" panose="020B0604020202020204" pitchFamily="34" charset="0"/>
              </a:rPr>
              <a:t>Fonte: «Le attitudini filantropiche dei </a:t>
            </a:r>
            <a:r>
              <a:rPr lang="it-IT" sz="1092" kern="100" dirty="0" err="1">
                <a:solidFill>
                  <a:srgbClr val="152D52"/>
                </a:solidFill>
                <a:latin typeface="STIX Two Text" pitchFamily="2" charset="0"/>
                <a:ea typeface="Aptos" panose="020B0004020202020204" pitchFamily="34" charset="0"/>
                <a:cs typeface="Helvetica" panose="020B0604020202020204" pitchFamily="34" charset="0"/>
              </a:rPr>
              <a:t>wealthy</a:t>
            </a:r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ea typeface="Aptos" panose="020B0004020202020204" pitchFamily="34" charset="0"/>
                <a:cs typeface="Helvetica" panose="020B0604020202020204" pitchFamily="34" charset="0"/>
              </a:rPr>
              <a:t> people in Italia», </a:t>
            </a:r>
          </a:p>
          <a:p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ea typeface="Aptos" panose="020B0004020202020204" pitchFamily="34" charset="0"/>
                <a:cs typeface="Helvetica" panose="020B0604020202020204" pitchFamily="34" charset="0"/>
              </a:rPr>
              <a:t>III edizione, Fondo Filantropico Italiano, </a:t>
            </a:r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2025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0AD382B5-C654-D20C-50E0-0516898600D5}"/>
              </a:ext>
            </a:extLst>
          </p:cNvPr>
          <p:cNvSpPr/>
          <p:nvPr/>
        </p:nvSpPr>
        <p:spPr>
          <a:xfrm>
            <a:off x="6346223" y="2768664"/>
            <a:ext cx="7654842" cy="273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176" spc="4" dirty="0">
                <a:solidFill>
                  <a:schemeClr val="bg1"/>
                </a:solidFill>
                <a:latin typeface="Raleway"/>
              </a:rPr>
              <a:t>tra 0.68% e 0.33%</a:t>
            </a:r>
            <a:endParaRPr lang="it-IT" sz="662" dirty="0">
              <a:solidFill>
                <a:schemeClr val="bg1"/>
              </a:solidFill>
            </a:endParaRPr>
          </a:p>
        </p:txBody>
      </p:sp>
      <p:sp>
        <p:nvSpPr>
          <p:cNvPr id="17" name="Picture Placeholder 41">
            <a:extLst>
              <a:ext uri="{FF2B5EF4-FFF2-40B4-BE49-F238E27FC236}">
                <a16:creationId xmlns:a16="http://schemas.microsoft.com/office/drawing/2014/main" id="{0B305951-80C7-4973-DD98-E5DC680EC72D}"/>
              </a:ext>
            </a:extLst>
          </p:cNvPr>
          <p:cNvSpPr>
            <a:spLocks noGrp="1"/>
          </p:cNvSpPr>
          <p:nvPr/>
        </p:nvSpPr>
        <p:spPr bwMode="gray">
          <a:xfrm>
            <a:off x="9269236" y="1"/>
            <a:ext cx="2946856" cy="3452090"/>
          </a:xfrm>
          <a:prstGeom prst="rect">
            <a:avLst/>
          </a:prstGeom>
          <a:solidFill>
            <a:srgbClr val="B2B2B2">
              <a:alpha val="30196"/>
            </a:srgbClr>
          </a:solidFill>
          <a:ln>
            <a:noFill/>
          </a:ln>
        </p:spPr>
        <p:txBody>
          <a:bodyPr vert="horz" lIns="0" tIns="100874" rIns="0" bIns="0" rtlCol="0" anchor="t">
            <a:noAutofit/>
          </a:bodyPr>
          <a:lstStyle/>
          <a:p>
            <a:endParaRPr lang="it-IT" sz="662">
              <a:latin typeface="STIX Two Text" pitchFamily="2" charset="0"/>
            </a:endParaRPr>
          </a:p>
        </p:txBody>
      </p:sp>
      <p:sp>
        <p:nvSpPr>
          <p:cNvPr id="19" name="Picture Placeholder 41">
            <a:extLst>
              <a:ext uri="{FF2B5EF4-FFF2-40B4-BE49-F238E27FC236}">
                <a16:creationId xmlns:a16="http://schemas.microsoft.com/office/drawing/2014/main" id="{9B69F9E5-29CD-C810-8B31-D354E8284CA2}"/>
              </a:ext>
            </a:extLst>
          </p:cNvPr>
          <p:cNvSpPr>
            <a:spLocks noGrp="1"/>
          </p:cNvSpPr>
          <p:nvPr/>
        </p:nvSpPr>
        <p:spPr bwMode="gray">
          <a:xfrm>
            <a:off x="6120521" y="3452091"/>
            <a:ext cx="3148715" cy="3429000"/>
          </a:xfrm>
          <a:prstGeom prst="rect">
            <a:avLst/>
          </a:prstGeom>
          <a:solidFill>
            <a:srgbClr val="B2B2B2">
              <a:alpha val="30196"/>
            </a:srgbClr>
          </a:solidFill>
          <a:ln>
            <a:noFill/>
          </a:ln>
        </p:spPr>
        <p:txBody>
          <a:bodyPr vert="horz" lIns="0" tIns="100874" rIns="0" bIns="0" rtlCol="0" anchor="t">
            <a:noAutofit/>
          </a:bodyPr>
          <a:lstStyle/>
          <a:p>
            <a:endParaRPr lang="it-IT" sz="662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28" name="Picture Placeholder 41">
            <a:extLst>
              <a:ext uri="{FF2B5EF4-FFF2-40B4-BE49-F238E27FC236}">
                <a16:creationId xmlns:a16="http://schemas.microsoft.com/office/drawing/2014/main" id="{2FC6BD55-5549-D44A-3B1A-D91DCD0C3FEE}"/>
              </a:ext>
            </a:extLst>
          </p:cNvPr>
          <p:cNvSpPr>
            <a:spLocks noGrp="1"/>
          </p:cNvSpPr>
          <p:nvPr/>
        </p:nvSpPr>
        <p:spPr bwMode="gray">
          <a:xfrm>
            <a:off x="6096000" y="6416"/>
            <a:ext cx="3148715" cy="34290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lIns="0" tIns="100874" rIns="0" bIns="0" rtlCol="0" anchor="t">
            <a:noAutofit/>
          </a:bodyPr>
          <a:lstStyle/>
          <a:p>
            <a:endParaRPr lang="it-IT" sz="662">
              <a:latin typeface="STIX Two Text" pitchFamily="2" charset="0"/>
            </a:endParaRP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123EFE92-8F0F-DCEE-CD9E-5F692C5627CC}"/>
              </a:ext>
            </a:extLst>
          </p:cNvPr>
          <p:cNvSpPr>
            <a:spLocks noGrp="1"/>
          </p:cNvSpPr>
          <p:nvPr/>
        </p:nvSpPr>
        <p:spPr>
          <a:xfrm>
            <a:off x="6828419" y="1115869"/>
            <a:ext cx="1521781" cy="35044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48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80%</a:t>
            </a:r>
            <a:endParaRPr lang="en-US" sz="5400" dirty="0">
              <a:solidFill>
                <a:srgbClr val="1E2C5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163BC525-9C23-F690-21FB-B1944AE30AEB}"/>
              </a:ext>
            </a:extLst>
          </p:cNvPr>
          <p:cNvSpPr>
            <a:spLocks noGrp="1"/>
          </p:cNvSpPr>
          <p:nvPr/>
        </p:nvSpPr>
        <p:spPr>
          <a:xfrm>
            <a:off x="6828419" y="1707275"/>
            <a:ext cx="1600386" cy="527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698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Ricevo</a:t>
            </a:r>
            <a:r>
              <a:rPr lang="en-US" sz="1698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698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troppe</a:t>
            </a:r>
            <a:r>
              <a:rPr lang="en-US" sz="1698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6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richieste</a:t>
            </a:r>
            <a:endParaRPr lang="en-US" sz="1650" dirty="0">
              <a:solidFill>
                <a:srgbClr val="1E2C5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252A7F99-802F-78D4-1EDB-328AEE8811F5}"/>
              </a:ext>
            </a:extLst>
          </p:cNvPr>
          <p:cNvSpPr>
            <a:spLocks noGrp="1"/>
          </p:cNvSpPr>
          <p:nvPr/>
        </p:nvSpPr>
        <p:spPr>
          <a:xfrm>
            <a:off x="9762680" y="1107006"/>
            <a:ext cx="1541089" cy="3391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48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600" dirty="0">
                <a:solidFill>
                  <a:srgbClr val="C00000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88%</a:t>
            </a:r>
            <a:endParaRPr lang="en-US" sz="6600" dirty="0">
              <a:solidFill>
                <a:srgbClr val="C00000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7EA748AA-5B91-AECD-29BC-E92B3C994CFB}"/>
              </a:ext>
            </a:extLst>
          </p:cNvPr>
          <p:cNvSpPr>
            <a:spLocks noGrp="1"/>
          </p:cNvSpPr>
          <p:nvPr/>
        </p:nvSpPr>
        <p:spPr>
          <a:xfrm>
            <a:off x="9819858" y="1756435"/>
            <a:ext cx="1948994" cy="527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Preferisco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donare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in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futuro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tramite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lascito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testamentario</a:t>
            </a:r>
            <a:endParaRPr lang="en-US" sz="1950" dirty="0">
              <a:solidFill>
                <a:srgbClr val="1E2C5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670C3B4E-2625-DA65-DAB3-16E57EAA7BA0}"/>
              </a:ext>
            </a:extLst>
          </p:cNvPr>
          <p:cNvSpPr>
            <a:spLocks noGrp="1"/>
          </p:cNvSpPr>
          <p:nvPr/>
        </p:nvSpPr>
        <p:spPr>
          <a:xfrm>
            <a:off x="6789117" y="4394563"/>
            <a:ext cx="1550563" cy="3812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48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600" dirty="0">
                <a:solidFill>
                  <a:srgbClr val="C00000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58%</a:t>
            </a:r>
            <a:endParaRPr lang="en-US" sz="6600" dirty="0">
              <a:solidFill>
                <a:srgbClr val="C00000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11B2F523-413F-C988-1CF5-7B8EB2DA97EA}"/>
              </a:ext>
            </a:extLst>
          </p:cNvPr>
          <p:cNvSpPr>
            <a:spLocks noGrp="1"/>
          </p:cNvSpPr>
          <p:nvPr/>
        </p:nvSpPr>
        <p:spPr>
          <a:xfrm>
            <a:off x="6789117" y="5096183"/>
            <a:ext cx="2063936" cy="527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0"/>
              </a:spcAft>
            </a:pP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Gli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enti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non-profit sono poco </a:t>
            </a:r>
            <a:r>
              <a:rPr lang="en-US" sz="19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trasparenti</a:t>
            </a: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e </a:t>
            </a:r>
          </a:p>
          <a:p>
            <a:pPr lvl="0">
              <a:spcAft>
                <a:spcPts val="0"/>
              </a:spcAft>
            </a:pPr>
            <a:r>
              <a:rPr lang="en-US" sz="19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non mi fido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0EF6E4C0-3BF0-5908-2F68-916363835CF1}"/>
              </a:ext>
            </a:extLst>
          </p:cNvPr>
          <p:cNvSpPr>
            <a:spLocks noGrp="1"/>
          </p:cNvSpPr>
          <p:nvPr/>
        </p:nvSpPr>
        <p:spPr>
          <a:xfrm>
            <a:off x="9864191" y="4355670"/>
            <a:ext cx="1515684" cy="40263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48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32%</a:t>
            </a:r>
            <a:endParaRPr lang="en-US" sz="6000" dirty="0">
              <a:solidFill>
                <a:srgbClr val="1E2C5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603E66E6-67E0-7466-B75A-88406667DA93}"/>
              </a:ext>
            </a:extLst>
          </p:cNvPr>
          <p:cNvSpPr>
            <a:spLocks noGrp="1"/>
          </p:cNvSpPr>
          <p:nvPr/>
        </p:nvSpPr>
        <p:spPr>
          <a:xfrm>
            <a:off x="9880664" y="5016187"/>
            <a:ext cx="1856542" cy="5384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698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In </a:t>
            </a:r>
            <a:r>
              <a:rPr lang="en-US" sz="1698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passato</a:t>
            </a:r>
            <a:r>
              <a:rPr lang="en-US" sz="1698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ho </a:t>
            </a:r>
            <a:r>
              <a:rPr lang="en-US" sz="16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avuto</a:t>
            </a:r>
            <a:r>
              <a:rPr lang="en-US" sz="16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en-US" sz="165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esperienze</a:t>
            </a:r>
            <a:r>
              <a:rPr lang="en-US" sz="165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negative</a:t>
            </a:r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1994D8BC-D6B5-42B6-BCC7-379F87FABF5A}"/>
              </a:ext>
            </a:extLst>
          </p:cNvPr>
          <p:cNvSpPr/>
          <p:nvPr/>
        </p:nvSpPr>
        <p:spPr>
          <a:xfrm rot="5400000">
            <a:off x="2759590" y="3336408"/>
            <a:ext cx="6874676" cy="201860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68283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ttangolo 36"/>
          <p:cNvSpPr/>
          <p:nvPr/>
        </p:nvSpPr>
        <p:spPr>
          <a:xfrm>
            <a:off x="6225642" y="3439123"/>
            <a:ext cx="5327175" cy="1309826"/>
          </a:xfrm>
          <a:prstGeom prst="rect">
            <a:avLst/>
          </a:prstGeom>
          <a:solidFill>
            <a:srgbClr val="B2B2B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6285713" y="5371974"/>
            <a:ext cx="5248170" cy="1309826"/>
          </a:xfrm>
          <a:prstGeom prst="rect">
            <a:avLst/>
          </a:prstGeom>
          <a:solidFill>
            <a:srgbClr val="B2B2B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6285713" y="1708547"/>
            <a:ext cx="5248170" cy="1309826"/>
          </a:xfrm>
          <a:prstGeom prst="rect">
            <a:avLst/>
          </a:prstGeom>
          <a:solidFill>
            <a:srgbClr val="B2B2B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 rotWithShape="1">
          <a:blip r:embed="rId3"/>
          <a:srcRect l="21611" b="7370"/>
          <a:stretch/>
        </p:blipFill>
        <p:spPr>
          <a:xfrm>
            <a:off x="428" y="1551251"/>
            <a:ext cx="4520834" cy="5379912"/>
          </a:xfrm>
          <a:prstGeom prst="rect">
            <a:avLst/>
          </a:prstGeom>
        </p:spPr>
      </p:pic>
      <p:sp>
        <p:nvSpPr>
          <p:cNvPr id="3" name="Ovale 2"/>
          <p:cNvSpPr/>
          <p:nvPr/>
        </p:nvSpPr>
        <p:spPr>
          <a:xfrm>
            <a:off x="-668407" y="2022454"/>
            <a:ext cx="4695784" cy="4731673"/>
          </a:xfrm>
          <a:prstGeom prst="ellipse">
            <a:avLst/>
          </a:prstGeom>
          <a:solidFill>
            <a:srgbClr val="D3D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/>
          </a:p>
        </p:txBody>
      </p:sp>
      <p:sp>
        <p:nvSpPr>
          <p:cNvPr id="2" name="Titolo 1"/>
          <p:cNvSpPr txBox="1">
            <a:spLocks/>
          </p:cNvSpPr>
          <p:nvPr/>
        </p:nvSpPr>
        <p:spPr>
          <a:xfrm>
            <a:off x="1020899" y="697709"/>
            <a:ext cx="10732035" cy="609600"/>
          </a:xfrm>
          <a:prstGeom prst="rect">
            <a:avLst/>
          </a:prstGeom>
        </p:spPr>
        <p:txBody>
          <a:bodyPr/>
          <a:lstStyle>
            <a:lvl1pPr algn="l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5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Il nostro è anche un modello di filantropia poco evoluto</a:t>
            </a:r>
          </a:p>
        </p:txBody>
      </p:sp>
      <p:cxnSp>
        <p:nvCxnSpPr>
          <p:cNvPr id="15" name="Connettore diritto 14"/>
          <p:cNvCxnSpPr>
            <a:cxnSpLocks/>
          </p:cNvCxnSpPr>
          <p:nvPr/>
        </p:nvCxnSpPr>
        <p:spPr>
          <a:xfrm flipV="1">
            <a:off x="4291174" y="2351374"/>
            <a:ext cx="1804826" cy="593565"/>
          </a:xfrm>
          <a:prstGeom prst="line">
            <a:avLst/>
          </a:prstGeom>
          <a:ln w="76200">
            <a:solidFill>
              <a:srgbClr val="B7B8B7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diritto 17"/>
          <p:cNvCxnSpPr/>
          <p:nvPr/>
        </p:nvCxnSpPr>
        <p:spPr>
          <a:xfrm>
            <a:off x="4359474" y="5511840"/>
            <a:ext cx="1721894" cy="439718"/>
          </a:xfrm>
          <a:prstGeom prst="line">
            <a:avLst/>
          </a:prstGeom>
          <a:ln w="76200">
            <a:solidFill>
              <a:srgbClr val="B7B8B7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23"/>
          <p:cNvSpPr/>
          <p:nvPr/>
        </p:nvSpPr>
        <p:spPr>
          <a:xfrm>
            <a:off x="6386917" y="1807890"/>
            <a:ext cx="5086895" cy="9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940" spc="6" dirty="0">
                <a:solidFill>
                  <a:srgbClr val="79778B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Si dona in primo luogo in occasione di </a:t>
            </a:r>
            <a:r>
              <a:rPr lang="it-IT" sz="1940" b="1" spc="6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emergenze e per le cause più tradizionali </a:t>
            </a:r>
            <a:r>
              <a:rPr lang="it-IT" sz="1940" spc="6" dirty="0">
                <a:solidFill>
                  <a:srgbClr val="79778B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(salute e povertà)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6326847" y="3578517"/>
            <a:ext cx="5146965" cy="9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940" spc="6" dirty="0">
                <a:solidFill>
                  <a:srgbClr val="79778B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Fatta la donazione, il rapporto donativo non progredisce e </a:t>
            </a:r>
            <a:r>
              <a:rPr lang="it-IT" sz="1940" b="1" spc="6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raramente c’è un coinvolgimento diretto</a:t>
            </a:r>
          </a:p>
        </p:txBody>
      </p:sp>
      <p:cxnSp>
        <p:nvCxnSpPr>
          <p:cNvPr id="30" name="Connettore diritto 29"/>
          <p:cNvCxnSpPr/>
          <p:nvPr/>
        </p:nvCxnSpPr>
        <p:spPr>
          <a:xfrm>
            <a:off x="4509694" y="4047799"/>
            <a:ext cx="1571673" cy="0"/>
          </a:xfrm>
          <a:prstGeom prst="line">
            <a:avLst/>
          </a:prstGeom>
          <a:ln w="76200">
            <a:solidFill>
              <a:srgbClr val="B7B8B7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tangolo 32"/>
          <p:cNvSpPr/>
          <p:nvPr/>
        </p:nvSpPr>
        <p:spPr>
          <a:xfrm>
            <a:off x="6326847" y="5503130"/>
            <a:ext cx="5207035" cy="9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940" spc="6" dirty="0">
                <a:solidFill>
                  <a:srgbClr val="79778B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I donatori italiani </a:t>
            </a:r>
            <a:r>
              <a:rPr lang="it-IT" sz="1940" b="1" spc="6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non si considerano parte</a:t>
            </a:r>
            <a:r>
              <a:rPr lang="it-IT" sz="1940" b="1" spc="6" dirty="0">
                <a:solidFill>
                  <a:srgbClr val="01403A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sz="1940" b="1" spc="6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di un processo </a:t>
            </a:r>
            <a:r>
              <a:rPr lang="it-IT" sz="1940" spc="6" dirty="0">
                <a:solidFill>
                  <a:srgbClr val="79778B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di sviluppo del benessere dell’intera società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9D213D9B-2D17-4FA2-A3C2-AAED9CB7B2F0}"/>
              </a:ext>
            </a:extLst>
          </p:cNvPr>
          <p:cNvSpPr>
            <a:spLocks noGrp="1"/>
          </p:cNvSpPr>
          <p:nvPr/>
        </p:nvSpPr>
        <p:spPr>
          <a:xfrm>
            <a:off x="208630" y="2368385"/>
            <a:ext cx="2938812" cy="61700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48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60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Settore </a:t>
            </a:r>
            <a:br>
              <a:rPr lang="en-GB" sz="260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</a:br>
            <a:r>
              <a:rPr lang="en-GB" sz="2600" dirty="0" err="1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più</a:t>
            </a:r>
            <a:r>
              <a:rPr lang="en-GB" sz="2600" dirty="0">
                <a:solidFill>
                  <a:srgbClr val="1E2C5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sostenuto</a:t>
            </a:r>
            <a:endParaRPr lang="en-US" sz="2600" dirty="0">
              <a:solidFill>
                <a:srgbClr val="1E2C5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AF2C1479-7F35-495D-B6E9-0852317EED84}"/>
              </a:ext>
            </a:extLst>
          </p:cNvPr>
          <p:cNvSpPr txBox="1"/>
          <p:nvPr/>
        </p:nvSpPr>
        <p:spPr>
          <a:xfrm>
            <a:off x="-1277259" y="2986344"/>
            <a:ext cx="5910589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6900" b="1" dirty="0">
                <a:solidFill>
                  <a:srgbClr val="1E2C51"/>
                </a:solidFill>
                <a:latin typeface="STIX Two Text" pitchFamily="2" charset="0"/>
              </a:rPr>
              <a:t>49%</a:t>
            </a:r>
            <a:br>
              <a:rPr lang="en-GB" sz="2800" b="0" dirty="0">
                <a:solidFill>
                  <a:srgbClr val="1E2C51"/>
                </a:solidFill>
                <a:latin typeface="STIX Two Text" pitchFamily="2" charset="0"/>
              </a:rPr>
            </a:br>
            <a:r>
              <a:rPr lang="en-GB" dirty="0" err="1">
                <a:solidFill>
                  <a:srgbClr val="1E2C51"/>
                </a:solidFill>
                <a:latin typeface="STIX Two Text" pitchFamily="2" charset="0"/>
              </a:rPr>
              <a:t>Emergenza</a:t>
            </a:r>
            <a:br>
              <a:rPr lang="en-GB" dirty="0">
                <a:solidFill>
                  <a:srgbClr val="1E2C51"/>
                </a:solidFill>
                <a:latin typeface="STIX Two Text" pitchFamily="2" charset="0"/>
              </a:rPr>
            </a:br>
            <a:r>
              <a:rPr lang="en-GB" dirty="0" err="1">
                <a:solidFill>
                  <a:srgbClr val="1E2C51"/>
                </a:solidFill>
                <a:latin typeface="STIX Two Text" pitchFamily="2" charset="0"/>
              </a:rPr>
              <a:t>umanitaria</a:t>
            </a:r>
            <a:r>
              <a:rPr lang="en-GB" dirty="0">
                <a:solidFill>
                  <a:srgbClr val="1E2C51"/>
                </a:solidFill>
                <a:latin typeface="STIX Two Text" pitchFamily="2" charset="0"/>
              </a:rPr>
              <a:t> e sanitaria</a:t>
            </a:r>
            <a:endParaRPr lang="en-US" dirty="0">
              <a:latin typeface="STIX Two Text" pitchFamily="2" charset="0"/>
            </a:endParaRPr>
          </a:p>
        </p:txBody>
      </p:sp>
      <p:sp>
        <p:nvSpPr>
          <p:cNvPr id="5" name="Segnaposto numero diapositiva 11">
            <a:extLst>
              <a:ext uri="{FF2B5EF4-FFF2-40B4-BE49-F238E27FC236}">
                <a16:creationId xmlns:a16="http://schemas.microsoft.com/office/drawing/2014/main" id="{BF7D42B3-0D3F-B883-7C98-0E7E7E90D5E2}"/>
              </a:ext>
            </a:extLst>
          </p:cNvPr>
          <p:cNvSpPr txBox="1">
            <a:spLocks/>
          </p:cNvSpPr>
          <p:nvPr/>
        </p:nvSpPr>
        <p:spPr>
          <a:xfrm>
            <a:off x="9206997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6F15528-21DE-4FAA-801E-634DDDAF4B2B}" type="slidenum">
              <a:rPr lang="it-IT" sz="1200">
                <a:solidFill>
                  <a:schemeClr val="tx1">
                    <a:tint val="75000"/>
                  </a:schemeClr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pPr algn="r"/>
              <a:t>5</a:t>
            </a:fld>
            <a:endParaRPr lang="it-IT" sz="1200" dirty="0">
              <a:solidFill>
                <a:schemeClr val="tx1">
                  <a:tint val="75000"/>
                </a:schemeClr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id="{98739D9A-8570-4284-ADA0-7D559A5FD60F}"/>
              </a:ext>
            </a:extLst>
          </p:cNvPr>
          <p:cNvSpPr/>
          <p:nvPr/>
        </p:nvSpPr>
        <p:spPr>
          <a:xfrm>
            <a:off x="1427412" y="5083832"/>
            <a:ext cx="2727717" cy="2486043"/>
          </a:xfrm>
          <a:prstGeom prst="ellipse">
            <a:avLst/>
          </a:prstGeom>
          <a:solidFill>
            <a:srgbClr val="7977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/>
          </a:p>
        </p:txBody>
      </p:sp>
      <p:sp>
        <p:nvSpPr>
          <p:cNvPr id="28" name="Ovale 27">
            <a:extLst>
              <a:ext uri="{FF2B5EF4-FFF2-40B4-BE49-F238E27FC236}">
                <a16:creationId xmlns:a16="http://schemas.microsoft.com/office/drawing/2014/main" id="{BC45E300-1D46-4B0D-8A64-C9D080DA9663}"/>
              </a:ext>
            </a:extLst>
          </p:cNvPr>
          <p:cNvSpPr/>
          <p:nvPr/>
        </p:nvSpPr>
        <p:spPr>
          <a:xfrm>
            <a:off x="-737311" y="4841060"/>
            <a:ext cx="2790856" cy="2486043"/>
          </a:xfrm>
          <a:prstGeom prst="ellipse">
            <a:avLst/>
          </a:prstGeom>
          <a:solidFill>
            <a:srgbClr val="1E2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92" dirty="0"/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BD03521F-C15B-4182-937A-1672C800D98D}"/>
              </a:ext>
            </a:extLst>
          </p:cNvPr>
          <p:cNvSpPr txBox="1"/>
          <p:nvPr/>
        </p:nvSpPr>
        <p:spPr>
          <a:xfrm>
            <a:off x="-55299" y="5205626"/>
            <a:ext cx="182390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kumimoji="0" lang="it-IT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Ricerca medica e/o scientifica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schemeClr val="bg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46%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C0472E64-FE2C-4BE6-BD3F-842C88AD94B8}"/>
              </a:ext>
            </a:extLst>
          </p:cNvPr>
          <p:cNvSpPr txBox="1"/>
          <p:nvPr/>
        </p:nvSpPr>
        <p:spPr>
          <a:xfrm>
            <a:off x="1798223" y="5324436"/>
            <a:ext cx="215711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Assistenza sociale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e lotta alla povertà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schemeClr val="bg1"/>
              </a:solidFill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 41%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174A5F3-5D70-4C06-AF6D-8FA2419A2B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019" y="320591"/>
            <a:ext cx="883997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58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numero diapositiva 11">
            <a:extLst>
              <a:ext uri="{FF2B5EF4-FFF2-40B4-BE49-F238E27FC236}">
                <a16:creationId xmlns:a16="http://schemas.microsoft.com/office/drawing/2014/main" id="{590799B1-43AA-4D00-F002-36A74DB4AEE6}"/>
              </a:ext>
            </a:extLst>
          </p:cNvPr>
          <p:cNvSpPr txBox="1">
            <a:spLocks/>
          </p:cNvSpPr>
          <p:nvPr/>
        </p:nvSpPr>
        <p:spPr>
          <a:xfrm>
            <a:off x="9206997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it-IT" smtClean="0">
                <a:latin typeface="Raleway" panose="020B0503030101060003" pitchFamily="34" charset="0"/>
              </a:rPr>
              <a:pPr/>
              <a:t>6</a:t>
            </a:fld>
            <a:endParaRPr lang="it-IT" dirty="0">
              <a:latin typeface="Raleway" panose="020B0503030101060003" pitchFamily="34" charset="0"/>
            </a:endParaRPr>
          </a:p>
        </p:txBody>
      </p:sp>
      <p:pic>
        <p:nvPicPr>
          <p:cNvPr id="35" name="Immagine 34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C21D2D18-8F7D-482A-99D6-E3208C492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38" name="object 2">
            <a:extLst>
              <a:ext uri="{FF2B5EF4-FFF2-40B4-BE49-F238E27FC236}">
                <a16:creationId xmlns:a16="http://schemas.microsoft.com/office/drawing/2014/main" id="{254B01C6-3219-4CA4-87B7-EA3734C7742E}"/>
              </a:ext>
            </a:extLst>
          </p:cNvPr>
          <p:cNvSpPr txBox="1"/>
          <p:nvPr/>
        </p:nvSpPr>
        <p:spPr>
          <a:xfrm>
            <a:off x="757460" y="1165860"/>
            <a:ext cx="9754159" cy="1361216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R="1540641">
              <a:lnSpc>
                <a:spcPct val="100400"/>
              </a:lnSpc>
            </a:pPr>
            <a:r>
              <a:rPr lang="it-IT" sz="4400" b="1" spc="-4" dirty="0">
                <a:solidFill>
                  <a:srgbClr val="152D52"/>
                </a:solidFill>
                <a:latin typeface="STIX Two Text" pitchFamily="2" charset="0"/>
              </a:rPr>
              <a:t>Tuttavia, «occhio» a questi trend recenti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5A1A052E-6972-413F-97E8-2725AB97607C}"/>
              </a:ext>
            </a:extLst>
          </p:cNvPr>
          <p:cNvGrpSpPr/>
          <p:nvPr/>
        </p:nvGrpSpPr>
        <p:grpSpPr>
          <a:xfrm>
            <a:off x="640067" y="2147509"/>
            <a:ext cx="10919042" cy="4182850"/>
            <a:chOff x="308215" y="1483912"/>
            <a:chExt cx="11664637" cy="4468472"/>
          </a:xfrm>
        </p:grpSpPr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A4341B86-C09E-4738-A6E9-DA34F1E00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018" y="3166041"/>
              <a:ext cx="2406649" cy="1309901"/>
            </a:xfrm>
            <a:prstGeom prst="rightArrow">
              <a:avLst>
                <a:gd name="adj1" fmla="val 75000"/>
                <a:gd name="adj2" fmla="val 38529"/>
              </a:avLst>
            </a:prstGeom>
            <a:solidFill>
              <a:srgbClr val="A7A9AC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72000" tIns="72000" rIns="72000" bIns="7200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l" defTabSz="1044575" eaLnBrk="0" hangingPunct="0">
                <a:spcBef>
                  <a:spcPts val="100"/>
                </a:spcBef>
                <a:spcAft>
                  <a:spcPts val="100"/>
                </a:spcAft>
              </a:pP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1D99F328-2C7C-4CFD-91DA-1D5F92091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215" y="2882372"/>
              <a:ext cx="2091298" cy="189736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 lIns="180000" tIns="180000" rIns="144000" bIns="180000" anchor="ctr" anchorCtr="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>
                <a:lnSpc>
                  <a:spcPct val="85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it-IT" sz="1600" b="1" spc="6" dirty="0">
                  <a:solidFill>
                    <a:srgbClr val="152D52"/>
                  </a:solidFill>
                  <a:latin typeface="STIX Two Text" pitchFamily="2" charset="0"/>
                </a:rPr>
                <a:t>3 nuove sfide</a:t>
              </a:r>
              <a:endParaRPr lang="en-US" sz="1600" dirty="0">
                <a:latin typeface="STIX Two Text" pitchFamily="2" charset="0"/>
              </a:endParaRP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162A7C59-BD6C-42F9-8EDC-62E7A823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5091" y="1483912"/>
              <a:ext cx="3797761" cy="4468472"/>
            </a:xfrm>
            <a:prstGeom prst="rightArrow">
              <a:avLst>
                <a:gd name="adj1" fmla="val 75000"/>
                <a:gd name="adj2" fmla="val 38529"/>
              </a:avLst>
            </a:prstGeom>
            <a:solidFill>
              <a:srgbClr val="152D52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72000" tIns="72000" rIns="72000" bIns="7200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l" defTabSz="1044575" eaLnBrk="0" hangingPunct="0">
                <a:spcBef>
                  <a:spcPts val="100"/>
                </a:spcBef>
                <a:spcAft>
                  <a:spcPts val="100"/>
                </a:spcAft>
              </a:pPr>
              <a:endParaRPr lang="en-GB" sz="120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65C24669-C87B-4AE3-896E-4823ED188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014" y="2201334"/>
              <a:ext cx="4760135" cy="1309900"/>
            </a:xfrm>
            <a:custGeom>
              <a:avLst/>
              <a:gdLst/>
              <a:ahLst/>
              <a:cxnLst>
                <a:cxn ang="0">
                  <a:pos x="1503" y="358"/>
                </a:cxn>
                <a:cxn ang="0">
                  <a:pos x="1503" y="0"/>
                </a:cxn>
                <a:cxn ang="0">
                  <a:pos x="1827" y="634"/>
                </a:cxn>
                <a:cxn ang="0">
                  <a:pos x="0" y="634"/>
                </a:cxn>
                <a:cxn ang="0">
                  <a:pos x="0" y="358"/>
                </a:cxn>
                <a:cxn ang="0">
                  <a:pos x="1503" y="358"/>
                </a:cxn>
              </a:cxnLst>
              <a:rect l="0" t="0" r="r" b="b"/>
              <a:pathLst>
                <a:path w="1828" h="635">
                  <a:moveTo>
                    <a:pt x="1503" y="358"/>
                  </a:moveTo>
                  <a:lnTo>
                    <a:pt x="1503" y="0"/>
                  </a:lnTo>
                  <a:lnTo>
                    <a:pt x="1827" y="634"/>
                  </a:lnTo>
                  <a:lnTo>
                    <a:pt x="0" y="634"/>
                  </a:lnTo>
                  <a:lnTo>
                    <a:pt x="0" y="358"/>
                  </a:lnTo>
                  <a:lnTo>
                    <a:pt x="1503" y="358"/>
                  </a:lnTo>
                </a:path>
              </a:pathLst>
            </a:custGeom>
            <a:solidFill>
              <a:srgbClr val="152D52"/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lIns="72000" tIns="72000" rIns="72000" bIns="7200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 b="1" dirty="0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EE1BB1C8-BE01-483D-BF44-0F6161B81E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014" y="3570654"/>
              <a:ext cx="5023906" cy="6605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56" y="0"/>
                </a:cxn>
                <a:cxn ang="0">
                  <a:pos x="1928" y="162"/>
                </a:cxn>
                <a:cxn ang="0">
                  <a:pos x="1853" y="319"/>
                </a:cxn>
                <a:cxn ang="0">
                  <a:pos x="0" y="318"/>
                </a:cxn>
                <a:cxn ang="0">
                  <a:pos x="0" y="0"/>
                </a:cxn>
              </a:cxnLst>
              <a:rect l="0" t="0" r="r" b="b"/>
              <a:pathLst>
                <a:path w="1929" h="320">
                  <a:moveTo>
                    <a:pt x="0" y="0"/>
                  </a:moveTo>
                  <a:lnTo>
                    <a:pt x="1856" y="0"/>
                  </a:lnTo>
                  <a:lnTo>
                    <a:pt x="1928" y="162"/>
                  </a:lnTo>
                  <a:lnTo>
                    <a:pt x="1853" y="319"/>
                  </a:lnTo>
                  <a:lnTo>
                    <a:pt x="0" y="318"/>
                  </a:lnTo>
                  <a:lnTo>
                    <a:pt x="0" y="0"/>
                  </a:lnTo>
                </a:path>
              </a:pathLst>
            </a:custGeom>
            <a:solidFill>
              <a:srgbClr val="DA2128"/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lIns="72000" tIns="72000" rIns="72000" bIns="7200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 dirty="0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D82EAAA0-AC6A-4052-8CF9-62007EF23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7460" y="3732468"/>
              <a:ext cx="3824671" cy="663746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 lIns="180000" tIns="72000" rIns="72000" bIns="72000" anchor="ctr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885825" eaLnBrk="0" hangingPunct="0">
                <a:spcBef>
                  <a:spcPct val="0"/>
                </a:spcBef>
              </a:pPr>
              <a:endParaRPr lang="en-GB" sz="1600" dirty="0"/>
            </a:p>
          </p:txBody>
        </p:sp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6AE920B3-387D-4636-A111-0722C15D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014" y="4265358"/>
              <a:ext cx="4772404" cy="1313100"/>
            </a:xfrm>
            <a:custGeom>
              <a:avLst/>
              <a:gdLst/>
              <a:ahLst/>
              <a:cxnLst>
                <a:cxn ang="0">
                  <a:pos x="1503" y="275"/>
                </a:cxn>
                <a:cxn ang="0">
                  <a:pos x="1503" y="635"/>
                </a:cxn>
                <a:cxn ang="0">
                  <a:pos x="1827" y="0"/>
                </a:cxn>
                <a:cxn ang="0">
                  <a:pos x="0" y="0"/>
                </a:cxn>
                <a:cxn ang="0">
                  <a:pos x="0" y="275"/>
                </a:cxn>
                <a:cxn ang="0">
                  <a:pos x="1503" y="275"/>
                </a:cxn>
              </a:cxnLst>
              <a:rect l="0" t="0" r="r" b="b"/>
              <a:pathLst>
                <a:path w="1828" h="636">
                  <a:moveTo>
                    <a:pt x="1503" y="275"/>
                  </a:moveTo>
                  <a:lnTo>
                    <a:pt x="1503" y="635"/>
                  </a:lnTo>
                  <a:lnTo>
                    <a:pt x="1827" y="0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1503" y="275"/>
                  </a:lnTo>
                </a:path>
              </a:pathLst>
            </a:custGeom>
            <a:solidFill>
              <a:srgbClr val="0CB14B"/>
            </a:solidFill>
            <a:ln w="635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lIns="72000" tIns="72000" rIns="72000" bIns="72000"/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 dirty="0"/>
            </a:p>
          </p:txBody>
        </p:sp>
        <p:sp>
          <p:nvSpPr>
            <p:cNvPr id="17" name="CasellaDiTesto 39">
              <a:extLst>
                <a:ext uri="{FF2B5EF4-FFF2-40B4-BE49-F238E27FC236}">
                  <a16:creationId xmlns:a16="http://schemas.microsoft.com/office/drawing/2014/main" id="{4DE94C51-7B57-46E0-93D8-7B7BAD545A29}"/>
                </a:ext>
              </a:extLst>
            </p:cNvPr>
            <p:cNvSpPr txBox="1"/>
            <p:nvPr/>
          </p:nvSpPr>
          <p:spPr>
            <a:xfrm>
              <a:off x="2981539" y="3045593"/>
              <a:ext cx="6096000" cy="3574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701" marR="3081" defTabSz="554492">
                <a:lnSpc>
                  <a:spcPct val="101000"/>
                </a:lnSpc>
                <a:spcBef>
                  <a:spcPts val="58"/>
                </a:spcBef>
              </a:pPr>
              <a:r>
                <a:rPr lang="it-IT" sz="1600" b="1" spc="6" dirty="0">
                  <a:solidFill>
                    <a:schemeClr val="bg1"/>
                  </a:solidFill>
                  <a:latin typeface="STIX Two Text" pitchFamily="2" charset="0"/>
                </a:rPr>
                <a:t>Passaggio generazionale della ricchezza</a:t>
              </a:r>
            </a:p>
          </p:txBody>
        </p:sp>
        <p:sp>
          <p:nvSpPr>
            <p:cNvPr id="18" name="CasellaDiTesto 40">
              <a:extLst>
                <a:ext uri="{FF2B5EF4-FFF2-40B4-BE49-F238E27FC236}">
                  <a16:creationId xmlns:a16="http://schemas.microsoft.com/office/drawing/2014/main" id="{1700BC9F-BF7B-4FBE-838E-666150530981}"/>
                </a:ext>
              </a:extLst>
            </p:cNvPr>
            <p:cNvSpPr txBox="1"/>
            <p:nvPr/>
          </p:nvSpPr>
          <p:spPr>
            <a:xfrm>
              <a:off x="2984689" y="3721501"/>
              <a:ext cx="6096000" cy="3574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701" marR="3081" defTabSz="554492">
                <a:lnSpc>
                  <a:spcPct val="101000"/>
                </a:lnSpc>
                <a:spcBef>
                  <a:spcPts val="58"/>
                </a:spcBef>
              </a:pPr>
              <a:r>
                <a:rPr lang="it-IT" sz="1600" b="1" spc="6" dirty="0">
                  <a:solidFill>
                    <a:schemeClr val="bg1"/>
                  </a:solidFill>
                  <a:latin typeface="STIX Two Text" pitchFamily="2" charset="0"/>
                </a:rPr>
                <a:t>Passaggio di genere della ricchezza</a:t>
              </a:r>
            </a:p>
          </p:txBody>
        </p:sp>
        <p:sp>
          <p:nvSpPr>
            <p:cNvPr id="22" name="CasellaDiTesto 41">
              <a:extLst>
                <a:ext uri="{FF2B5EF4-FFF2-40B4-BE49-F238E27FC236}">
                  <a16:creationId xmlns:a16="http://schemas.microsoft.com/office/drawing/2014/main" id="{1724CA39-88A9-496D-9399-EA063A592604}"/>
                </a:ext>
              </a:extLst>
            </p:cNvPr>
            <p:cNvSpPr txBox="1"/>
            <p:nvPr/>
          </p:nvSpPr>
          <p:spPr>
            <a:xfrm>
              <a:off x="2984689" y="4356066"/>
              <a:ext cx="6096000" cy="3574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701" marR="3081" defTabSz="554492">
                <a:lnSpc>
                  <a:spcPct val="101000"/>
                </a:lnSpc>
                <a:spcBef>
                  <a:spcPts val="58"/>
                </a:spcBef>
              </a:pPr>
              <a:r>
                <a:rPr lang="it-IT" sz="1600" b="1" spc="6" dirty="0">
                  <a:solidFill>
                    <a:schemeClr val="bg1"/>
                  </a:solidFill>
                  <a:latin typeface="STIX Two Text" pitchFamily="2" charset="0"/>
                </a:rPr>
                <a:t>Patrimoni senza eredi</a:t>
              </a: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1B23455-BC2A-4830-A4E6-6AC43943A8A5}"/>
              </a:ext>
            </a:extLst>
          </p:cNvPr>
          <p:cNvSpPr txBox="1"/>
          <p:nvPr/>
        </p:nvSpPr>
        <p:spPr>
          <a:xfrm>
            <a:off x="8296170" y="3577564"/>
            <a:ext cx="2653531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ts val="100"/>
              </a:spcBef>
              <a:spcAft>
                <a:spcPts val="300"/>
              </a:spcAft>
            </a:pPr>
            <a:r>
              <a:rPr lang="it-IT" sz="2400" b="1" spc="6" dirty="0">
                <a:solidFill>
                  <a:schemeClr val="bg1"/>
                </a:solidFill>
                <a:latin typeface="STIX Two Text" pitchFamily="2" charset="0"/>
              </a:rPr>
              <a:t>VERSO UNA FILANTROPIA PIÙ CONSAPEVOLE</a:t>
            </a:r>
            <a:endParaRPr lang="en-US" sz="2400" dirty="0">
              <a:solidFill>
                <a:schemeClr val="bg1"/>
              </a:solidFill>
              <a:latin typeface="STIX Two Tex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55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11">
            <a:extLst>
              <a:ext uri="{FF2B5EF4-FFF2-40B4-BE49-F238E27FC236}">
                <a16:creationId xmlns:a16="http://schemas.microsoft.com/office/drawing/2014/main" id="{4C9AC6E8-3A6B-9EEF-E581-AFCCA86982BD}"/>
              </a:ext>
            </a:extLst>
          </p:cNvPr>
          <p:cNvSpPr txBox="1">
            <a:spLocks/>
          </p:cNvSpPr>
          <p:nvPr/>
        </p:nvSpPr>
        <p:spPr>
          <a:xfrm>
            <a:off x="9206997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it-IT" smtClean="0">
                <a:latin typeface="STIX Two Text" pitchFamily="2" charset="0"/>
                <a:ea typeface="STIXGeneral" pitchFamily="2" charset="2"/>
                <a:cs typeface="STIXGeneral" pitchFamily="2" charset="2"/>
              </a:rPr>
              <a:pPr/>
              <a:t>7</a:t>
            </a:fld>
            <a:endParaRPr lang="it-IT"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C3173E1-017C-2DCD-D78A-45DF147045A8}"/>
              </a:ext>
            </a:extLst>
          </p:cNvPr>
          <p:cNvSpPr txBox="1">
            <a:spLocks/>
          </p:cNvSpPr>
          <p:nvPr/>
        </p:nvSpPr>
        <p:spPr bwMode="auto">
          <a:xfrm>
            <a:off x="5851764" y="2908202"/>
            <a:ext cx="5643878" cy="736448"/>
          </a:xfrm>
          <a:prstGeom prst="rect">
            <a:avLst/>
          </a:prstGeom>
          <a:noFill/>
          <a:ln w="381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1825" indent="-3603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kern="0" spc="6" dirty="0">
                <a:solidFill>
                  <a:srgbClr val="172154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andranno alle </a:t>
            </a:r>
            <a:r>
              <a:rPr lang="it-IT" sz="3200" b="1" kern="0" spc="6" dirty="0">
                <a:solidFill>
                  <a:srgbClr val="172154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nuove generazioni</a:t>
            </a:r>
            <a:r>
              <a:rPr lang="it-IT" sz="3200" kern="0" spc="6" dirty="0">
                <a:solidFill>
                  <a:srgbClr val="172154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, più attente alle dinamiche sociali</a:t>
            </a:r>
            <a:endParaRPr kumimoji="0" lang="en-GB" sz="3200" u="none" strike="noStrike" kern="0" cap="none" spc="6" normalizeH="0" baseline="0" noProof="0" dirty="0">
              <a:ln>
                <a:noFill/>
              </a:ln>
              <a:solidFill>
                <a:srgbClr val="172154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u="none" strike="noStrike" kern="0" cap="none" spc="6" normalizeH="0" baseline="0" noProof="0" dirty="0">
              <a:ln>
                <a:noFill/>
              </a:ln>
              <a:solidFill>
                <a:srgbClr val="172154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285750" marR="0" lvl="0" indent="-28575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1600" u="none" strike="noStrike" kern="1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29" name="AutoShape 5">
            <a:extLst>
              <a:ext uri="{FF2B5EF4-FFF2-40B4-BE49-F238E27FC236}">
                <a16:creationId xmlns:a16="http://schemas.microsoft.com/office/drawing/2014/main" id="{AC63EC11-6CF1-CDA7-01E3-A3B4DE9E7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133" y="2507392"/>
            <a:ext cx="2743200" cy="1048356"/>
          </a:xfrm>
          <a:prstGeom prst="homePlate">
            <a:avLst>
              <a:gd name="adj" fmla="val 27116"/>
            </a:avLst>
          </a:prstGeom>
          <a:solidFill>
            <a:srgbClr val="152D52"/>
          </a:solidFill>
          <a:ln w="6350">
            <a:noFill/>
            <a:miter lim="800000"/>
            <a:headEnd/>
            <a:tailEnd/>
          </a:ln>
        </p:spPr>
        <p:txBody>
          <a:bodyPr lIns="87322" tIns="43661" rIns="87322" bIns="43661" anchor="ctr" anchorCtr="0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54492" eaLnBrk="0" hangingPunct="0">
              <a:defRPr/>
            </a:pPr>
            <a:r>
              <a:rPr lang="it-IT" sz="3200" kern="0" dirty="0">
                <a:solidFill>
                  <a:prstClr val="white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€ 180 mld</a:t>
            </a:r>
          </a:p>
        </p:txBody>
      </p:sp>
      <p:sp>
        <p:nvSpPr>
          <p:cNvPr id="30" name="AutoShape 5">
            <a:extLst>
              <a:ext uri="{FF2B5EF4-FFF2-40B4-BE49-F238E27FC236}">
                <a16:creationId xmlns:a16="http://schemas.microsoft.com/office/drawing/2014/main" id="{6AF15024-E7D3-7201-5E2D-679F941B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564" y="3786579"/>
            <a:ext cx="2743200" cy="1048356"/>
          </a:xfrm>
          <a:prstGeom prst="homePlate">
            <a:avLst>
              <a:gd name="adj" fmla="val 27116"/>
            </a:avLst>
          </a:prstGeom>
          <a:solidFill>
            <a:srgbClr val="A7A9AC"/>
          </a:solidFill>
          <a:ln w="6350">
            <a:noFill/>
            <a:miter lim="800000"/>
            <a:headEnd/>
            <a:tailEnd/>
          </a:ln>
        </p:spPr>
        <p:txBody>
          <a:bodyPr lIns="87322" tIns="43661" rIns="87322" bIns="43661" anchor="ctr" anchorCtr="0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554492" eaLnBrk="0" hangingPunct="0">
              <a:defRPr/>
            </a:pPr>
            <a:r>
              <a:rPr lang="it-IT" sz="3200" kern="0" dirty="0">
                <a:solidFill>
                  <a:prstClr val="white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€ 300 mld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F6FEF059-6F46-ADC3-0E4B-7A0968952D35}"/>
              </a:ext>
            </a:extLst>
          </p:cNvPr>
          <p:cNvSpPr txBox="1"/>
          <p:nvPr/>
        </p:nvSpPr>
        <p:spPr>
          <a:xfrm>
            <a:off x="1113222" y="2697747"/>
            <a:ext cx="19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kern="0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Entro il </a:t>
            </a:r>
          </a:p>
          <a:p>
            <a:r>
              <a:rPr lang="it-IT" sz="2400" kern="0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2028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ED4F763F-65D5-BE83-9EB3-4A1504DD0F09}"/>
              </a:ext>
            </a:extLst>
          </p:cNvPr>
          <p:cNvSpPr txBox="1"/>
          <p:nvPr/>
        </p:nvSpPr>
        <p:spPr>
          <a:xfrm>
            <a:off x="1113222" y="3895258"/>
            <a:ext cx="19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kern="0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Entro il </a:t>
            </a:r>
          </a:p>
          <a:p>
            <a:r>
              <a:rPr lang="it-IT" sz="2400" kern="0" spc="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2033</a:t>
            </a:r>
          </a:p>
        </p:txBody>
      </p:sp>
      <p:pic>
        <p:nvPicPr>
          <p:cNvPr id="19" name="Immagine 18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7F49973D-9ED1-4A9F-96D5-B6EA0DB21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84C7FA2-2463-4438-B43E-8ACD31251AB5}"/>
              </a:ext>
            </a:extLst>
          </p:cNvPr>
          <p:cNvSpPr txBox="1"/>
          <p:nvPr/>
        </p:nvSpPr>
        <p:spPr>
          <a:xfrm>
            <a:off x="1019744" y="6217850"/>
            <a:ext cx="71312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kern="100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Fonte: elaborazione dati AIPB, Prometeia, 2024</a:t>
            </a:r>
          </a:p>
        </p:txBody>
      </p:sp>
      <p:sp>
        <p:nvSpPr>
          <p:cNvPr id="22" name="object 2">
            <a:extLst>
              <a:ext uri="{FF2B5EF4-FFF2-40B4-BE49-F238E27FC236}">
                <a16:creationId xmlns:a16="http://schemas.microsoft.com/office/drawing/2014/main" id="{F1761B58-84AF-47D5-844B-FEA836DE9B55}"/>
              </a:ext>
            </a:extLst>
          </p:cNvPr>
          <p:cNvSpPr txBox="1"/>
          <p:nvPr/>
        </p:nvSpPr>
        <p:spPr>
          <a:xfrm>
            <a:off x="1113222" y="1125778"/>
            <a:ext cx="9915334" cy="543620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3487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Passaggio generazionale della ricchezza </a:t>
            </a:r>
          </a:p>
        </p:txBody>
      </p:sp>
    </p:spTree>
    <p:extLst>
      <p:ext uri="{BB962C8B-B14F-4D97-AF65-F5344CB8AC3E}">
        <p14:creationId xmlns:p14="http://schemas.microsoft.com/office/powerpoint/2010/main" val="2328027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0C7F241-155A-CD01-274B-2D2278ACB886}"/>
              </a:ext>
            </a:extLst>
          </p:cNvPr>
          <p:cNvSpPr/>
          <p:nvPr/>
        </p:nvSpPr>
        <p:spPr>
          <a:xfrm>
            <a:off x="1051965" y="1807346"/>
            <a:ext cx="10587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2000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La propensione stimata a fare testamento in Italia è del 14%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2C9F32D8-8935-41E5-BC88-50C0A800FD75}"/>
              </a:ext>
            </a:extLst>
          </p:cNvPr>
          <p:cNvGrpSpPr/>
          <p:nvPr/>
        </p:nvGrpSpPr>
        <p:grpSpPr>
          <a:xfrm>
            <a:off x="1120428" y="2652862"/>
            <a:ext cx="11456845" cy="3251881"/>
            <a:chOff x="876666" y="2996332"/>
            <a:chExt cx="11456845" cy="3251881"/>
          </a:xfrm>
        </p:grpSpPr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B6FE36A2-15C8-476D-A783-C0346E94E162}"/>
                </a:ext>
              </a:extLst>
            </p:cNvPr>
            <p:cNvGrpSpPr/>
            <p:nvPr/>
          </p:nvGrpSpPr>
          <p:grpSpPr>
            <a:xfrm>
              <a:off x="876666" y="2996332"/>
              <a:ext cx="10302315" cy="3251881"/>
              <a:chOff x="621860" y="2210021"/>
              <a:chExt cx="10038859" cy="3820387"/>
            </a:xfrm>
          </p:grpSpPr>
          <p:sp>
            <p:nvSpPr>
              <p:cNvPr id="7" name="Rettangolo 6">
                <a:extLst>
                  <a:ext uri="{FF2B5EF4-FFF2-40B4-BE49-F238E27FC236}">
                    <a16:creationId xmlns:a16="http://schemas.microsoft.com/office/drawing/2014/main" id="{B23BF477-EA3C-4910-83AB-8499A01947A2}"/>
                  </a:ext>
                </a:extLst>
              </p:cNvPr>
              <p:cNvSpPr/>
              <p:nvPr/>
            </p:nvSpPr>
            <p:spPr>
              <a:xfrm>
                <a:off x="621860" y="2210021"/>
                <a:ext cx="10038859" cy="3688030"/>
              </a:xfrm>
              <a:prstGeom prst="rect">
                <a:avLst/>
              </a:prstGeom>
              <a:solidFill>
                <a:srgbClr val="F2F2F2">
                  <a:alpha val="69804"/>
                </a:srgb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152D52"/>
                  </a:solidFill>
                  <a:latin typeface="STIX Two Text" pitchFamily="2" charset="0"/>
                  <a:ea typeface="STIXGeneral" pitchFamily="2" charset="2"/>
                  <a:cs typeface="STIXGeneral" pitchFamily="2" charset="2"/>
                </a:endParaRPr>
              </a:p>
            </p:txBody>
          </p:sp>
          <p:graphicFrame>
            <p:nvGraphicFramePr>
              <p:cNvPr id="4" name="Grafico 3">
                <a:extLst>
                  <a:ext uri="{FF2B5EF4-FFF2-40B4-BE49-F238E27FC236}">
                    <a16:creationId xmlns:a16="http://schemas.microsoft.com/office/drawing/2014/main" id="{9B4FA826-FDE6-410D-BE31-DB4BECC84594}"/>
                  </a:ext>
                </a:extLst>
              </p:cNvPr>
              <p:cNvGraphicFramePr/>
              <p:nvPr/>
            </p:nvGraphicFramePr>
            <p:xfrm>
              <a:off x="767408" y="2961835"/>
              <a:ext cx="7265539" cy="3068573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0BFA77A6-D8CE-4857-B8C7-FD73C3A77A39}"/>
                  </a:ext>
                </a:extLst>
              </p:cNvPr>
              <p:cNvSpPr txBox="1"/>
              <p:nvPr/>
            </p:nvSpPr>
            <p:spPr>
              <a:xfrm>
                <a:off x="2041019" y="3309692"/>
                <a:ext cx="2359158" cy="4700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2000" dirty="0">
                    <a:solidFill>
                      <a:srgbClr val="152D52"/>
                    </a:solidFill>
                    <a:effectLst/>
                    <a:latin typeface="STIX Two Text" pitchFamily="2" charset="0"/>
                    <a:ea typeface="STIXGeneral" pitchFamily="2" charset="2"/>
                    <a:cs typeface="STIXGeneral" pitchFamily="2" charset="2"/>
                  </a:rPr>
                  <a:t>€ 20,8 mld (1,85%)</a:t>
                </a:r>
                <a:endParaRPr lang="it-IT" sz="2000" dirty="0">
                  <a:solidFill>
                    <a:srgbClr val="152D52"/>
                  </a:solidFill>
                  <a:latin typeface="STIX Two Text" pitchFamily="2" charset="0"/>
                  <a:ea typeface="STIXGeneral" pitchFamily="2" charset="2"/>
                  <a:cs typeface="STIXGeneral" pitchFamily="2" charset="2"/>
                </a:endParaRPr>
              </a:p>
            </p:txBody>
          </p:sp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3262D4FD-A2C7-476A-8CAB-BD95254C36E1}"/>
                  </a:ext>
                </a:extLst>
              </p:cNvPr>
              <p:cNvSpPr txBox="1"/>
              <p:nvPr/>
            </p:nvSpPr>
            <p:spPr>
              <a:xfrm>
                <a:off x="3224672" y="4685031"/>
                <a:ext cx="2756259" cy="4700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2000" dirty="0">
                    <a:solidFill>
                      <a:srgbClr val="152D52"/>
                    </a:solidFill>
                    <a:effectLst/>
                    <a:latin typeface="STIX Two Text" pitchFamily="2" charset="0"/>
                    <a:ea typeface="STIXGeneral" pitchFamily="2" charset="2"/>
                    <a:cs typeface="STIXGeneral" pitchFamily="2" charset="2"/>
                  </a:rPr>
                  <a:t>€ 88 mld (2,73%)</a:t>
                </a:r>
                <a:endParaRPr lang="it-IT" sz="2000" dirty="0">
                  <a:solidFill>
                    <a:srgbClr val="152D52"/>
                  </a:solidFill>
                  <a:latin typeface="STIX Two Text" pitchFamily="2" charset="0"/>
                  <a:ea typeface="STIXGeneral" pitchFamily="2" charset="2"/>
                  <a:cs typeface="STIXGeneral" pitchFamily="2" charset="2"/>
                </a:endParaRPr>
              </a:p>
            </p:txBody>
          </p:sp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EAF179EF-0478-4066-8898-D9FF8089F86C}"/>
                  </a:ext>
                </a:extLst>
              </p:cNvPr>
              <p:cNvSpPr txBox="1"/>
              <p:nvPr/>
            </p:nvSpPr>
            <p:spPr>
              <a:xfrm>
                <a:off x="2335705" y="3685434"/>
                <a:ext cx="4576390" cy="4700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2000" dirty="0">
                    <a:solidFill>
                      <a:srgbClr val="FFFFFF"/>
                    </a:solidFill>
                    <a:effectLst/>
                    <a:latin typeface="STIX Two Text" pitchFamily="2" charset="0"/>
                    <a:ea typeface="STIXGeneral" pitchFamily="2" charset="2"/>
                    <a:cs typeface="STIXGeneral" pitchFamily="2" charset="2"/>
                  </a:rPr>
                  <a:t>€1.124 mld</a:t>
                </a:r>
              </a:p>
            </p:txBody>
          </p:sp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DD95F9C8-0082-4DA6-BC66-277AF32C808B}"/>
                  </a:ext>
                </a:extLst>
              </p:cNvPr>
              <p:cNvSpPr txBox="1"/>
              <p:nvPr/>
            </p:nvSpPr>
            <p:spPr>
              <a:xfrm>
                <a:off x="6167924" y="5038366"/>
                <a:ext cx="1891276" cy="4700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2000" dirty="0">
                    <a:solidFill>
                      <a:srgbClr val="FFFFFF"/>
                    </a:solidFill>
                    <a:effectLst/>
                    <a:latin typeface="STIX Two Text" pitchFamily="2" charset="0"/>
                    <a:ea typeface="STIXGeneral" pitchFamily="2" charset="2"/>
                    <a:cs typeface="STIXGeneral" pitchFamily="2" charset="2"/>
                  </a:rPr>
                  <a:t>€3.222 mld</a:t>
                </a:r>
              </a:p>
            </p:txBody>
          </p:sp>
        </p:grpSp>
        <p:sp>
          <p:nvSpPr>
            <p:cNvPr id="5" name="object 2">
              <a:extLst>
                <a:ext uri="{FF2B5EF4-FFF2-40B4-BE49-F238E27FC236}">
                  <a16:creationId xmlns:a16="http://schemas.microsoft.com/office/drawing/2014/main" id="{2AB4F83E-7FE2-4F7A-9513-2A8DA283E0D6}"/>
                </a:ext>
              </a:extLst>
            </p:cNvPr>
            <p:cNvSpPr txBox="1"/>
            <p:nvPr/>
          </p:nvSpPr>
          <p:spPr>
            <a:xfrm>
              <a:off x="9593445" y="4227088"/>
              <a:ext cx="2740066" cy="1250929"/>
            </a:xfrm>
            <a:prstGeom prst="rect">
              <a:avLst/>
            </a:prstGeom>
          </p:spPr>
          <p:txBody>
            <a:bodyPr vert="horz" wrap="square" lIns="0" tIns="6931" rIns="0" bIns="0" rtlCol="0">
              <a:sp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701" marR="1540641">
                <a:lnSpc>
                  <a:spcPct val="100400"/>
                </a:lnSpc>
                <a:spcBef>
                  <a:spcPts val="55"/>
                </a:spcBef>
              </a:pPr>
              <a:r>
                <a:rPr lang="it-IT" sz="1600" dirty="0">
                  <a:solidFill>
                    <a:srgbClr val="0CB14B"/>
                  </a:solidFill>
                  <a:latin typeface="STIX Two Text" pitchFamily="2" charset="0"/>
                  <a:ea typeface="STIXGeneral" pitchFamily="2" charset="2"/>
                  <a:cs typeface="Helvetica" panose="020B0604020202020204" pitchFamily="34" charset="0"/>
                </a:rPr>
                <a:t>P</a:t>
              </a:r>
              <a:r>
                <a:rPr lang="it-IT" sz="1600" dirty="0">
                  <a:solidFill>
                    <a:srgbClr val="0CB14B"/>
                  </a:solidFill>
                  <a:effectLst/>
                  <a:latin typeface="STIX Two Text" pitchFamily="2" charset="0"/>
                  <a:ea typeface="STIXGeneral" pitchFamily="2" charset="2"/>
                  <a:cs typeface="Helvetica" panose="020B0604020202020204" pitchFamily="34" charset="0"/>
                </a:rPr>
                <a:t>atrimoni senza eredi </a:t>
              </a:r>
              <a:r>
                <a:rPr lang="it-IT" sz="1600" dirty="0">
                  <a:solidFill>
                    <a:srgbClr val="E24912"/>
                  </a:solidFill>
                  <a:effectLst/>
                  <a:latin typeface="STIX Two Text" pitchFamily="2" charset="0"/>
                  <a:ea typeface="STIXGeneral" pitchFamily="2" charset="2"/>
                  <a:cs typeface="Helvetica" panose="020B0604020202020204" pitchFamily="34" charset="0"/>
                </a:rPr>
                <a:t>	</a:t>
              </a:r>
            </a:p>
            <a:p>
              <a:pPr marL="7701" marR="1540641">
                <a:lnSpc>
                  <a:spcPct val="100400"/>
                </a:lnSpc>
                <a:spcBef>
                  <a:spcPts val="55"/>
                </a:spcBef>
              </a:pPr>
              <a:r>
                <a:rPr lang="it-IT" sz="1600" dirty="0">
                  <a:solidFill>
                    <a:srgbClr val="152D52"/>
                  </a:solidFill>
                  <a:latin typeface="STIX Two Text" pitchFamily="2" charset="0"/>
                  <a:ea typeface="STIXGeneral" pitchFamily="2" charset="2"/>
                  <a:cs typeface="Helvetica" panose="020B0604020202020204" pitchFamily="34" charset="0"/>
                </a:rPr>
                <a:t>Totale ricchezza</a:t>
              </a:r>
              <a:endParaRPr lang="it-IT" sz="1600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endParaRP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F6EFD638-378D-48B0-B4F1-262CD2E53E57}"/>
                </a:ext>
              </a:extLst>
            </p:cNvPr>
            <p:cNvSpPr txBox="1"/>
            <p:nvPr/>
          </p:nvSpPr>
          <p:spPr>
            <a:xfrm>
              <a:off x="2120947" y="3095506"/>
              <a:ext cx="795010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2400" b="1" dirty="0">
                  <a:solidFill>
                    <a:srgbClr val="161A50"/>
                  </a:solidFill>
                  <a:effectLst/>
                  <a:latin typeface="STIX Two Text" pitchFamily="2" charset="0"/>
                  <a:ea typeface="STIXGeneral" pitchFamily="2" charset="2"/>
                  <a:cs typeface="STIXGeneral" pitchFamily="2" charset="2"/>
                </a:rPr>
                <a:t>Valore stimato della ricchezza trasferita </a:t>
              </a:r>
              <a:r>
                <a:rPr lang="it-IT" sz="2400" b="1" dirty="0" err="1">
                  <a:solidFill>
                    <a:srgbClr val="161A50"/>
                  </a:solidFill>
                  <a:effectLst/>
                  <a:latin typeface="STIX Two Text" pitchFamily="2" charset="0"/>
                  <a:ea typeface="STIXGeneral" pitchFamily="2" charset="2"/>
                  <a:cs typeface="STIXGeneral" pitchFamily="2" charset="2"/>
                </a:rPr>
                <a:t>mortis</a:t>
              </a:r>
              <a:r>
                <a:rPr lang="it-IT" sz="2400" b="1" dirty="0">
                  <a:solidFill>
                    <a:srgbClr val="161A50"/>
                  </a:solidFill>
                  <a:effectLst/>
                  <a:latin typeface="STIX Two Text" pitchFamily="2" charset="0"/>
                  <a:ea typeface="STIXGeneral" pitchFamily="2" charset="2"/>
                  <a:cs typeface="STIXGeneral" pitchFamily="2" charset="2"/>
                </a:rPr>
                <a:t> causa</a:t>
              </a:r>
              <a:endParaRPr lang="en-US" sz="2400" b="1" dirty="0">
                <a:solidFill>
                  <a:srgbClr val="161A50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endParaRPr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06654CB6-E8B6-E031-6811-050F9C9F93CA}"/>
                </a:ext>
              </a:extLst>
            </p:cNvPr>
            <p:cNvSpPr/>
            <p:nvPr/>
          </p:nvSpPr>
          <p:spPr>
            <a:xfrm>
              <a:off x="9437031" y="4331492"/>
              <a:ext cx="66111" cy="77772"/>
            </a:xfrm>
            <a:prstGeom prst="rect">
              <a:avLst/>
            </a:prstGeom>
            <a:solidFill>
              <a:srgbClr val="0CB14B"/>
            </a:solidFill>
            <a:ln>
              <a:solidFill>
                <a:srgbClr val="0CB14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>
                <a:latin typeface="STIX Two Text" pitchFamily="2" charset="0"/>
                <a:ea typeface="STIXGeneral" pitchFamily="2" charset="2"/>
                <a:cs typeface="STIXGeneral" pitchFamily="2" charset="2"/>
              </a:endParaRPr>
            </a:p>
          </p:txBody>
        </p:sp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F4FA2C39-BE4D-6F71-E4F6-E9028B57D127}"/>
                </a:ext>
              </a:extLst>
            </p:cNvPr>
            <p:cNvSpPr/>
            <p:nvPr/>
          </p:nvSpPr>
          <p:spPr>
            <a:xfrm>
              <a:off x="9437030" y="5078865"/>
              <a:ext cx="66111" cy="77772"/>
            </a:xfrm>
            <a:prstGeom prst="rect">
              <a:avLst/>
            </a:prstGeom>
            <a:solidFill>
              <a:srgbClr val="152D52"/>
            </a:solidFill>
            <a:ln>
              <a:solidFill>
                <a:srgbClr val="152D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>
                <a:latin typeface="STIX Two Text" pitchFamily="2" charset="0"/>
                <a:ea typeface="STIXGeneral" pitchFamily="2" charset="2"/>
                <a:cs typeface="STIXGeneral" pitchFamily="2" charset="2"/>
              </a:endParaRPr>
            </a:p>
          </p:txBody>
        </p:sp>
      </p:grpSp>
      <p:sp>
        <p:nvSpPr>
          <p:cNvPr id="23" name="Segnaposto numero diapositiva 11">
            <a:extLst>
              <a:ext uri="{FF2B5EF4-FFF2-40B4-BE49-F238E27FC236}">
                <a16:creationId xmlns:a16="http://schemas.microsoft.com/office/drawing/2014/main" id="{337300F2-BBDF-05BF-BF4B-8ADC8E47792D}"/>
              </a:ext>
            </a:extLst>
          </p:cNvPr>
          <p:cNvSpPr txBox="1">
            <a:spLocks/>
          </p:cNvSpPr>
          <p:nvPr/>
        </p:nvSpPr>
        <p:spPr>
          <a:xfrm>
            <a:off x="9206997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6F15528-21DE-4FAA-801E-634DDDAF4B2B}" type="slidenum">
              <a:rPr lang="it-IT" sz="1200">
                <a:solidFill>
                  <a:schemeClr val="tx1">
                    <a:tint val="75000"/>
                  </a:schemeClr>
                </a:solidFill>
                <a:latin typeface="STIX Two Text" pitchFamily="2" charset="0"/>
              </a:rPr>
              <a:pPr algn="r"/>
              <a:t>8</a:t>
            </a:fld>
            <a:endParaRPr lang="it-IT" sz="1200" dirty="0">
              <a:solidFill>
                <a:schemeClr val="tx1">
                  <a:tint val="75000"/>
                </a:schemeClr>
              </a:solidFill>
              <a:latin typeface="STIX Two Text" pitchFamily="2" charset="0"/>
            </a:endParaRPr>
          </a:p>
        </p:txBody>
      </p:sp>
      <p:pic>
        <p:nvPicPr>
          <p:cNvPr id="25" name="Immagine 24" descr="Immagine che contiene cerchio, Policromia, schermata&#10;&#10;Descrizione generata automaticamente">
            <a:extLst>
              <a:ext uri="{FF2B5EF4-FFF2-40B4-BE49-F238E27FC236}">
                <a16:creationId xmlns:a16="http://schemas.microsoft.com/office/drawing/2014/main" id="{7A53CD77-305F-4AB6-8242-148C5A75C4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4" y="148166"/>
            <a:ext cx="975074" cy="975074"/>
          </a:xfrm>
          <a:prstGeom prst="rect">
            <a:avLst/>
          </a:prstGeom>
        </p:spPr>
      </p:pic>
      <p:sp>
        <p:nvSpPr>
          <p:cNvPr id="26" name="object 2">
            <a:extLst>
              <a:ext uri="{FF2B5EF4-FFF2-40B4-BE49-F238E27FC236}">
                <a16:creationId xmlns:a16="http://schemas.microsoft.com/office/drawing/2014/main" id="{CEB6F5F4-0677-4E92-8D8E-7229F04AD9C3}"/>
              </a:ext>
            </a:extLst>
          </p:cNvPr>
          <p:cNvSpPr txBox="1"/>
          <p:nvPr/>
        </p:nvSpPr>
        <p:spPr>
          <a:xfrm>
            <a:off x="1245754" y="1125778"/>
            <a:ext cx="11212770" cy="543620"/>
          </a:xfrm>
          <a:prstGeom prst="rect">
            <a:avLst/>
          </a:prstGeom>
        </p:spPr>
        <p:txBody>
          <a:bodyPr vert="horz" wrap="square" lIns="0" tIns="6931" rIns="0" bIns="0" rtlCol="0">
            <a:spAutoFit/>
          </a:bodyPr>
          <a:lstStyle/>
          <a:p>
            <a:pPr marL="7701" marR="1540641">
              <a:lnSpc>
                <a:spcPct val="100400"/>
              </a:lnSpc>
              <a:spcBef>
                <a:spcPts val="55"/>
              </a:spcBef>
            </a:pPr>
            <a:r>
              <a:rPr lang="it-IT" sz="3487" b="1" spc="-6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Patrimoni senza eredi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1797DF6F-52C9-4665-9A1D-5211FF791EB9}"/>
              </a:ext>
            </a:extLst>
          </p:cNvPr>
          <p:cNvSpPr txBox="1"/>
          <p:nvPr/>
        </p:nvSpPr>
        <p:spPr>
          <a:xfrm>
            <a:off x="1050559" y="6186430"/>
            <a:ext cx="71312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kern="100" dirty="0">
                <a:solidFill>
                  <a:srgbClr val="152D52"/>
                </a:solidFill>
                <a:latin typeface="STIX Two Text" pitchFamily="2" charset="0"/>
                <a:ea typeface="STIXGeneral" pitchFamily="2" charset="2"/>
                <a:cs typeface="Helvetica" panose="020B0604020202020204" pitchFamily="34" charset="0"/>
              </a:rPr>
              <a:t>Fonte: Fondazione Cariplo, Quaderno «I Lasciti testamentari in Italia», 2024 </a:t>
            </a:r>
          </a:p>
        </p:txBody>
      </p:sp>
    </p:spTree>
    <p:extLst>
      <p:ext uri="{BB962C8B-B14F-4D97-AF65-F5344CB8AC3E}">
        <p14:creationId xmlns:p14="http://schemas.microsoft.com/office/powerpoint/2010/main" val="294221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844B2-C5B9-6681-9541-2D28F79AB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F827A99C-4079-1F30-20AA-9F877C3B1A2B}"/>
              </a:ext>
            </a:extLst>
          </p:cNvPr>
          <p:cNvSpPr>
            <a:spLocks noGrp="1"/>
          </p:cNvSpPr>
          <p:nvPr/>
        </p:nvSpPr>
        <p:spPr>
          <a:xfrm>
            <a:off x="1779659" y="837941"/>
            <a:ext cx="6776292" cy="527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1540641" defTabSz="914400">
              <a:lnSpc>
                <a:spcPct val="100400"/>
              </a:lnSpc>
              <a:spcAft>
                <a:spcPts val="0"/>
              </a:spcAft>
            </a:pPr>
            <a:r>
              <a:rPr lang="it-IT" sz="3600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Cresce la richiesta </a:t>
            </a:r>
          </a:p>
          <a:p>
            <a:pPr marR="1540641" defTabSz="914400">
              <a:lnSpc>
                <a:spcPct val="100400"/>
              </a:lnSpc>
              <a:spcAft>
                <a:spcPts val="0"/>
              </a:spcAft>
            </a:pPr>
            <a:r>
              <a:rPr lang="it-IT" sz="3600" dirty="0">
                <a:solidFill>
                  <a:srgbClr val="1C2E4F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di supporto professionale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CD6B645-9665-E2B8-BD2B-8A9E60A8A9D9}"/>
              </a:ext>
            </a:extLst>
          </p:cNvPr>
          <p:cNvSpPr txBox="1"/>
          <p:nvPr/>
        </p:nvSpPr>
        <p:spPr>
          <a:xfrm>
            <a:off x="886790" y="6175423"/>
            <a:ext cx="6093646" cy="428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Fonte: «Le attitudini filantropiche dei </a:t>
            </a:r>
            <a:r>
              <a:rPr lang="it-IT" sz="1092" kern="100" dirty="0" err="1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wealthy</a:t>
            </a:r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 people in Italia»</a:t>
            </a:r>
          </a:p>
          <a:p>
            <a:r>
              <a:rPr lang="it-IT" sz="1092" kern="100" dirty="0">
                <a:solidFill>
                  <a:srgbClr val="152D52"/>
                </a:solidFill>
                <a:latin typeface="STIX Two Text" pitchFamily="2" charset="0"/>
                <a:cs typeface="Helvetica" panose="020B0604020202020204" pitchFamily="34" charset="0"/>
              </a:rPr>
              <a:t>III edizione, Fondo Filantropico Italiano, 2025</a:t>
            </a:r>
          </a:p>
        </p:txBody>
      </p:sp>
      <p:pic>
        <p:nvPicPr>
          <p:cNvPr id="2" name="Elemento grafico 1">
            <a:extLst>
              <a:ext uri="{FF2B5EF4-FFF2-40B4-BE49-F238E27FC236}">
                <a16:creationId xmlns:a16="http://schemas.microsoft.com/office/drawing/2014/main" id="{6E0EDC35-CC1B-B48B-2FD4-FBBC90A1E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4150" y="194458"/>
            <a:ext cx="895275" cy="895275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2B1B1FDF-FDCC-B409-3DAA-F1D87F98DFF3}"/>
              </a:ext>
            </a:extLst>
          </p:cNvPr>
          <p:cNvSpPr/>
          <p:nvPr/>
        </p:nvSpPr>
        <p:spPr>
          <a:xfrm>
            <a:off x="7382106" y="1941281"/>
            <a:ext cx="3456879" cy="1004492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3CD373C-62C2-344A-2445-BDBAF00B630A}"/>
              </a:ext>
            </a:extLst>
          </p:cNvPr>
          <p:cNvSpPr/>
          <p:nvPr/>
        </p:nvSpPr>
        <p:spPr>
          <a:xfrm>
            <a:off x="6724124" y="469648"/>
            <a:ext cx="4768398" cy="90884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spc="6" dirty="0">
                <a:solidFill>
                  <a:srgbClr val="1C2E4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Intervistati che gradirebbero ricevere consulenza filantropica all’interno del pacchetto di servizi offerti dalla Banca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3BFE5C5-21B1-4F2A-6903-50D54CBF8CE9}"/>
              </a:ext>
            </a:extLst>
          </p:cNvPr>
          <p:cNvSpPr>
            <a:spLocks noGrp="1"/>
          </p:cNvSpPr>
          <p:nvPr/>
        </p:nvSpPr>
        <p:spPr>
          <a:xfrm>
            <a:off x="7552277" y="4281836"/>
            <a:ext cx="3112092" cy="8690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285750" indent="-28575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700" b="0" i="0" u="none" strike="noStrike" kern="1200" cap="none" spc="6" normalizeH="0" baseline="0" noProof="0" dirty="0">
              <a:ln>
                <a:noFill/>
              </a:ln>
              <a:solidFill>
                <a:srgbClr val="1E2C51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2E9F914-57E6-8359-653D-22081725FAD5}"/>
              </a:ext>
            </a:extLst>
          </p:cNvPr>
          <p:cNvSpPr>
            <a:spLocks noGrp="1"/>
          </p:cNvSpPr>
          <p:nvPr/>
        </p:nvSpPr>
        <p:spPr>
          <a:xfrm>
            <a:off x="7543121" y="2097546"/>
            <a:ext cx="3112092" cy="61700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4800" b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503030202060203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4000" b="1" i="0" u="none" strike="noStrike" kern="1200" cap="none" spc="-6" normalizeH="0" baseline="0" noProof="0" dirty="0">
                <a:ln>
                  <a:noFill/>
                </a:ln>
                <a:solidFill>
                  <a:srgbClr val="152D52"/>
                </a:solidFill>
                <a:effectLst/>
                <a:uLnTx/>
                <a:uFillTx/>
                <a:latin typeface="STIX Two Text" pitchFamily="2" charset="0"/>
              </a:rPr>
              <a:t>55% - 66%</a:t>
            </a:r>
            <a:endParaRPr kumimoji="0" lang="en-US" sz="4000" b="1" i="0" u="none" strike="noStrike" kern="1200" cap="none" spc="-6" normalizeH="0" baseline="0" noProof="0" dirty="0">
              <a:ln>
                <a:noFill/>
              </a:ln>
              <a:solidFill>
                <a:srgbClr val="152D52"/>
              </a:solidFill>
              <a:effectLst/>
              <a:uLnTx/>
              <a:uFillTx/>
              <a:latin typeface="STIX Two Text" pitchFamily="2" charset="0"/>
            </a:endParaRPr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0A71BC5A-15E7-0C3A-E07A-545EAA7A957E}"/>
              </a:ext>
            </a:extLst>
          </p:cNvPr>
          <p:cNvSpPr/>
          <p:nvPr/>
        </p:nvSpPr>
        <p:spPr>
          <a:xfrm rot="10800000">
            <a:off x="8555951" y="1587977"/>
            <a:ext cx="1086433" cy="221871"/>
          </a:xfrm>
          <a:prstGeom prst="triangle">
            <a:avLst/>
          </a:prstGeom>
          <a:solidFill>
            <a:srgbClr val="1E2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92" b="0" i="0" u="none" strike="noStrike" kern="1200" cap="none" spc="0" normalizeH="0" baseline="0" noProof="0" dirty="0">
              <a:ln>
                <a:noFill/>
              </a:ln>
              <a:solidFill>
                <a:srgbClr val="1E2C5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bject 12">
            <a:extLst>
              <a:ext uri="{FF2B5EF4-FFF2-40B4-BE49-F238E27FC236}">
                <a16:creationId xmlns:a16="http://schemas.microsoft.com/office/drawing/2014/main" id="{40AA1689-F238-4A63-AA8A-E81612E336C5}"/>
              </a:ext>
            </a:extLst>
          </p:cNvPr>
          <p:cNvSpPr/>
          <p:nvPr/>
        </p:nvSpPr>
        <p:spPr>
          <a:xfrm>
            <a:off x="-1" y="3243930"/>
            <a:ext cx="12192001" cy="2610461"/>
          </a:xfrm>
          <a:custGeom>
            <a:avLst/>
            <a:gdLst/>
            <a:ahLst/>
            <a:cxnLst/>
            <a:rect l="l" t="t" r="r" b="b"/>
            <a:pathLst>
              <a:path w="1648459" h="157480">
                <a:moveTo>
                  <a:pt x="1648452" y="0"/>
                </a:moveTo>
                <a:lnTo>
                  <a:pt x="0" y="0"/>
                </a:lnTo>
                <a:lnTo>
                  <a:pt x="0" y="156885"/>
                </a:lnTo>
                <a:lnTo>
                  <a:pt x="1648452" y="156885"/>
                </a:lnTo>
                <a:lnTo>
                  <a:pt x="1648452" y="0"/>
                </a:lnTo>
                <a:close/>
              </a:path>
            </a:pathLst>
          </a:custGeom>
          <a:solidFill>
            <a:srgbClr val="152D52"/>
          </a:solidFill>
        </p:spPr>
        <p:txBody>
          <a:bodyPr wrap="square" lIns="0" tIns="0" rIns="0" bIns="0" rtlCol="0"/>
          <a:lstStyle/>
          <a:p>
            <a:endParaRPr dirty="0">
              <a:latin typeface="STIX Two Text" pitchFamily="2" charset="0"/>
              <a:ea typeface="STIXGeneral" pitchFamily="2" charset="2"/>
              <a:cs typeface="STIXGeneral" pitchFamily="2" charset="2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8DBD997-1946-4ADC-9FBA-32CF46EA5FF1}"/>
              </a:ext>
            </a:extLst>
          </p:cNvPr>
          <p:cNvSpPr txBox="1"/>
          <p:nvPr/>
        </p:nvSpPr>
        <p:spPr>
          <a:xfrm>
            <a:off x="1662776" y="3609368"/>
            <a:ext cx="7528693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540641" lvl="0" indent="0" defTabSz="914400" rtl="0" eaLnBrk="1" fontAlgn="auto" latinLnBrk="0" hangingPunct="1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Anche i </a:t>
            </a:r>
            <a:r>
              <a:rPr kumimoji="0" lang="it-IT" sz="34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private </a:t>
            </a:r>
          </a:p>
          <a:p>
            <a:pPr marL="0" marR="1540641" lvl="0" indent="0" defTabSz="914400" rtl="0" eaLnBrk="1" fontAlgn="auto" latinLnBrk="0" hangingPunct="1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400" b="1" i="1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b</a:t>
            </a:r>
            <a:r>
              <a:rPr kumimoji="0" lang="it-IT" sz="3400" b="1" i="1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anker</a:t>
            </a:r>
            <a:r>
              <a:rPr lang="it-IT" sz="3400" b="1" i="1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  <a:r>
              <a:rPr lang="it-IT" sz="3400" b="1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cominciano</a:t>
            </a:r>
          </a:p>
          <a:p>
            <a:pPr marL="0" marR="1540641" lvl="0" indent="0" defTabSz="914400" rtl="0" eaLnBrk="1" fontAlgn="auto" latinLnBrk="0" hangingPunct="1">
              <a:lnSpc>
                <a:spcPct val="100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400" b="1" dirty="0">
                <a:solidFill>
                  <a:schemeClr val="bg1"/>
                </a:solidFill>
                <a:latin typeface="STIX Two Text" pitchFamily="2" charset="0"/>
                <a:ea typeface="STIXGeneral" pitchFamily="2" charset="2"/>
                <a:cs typeface="STIXGeneral" pitchFamily="2" charset="2"/>
              </a:rPr>
              <a:t>a rendersene conto</a:t>
            </a:r>
            <a:r>
              <a:rPr kumimoji="0" lang="it-IT" sz="3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TIX Two Text" pitchFamily="2" charset="0"/>
                <a:ea typeface="STIXGeneral" pitchFamily="2" charset="2"/>
                <a:cs typeface="STIXGeneral" pitchFamily="2" charset="2"/>
              </a:rPr>
              <a:t> 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F7FA2821-E240-4E6B-A484-C7FCACC6170F}"/>
              </a:ext>
            </a:extLst>
          </p:cNvPr>
          <p:cNvSpPr/>
          <p:nvPr/>
        </p:nvSpPr>
        <p:spPr>
          <a:xfrm>
            <a:off x="7382106" y="4193938"/>
            <a:ext cx="3456879" cy="100612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spc="-6" dirty="0">
                <a:solidFill>
                  <a:srgbClr val="152D52"/>
                </a:solidFill>
                <a:latin typeface="STIX Two Text" pitchFamily="2" charset="0"/>
              </a:rPr>
              <a:t>  74</a:t>
            </a:r>
            <a:r>
              <a:rPr kumimoji="0" lang="en-GB" sz="4000" b="1" i="0" u="none" strike="noStrike" kern="1200" cap="none" spc="-6" normalizeH="0" baseline="0" noProof="0" dirty="0">
                <a:ln>
                  <a:noFill/>
                </a:ln>
                <a:solidFill>
                  <a:srgbClr val="152D52"/>
                </a:solidFill>
                <a:effectLst/>
                <a:uLnTx/>
                <a:uFillTx/>
                <a:latin typeface="STIX Two Text" pitchFamily="2" charset="0"/>
              </a:rPr>
              <a:t>%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riangolo isoscele 16">
            <a:extLst>
              <a:ext uri="{FF2B5EF4-FFF2-40B4-BE49-F238E27FC236}">
                <a16:creationId xmlns:a16="http://schemas.microsoft.com/office/drawing/2014/main" id="{3ECBE3D8-CFFD-4CE1-A588-678C82D924CB}"/>
              </a:ext>
            </a:extLst>
          </p:cNvPr>
          <p:cNvSpPr/>
          <p:nvPr/>
        </p:nvSpPr>
        <p:spPr>
          <a:xfrm rot="10800000">
            <a:off x="8565106" y="3753768"/>
            <a:ext cx="1086433" cy="22187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92" b="0" i="0" u="none" strike="noStrike" kern="1200" cap="none" spc="0" normalizeH="0" baseline="0" noProof="0" dirty="0">
              <a:ln>
                <a:noFill/>
              </a:ln>
              <a:solidFill>
                <a:srgbClr val="1E2C5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8987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2420</TotalTime>
  <Words>1282</Words>
  <Application>Microsoft Office PowerPoint</Application>
  <PresentationFormat>Widescreen</PresentationFormat>
  <Paragraphs>184</Paragraphs>
  <Slides>20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Helvetica</vt:lpstr>
      <vt:lpstr>Playfair Display</vt:lpstr>
      <vt:lpstr>Raleway</vt:lpstr>
      <vt:lpstr>STIX Two Text</vt:lpstr>
      <vt:lpstr>Tema di Office</vt:lpstr>
      <vt:lpstr>Passaggio generazionale e filantropia:  Nuovi trend comportamentali   Marcello Gallo Presidente Fondo Filantropico Italiano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Fondo Filantropico Italiano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 Sottotitolo GG MESE</dc:title>
  <dc:creator>Loredana Di Michele</dc:creator>
  <cp:lastModifiedBy>Gallo Marcello</cp:lastModifiedBy>
  <cp:revision>259</cp:revision>
  <cp:lastPrinted>2024-09-04T13:35:43Z</cp:lastPrinted>
  <dcterms:created xsi:type="dcterms:W3CDTF">2024-02-23T10:31:29Z</dcterms:created>
  <dcterms:modified xsi:type="dcterms:W3CDTF">2025-09-23T08:30:05Z</dcterms:modified>
</cp:coreProperties>
</file>