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36" r:id="rId2"/>
    <p:sldId id="256" r:id="rId3"/>
    <p:sldId id="786" r:id="rId4"/>
    <p:sldId id="357" r:id="rId5"/>
    <p:sldId id="443" r:id="rId6"/>
    <p:sldId id="353" r:id="rId7"/>
    <p:sldId id="751" r:id="rId8"/>
    <p:sldId id="792" r:id="rId9"/>
    <p:sldId id="611" r:id="rId10"/>
    <p:sldId id="731" r:id="rId11"/>
    <p:sldId id="406" r:id="rId12"/>
    <p:sldId id="344" r:id="rId13"/>
    <p:sldId id="348" r:id="rId14"/>
    <p:sldId id="771" r:id="rId15"/>
    <p:sldId id="355" r:id="rId16"/>
    <p:sldId id="727" r:id="rId17"/>
    <p:sldId id="789" r:id="rId18"/>
    <p:sldId id="679" r:id="rId19"/>
    <p:sldId id="795" r:id="rId20"/>
    <p:sldId id="712" r:id="rId21"/>
    <p:sldId id="546" r:id="rId22"/>
    <p:sldId id="577" r:id="rId23"/>
    <p:sldId id="780" r:id="rId24"/>
    <p:sldId id="735" r:id="rId25"/>
    <p:sldId id="794" r:id="rId26"/>
    <p:sldId id="793" r:id="rId2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86409" autoAdjust="0"/>
  </p:normalViewPr>
  <p:slideViewPr>
    <p:cSldViewPr snapToGrid="0">
      <p:cViewPr varScale="1">
        <p:scale>
          <a:sx n="50" d="100"/>
          <a:sy n="50" d="100"/>
        </p:scale>
        <p:origin x="1016" y="44"/>
      </p:cViewPr>
      <p:guideLst/>
    </p:cSldViewPr>
  </p:slideViewPr>
  <p:outlineViewPr>
    <p:cViewPr>
      <p:scale>
        <a:sx n="33" d="100"/>
        <a:sy n="33" d="100"/>
      </p:scale>
      <p:origin x="0" y="-61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680913587899779E-2"/>
          <c:y val="0.15601535459031762"/>
          <c:w val="0.86827534448818899"/>
          <c:h val="0.767486542354420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E-4715-A900-513B8692BF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4E-4715-A900-513B8692BF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4E-4715-A900-513B8692B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6352248"/>
        <c:axId val="146352640"/>
        <c:axId val="146210144"/>
      </c:bar3DChart>
      <c:catAx>
        <c:axId val="146352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52640"/>
        <c:crosses val="autoZero"/>
        <c:auto val="1"/>
        <c:lblAlgn val="ctr"/>
        <c:lblOffset val="100"/>
        <c:noMultiLvlLbl val="0"/>
      </c:catAx>
      <c:valAx>
        <c:axId val="14635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52248"/>
        <c:crosses val="autoZero"/>
        <c:crossBetween val="between"/>
      </c:valAx>
      <c:serAx>
        <c:axId val="146210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5264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0.1264</cdr:x>
      <cdr:y>0</cdr:y>
    </cdr:from>
    <cdr:to>
      <cdr:x>0.92978</cdr:x>
      <cdr:y>0.11101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4557" y="-2293494"/>
          <a:ext cx="4287187" cy="475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32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88038-EA39-4EDF-BA4B-404E5E23C86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4DC05-5B7D-43C8-BA26-B6A98883E84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4DC05-5B7D-43C8-BA26-B6A98883E8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64DC05-5B7D-43C8-BA26-B6A98883E8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182EB-FB8D-4788-BEBD-6F19C34FE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1D9C6A-F20C-4656-AF79-894CA1B69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7E3272-17F1-4012-B35C-69719801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E526F0-39CE-4DF8-B21C-CEF9FE86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321796-B727-49A7-A700-16062F41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C15174-4195-4DCF-9713-C9FECEE9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B1DBE8-D96B-450A-9F72-7201E4297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6DCF74-FA49-4E91-ABCA-401647C6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D5C7B1-5D69-4E23-A7F3-5376A61F8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FB573-FF1B-4C67-9104-E3E9D5C7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8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ED14B3-C16B-49FF-B3C1-9DA1BA20F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F6162F-8648-4B8A-9663-60E0A6177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D18228-6132-46C2-837C-7EF083EB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AA1981-F5D9-43F8-9443-BB16961E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9A064F-9421-4141-940F-70F6C1C8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1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2F227-6B86-4D29-A9B8-C602504A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500AFB-4F09-4645-BE2A-A7935F495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1E8A48-9294-4C36-86F3-0E2FA685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DA28AE-95D5-42A7-AF0C-D0923949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77D1D5-F4F5-468A-8388-B955B1E1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04E8A-2FAE-4BDC-9539-CABDE4E3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F6357F-7AAA-4790-B263-E30241228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609D8-6BAA-4BC6-AC06-F2525B5F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53F598-269D-4432-8BE2-ED55852F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534759-6D1A-4A5E-A10B-A563767B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0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30B55B-5963-4608-AB69-B61794DF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A67B75-B076-4567-810B-ED3D9C9F7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1AF737-1717-43A1-9819-F675D544D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68F1D0-732D-4284-9093-78457432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12D252-B4DC-4C22-BBD5-B97794C0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6FACA8-6D51-40EB-ABD0-2939B382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963D39-0950-4989-97B3-37B794A5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BED2B2-8EA9-4DA4-89E0-193B7C391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98C128-2A60-4088-86F2-E479A901E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EFDACA-EFEF-48C7-8709-2C30033E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02B381D-66F9-4E2A-8C20-809FC0F6F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304B62-BAEC-4AFA-91D5-C572D24A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4AD093-35C5-48B9-BE92-2CDE2B8B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353397-08C1-449B-A9E0-AA8E53E4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7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18120-9D5B-44A7-BCBE-87BC14E6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EAFFE0C-E015-4387-A345-8DBCF1CE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383793-A166-4060-8F85-BCB53A22B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CD49CD-8276-4BDE-8D5D-FA8114F6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3247DF-D61E-4FA3-9679-F4DF7836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B0E5CF-5264-43D9-BE8B-77633E2FF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F74F05-1867-45C5-93ED-D4944984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6E8FA-84F1-4FCF-AF52-794FB642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CE99C8-6C65-4D6C-97D9-4A7926E76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8FD105-05BE-4886-8B6F-9A8FB971E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5B3E4D-42A4-4C0B-86FA-E7ECD8EA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6995B1-C507-453E-BEE5-CAE357FD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314380-91BE-41C5-8984-F7F24423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2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2819B-FFF1-4004-8289-0F3F23FB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661FDA5-DC7C-468F-B583-D70029961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3B779B-AB14-402E-948A-FC36616CF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49915B-6163-49A4-A481-A4D13860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E1690-B84C-4A71-A271-0F5B0BB1B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C519BA-14A1-4A6F-8EEA-75867D9D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9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AD48252-583B-47FE-AFC6-0A1DAAE6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949837-4840-420A-9D88-BF0D32993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2F2F88-8435-4F05-988B-F5AAB1817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4E60F-A39F-473E-8C83-04DA16C59F27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CB21C-1579-44C1-B8AC-7DC868240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053A28-AEE8-4F1C-9FE5-36445AFA9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0A84B-4BC0-409B-80FB-93E4AC1E601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6B9E98-F230-7078-4548-D4FBDC3B3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95" y="857906"/>
            <a:ext cx="4145280" cy="44459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6CC35A-90E9-4B7B-70E4-538034AD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014413"/>
            <a:ext cx="3558011" cy="42894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69E4AD-AC74-8204-38EB-31BF699F2815}"/>
              </a:ext>
            </a:extLst>
          </p:cNvPr>
          <p:cNvSpPr txBox="1"/>
          <p:nvPr/>
        </p:nvSpPr>
        <p:spPr>
          <a:xfrm>
            <a:off x="2066925" y="5523040"/>
            <a:ext cx="7829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31</a:t>
            </a:r>
            <a:r>
              <a:rPr lang="en-US" sz="2800" baseline="30000" dirty="0">
                <a:solidFill>
                  <a:schemeClr val="bg1"/>
                </a:solidFill>
              </a:rPr>
              <a:t>st</a:t>
            </a:r>
            <a:r>
              <a:rPr lang="en-US" sz="2800" dirty="0">
                <a:solidFill>
                  <a:schemeClr val="bg1"/>
                </a:solidFill>
              </a:rPr>
              <a:t> July 1992, Shuttle Atlantis – STS 46 Mission Franco Malerba PS1   -    248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space explorer</a:t>
            </a:r>
          </a:p>
        </p:txBody>
      </p:sp>
    </p:spTree>
    <p:extLst>
      <p:ext uri="{BB962C8B-B14F-4D97-AF65-F5344CB8AC3E}">
        <p14:creationId xmlns:p14="http://schemas.microsoft.com/office/powerpoint/2010/main" val="130466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8F5F00C-5B97-B781-A6F8-B7E1DDE6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13" y="3685782"/>
            <a:ext cx="4532037" cy="254927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AEA636-515E-2ED6-3481-E328C036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27" y="311818"/>
            <a:ext cx="4368800" cy="27270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D1119A-A6CB-61F3-4FA2-9A4155E6D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5" y="3128211"/>
            <a:ext cx="4931176" cy="32846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C6AA18-DF7A-24A7-8470-C91C2E0DC6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26826"/>
          <a:stretch/>
        </p:blipFill>
        <p:spPr>
          <a:xfrm>
            <a:off x="1461386" y="1254533"/>
            <a:ext cx="3077734" cy="8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3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7ED11FE-A864-C698-C899-6AFCF3D40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621805"/>
            <a:ext cx="8128000" cy="4572000"/>
          </a:xfrm>
          <a:prstGeom prst="rect">
            <a:avLst/>
          </a:prstGeom>
          <a:effectLst>
            <a:glow rad="863600">
              <a:schemeClr val="accent1">
                <a:alpha val="0"/>
              </a:schemeClr>
            </a:glo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647FE8-CFEE-15C7-697B-B50D517410BD}"/>
              </a:ext>
            </a:extLst>
          </p:cNvPr>
          <p:cNvSpPr txBox="1"/>
          <p:nvPr/>
        </p:nvSpPr>
        <p:spPr>
          <a:xfrm>
            <a:off x="2317667" y="5355675"/>
            <a:ext cx="7556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«</a:t>
            </a:r>
            <a:r>
              <a:rPr lang="en-US" sz="3200" dirty="0">
                <a:solidFill>
                  <a:schemeClr val="bg1"/>
                </a:solidFill>
              </a:rPr>
              <a:t>The constellations of satellites in low orbits</a:t>
            </a:r>
          </a:p>
          <a:p>
            <a:r>
              <a:rPr lang="en-US" sz="3200" dirty="0">
                <a:solidFill>
                  <a:schemeClr val="bg1"/>
                </a:solidFill>
              </a:rPr>
              <a:t>can replace terrestrial networks</a:t>
            </a:r>
            <a:r>
              <a:rPr lang="it-IT" sz="3200" dirty="0">
                <a:solidFill>
                  <a:schemeClr val="bg1"/>
                </a:solidFill>
              </a:rPr>
              <a:t>»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8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r="1834"/>
          <a:stretch/>
        </p:blipFill>
        <p:spPr>
          <a:xfrm>
            <a:off x="2640705" y="1173891"/>
            <a:ext cx="7477881" cy="4675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2441" y="6058733"/>
            <a:ext cx="747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SMARTPHONE: the world  … in </a:t>
            </a:r>
            <a:r>
              <a:rPr lang="it-IT" sz="3200" dirty="0" err="1">
                <a:solidFill>
                  <a:schemeClr val="bg1"/>
                </a:solidFill>
              </a:rPr>
              <a:t>your</a:t>
            </a:r>
            <a:r>
              <a:rPr lang="it-IT" sz="3200" dirty="0">
                <a:solidFill>
                  <a:schemeClr val="bg1"/>
                </a:solidFill>
              </a:rPr>
              <a:t> pocket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C0955F-6826-6BDD-EBE9-AFCBD80A92DD}"/>
              </a:ext>
            </a:extLst>
          </p:cNvPr>
          <p:cNvSpPr txBox="1"/>
          <p:nvPr/>
        </p:nvSpPr>
        <p:spPr>
          <a:xfrm>
            <a:off x="2097588" y="379622"/>
            <a:ext cx="716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La «</a:t>
            </a:r>
            <a:r>
              <a:rPr lang="it-IT" sz="3200" dirty="0" err="1">
                <a:solidFill>
                  <a:schemeClr val="bg1"/>
                </a:solidFill>
              </a:rPr>
              <a:t>explosive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mixture</a:t>
            </a:r>
            <a:r>
              <a:rPr lang="it-IT" sz="3200" dirty="0">
                <a:solidFill>
                  <a:schemeClr val="bg1"/>
                </a:solidFill>
              </a:rPr>
              <a:t>»:  space + </a:t>
            </a:r>
            <a:r>
              <a:rPr lang="it-IT" sz="3200" dirty="0" err="1">
                <a:solidFill>
                  <a:schemeClr val="bg1"/>
                </a:solidFill>
              </a:rPr>
              <a:t>digital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D81911-F4BF-1536-9E54-2D0C6EA11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/>
          <a:stretch/>
        </p:blipFill>
        <p:spPr>
          <a:xfrm>
            <a:off x="313674" y="1173891"/>
            <a:ext cx="3077734" cy="15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2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6155839" y="2011904"/>
          <a:ext cx="5336498" cy="428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23925" y="1575758"/>
            <a:ext cx="193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Telescope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1002" y="1575759"/>
            <a:ext cx="2493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Macroscope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1" r="3476"/>
          <a:stretch/>
        </p:blipFill>
        <p:spPr>
          <a:xfrm>
            <a:off x="903226" y="2625212"/>
            <a:ext cx="5070587" cy="3541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0788" y="635415"/>
            <a:ext cx="520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From data to information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3306A4-FC77-D9F5-13F5-030B24829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88" y="530025"/>
            <a:ext cx="9911024" cy="57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5" y="2871486"/>
            <a:ext cx="5291528" cy="352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47" y="3785015"/>
            <a:ext cx="3131820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342" y="5546361"/>
            <a:ext cx="463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Artificial</a:t>
            </a:r>
            <a:r>
              <a:rPr lang="fr-FR" sz="3200" dirty="0">
                <a:solidFill>
                  <a:schemeClr val="bg1"/>
                </a:solidFill>
              </a:rPr>
              <a:t> intelligence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6857" y="5714840"/>
            <a:ext cx="323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accent5"/>
                </a:solidFill>
              </a:rPr>
              <a:t>Neural</a:t>
            </a:r>
            <a:r>
              <a:rPr lang="it-IT" sz="3200" dirty="0">
                <a:solidFill>
                  <a:schemeClr val="accent5"/>
                </a:solidFill>
              </a:rPr>
              <a:t> Networks</a:t>
            </a:r>
            <a:endParaRPr lang="fr-FR" sz="3200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99" y="920723"/>
            <a:ext cx="4557011" cy="2278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0484" y="2906841"/>
            <a:ext cx="394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Machine </a:t>
            </a:r>
            <a:r>
              <a:rPr lang="it-IT" sz="3200" dirty="0" err="1">
                <a:solidFill>
                  <a:schemeClr val="bg1"/>
                </a:solidFill>
              </a:rPr>
              <a:t>learning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510" y="726864"/>
            <a:ext cx="5765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New </a:t>
            </a:r>
            <a:r>
              <a:rPr lang="it-IT" sz="3200" dirty="0" err="1">
                <a:solidFill>
                  <a:schemeClr val="bg1"/>
                </a:solidFill>
              </a:rPr>
              <a:t>math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algoritms</a:t>
            </a:r>
            <a:endParaRPr lang="it-IT" sz="3200" dirty="0">
              <a:solidFill>
                <a:schemeClr val="bg1"/>
              </a:solidFill>
            </a:endParaRPr>
          </a:p>
          <a:p>
            <a:endParaRPr lang="it-IT" sz="3200" dirty="0">
              <a:solidFill>
                <a:schemeClr val="bg1"/>
              </a:solidFill>
            </a:endParaRPr>
          </a:p>
          <a:p>
            <a:r>
              <a:rPr lang="it-IT" sz="3200" dirty="0">
                <a:solidFill>
                  <a:schemeClr val="bg1"/>
                </a:solidFill>
              </a:rPr>
              <a:t>High performance computing</a:t>
            </a:r>
          </a:p>
        </p:txBody>
      </p:sp>
    </p:spTree>
    <p:extLst>
      <p:ext uri="{BB962C8B-B14F-4D97-AF65-F5344CB8AC3E}">
        <p14:creationId xmlns:p14="http://schemas.microsoft.com/office/powerpoint/2010/main" val="231028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FC686F-348A-0E20-6CC0-B9530D0F0EE9}"/>
              </a:ext>
            </a:extLst>
          </p:cNvPr>
          <p:cNvSpPr txBox="1"/>
          <p:nvPr/>
        </p:nvSpPr>
        <p:spPr>
          <a:xfrm>
            <a:off x="699946" y="610255"/>
            <a:ext cx="1009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2017: </a:t>
            </a:r>
            <a:r>
              <a:rPr lang="it-IT" sz="2800" dirty="0" err="1">
                <a:solidFill>
                  <a:schemeClr val="bg1"/>
                </a:solidFill>
              </a:rPr>
              <a:t>launch</a:t>
            </a:r>
            <a:r>
              <a:rPr lang="it-IT" sz="2800" dirty="0">
                <a:solidFill>
                  <a:schemeClr val="bg1"/>
                </a:solidFill>
              </a:rPr>
              <a:t> of the Artemis </a:t>
            </a:r>
            <a:r>
              <a:rPr lang="it-IT" sz="2800" dirty="0" err="1">
                <a:solidFill>
                  <a:schemeClr val="bg1"/>
                </a:solidFill>
              </a:rPr>
              <a:t>program</a:t>
            </a:r>
            <a:r>
              <a:rPr lang="it-IT" sz="2800" dirty="0">
                <a:solidFill>
                  <a:schemeClr val="bg1"/>
                </a:solidFill>
              </a:rPr>
              <a:t>, </a:t>
            </a:r>
            <a:r>
              <a:rPr lang="it-IT" sz="2800" i="1" dirty="0" err="1">
                <a:solidFill>
                  <a:schemeClr val="bg1"/>
                </a:solidFill>
              </a:rPr>
              <a:t>return</a:t>
            </a:r>
            <a:r>
              <a:rPr lang="it-IT" sz="2800" i="1" dirty="0">
                <a:solidFill>
                  <a:schemeClr val="bg1"/>
                </a:solidFill>
              </a:rPr>
              <a:t> to the Moon «to stay</a:t>
            </a:r>
            <a:r>
              <a:rPr lang="it-IT" sz="2800" dirty="0">
                <a:solidFill>
                  <a:schemeClr val="bg1"/>
                </a:solidFill>
              </a:rPr>
              <a:t>»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264EF4-DCDD-F858-A1B2-F5E24CA9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1" r="23541" b="23122"/>
          <a:stretch/>
        </p:blipFill>
        <p:spPr>
          <a:xfrm>
            <a:off x="9848850" y="1219200"/>
            <a:ext cx="2343150" cy="2924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CF309FF-0F03-89B5-E8B4-83AE3F2C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3" y="1133475"/>
            <a:ext cx="9583126" cy="53911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B626B12-AC32-F695-212D-F062A45AFC2D}"/>
              </a:ext>
            </a:extLst>
          </p:cNvPr>
          <p:cNvSpPr/>
          <p:nvPr/>
        </p:nvSpPr>
        <p:spPr>
          <a:xfrm>
            <a:off x="9316995" y="6240162"/>
            <a:ext cx="864973" cy="284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C1B652-9C3B-495D-B747-6065163AD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"/>
          <a:stretch/>
        </p:blipFill>
        <p:spPr>
          <a:xfrm>
            <a:off x="518161" y="994410"/>
            <a:ext cx="4816180" cy="28632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3722A8-4C6E-41E3-BFBD-CD5167628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0" y="2682240"/>
            <a:ext cx="6502400" cy="3657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B81BF1-76BE-4553-9D3F-E8C3880CAD5F}"/>
              </a:ext>
            </a:extLst>
          </p:cNvPr>
          <p:cNvSpPr txBox="1"/>
          <p:nvPr/>
        </p:nvSpPr>
        <p:spPr>
          <a:xfrm>
            <a:off x="6857661" y="781050"/>
            <a:ext cx="4038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The Artemis Moon missions </a:t>
            </a:r>
            <a:r>
              <a:rPr lang="it-IT" sz="2800" dirty="0" err="1">
                <a:solidFill>
                  <a:schemeClr val="bg1"/>
                </a:solidFill>
              </a:rPr>
              <a:t>elements</a:t>
            </a:r>
            <a:r>
              <a:rPr lang="it-IT" sz="2800" dirty="0">
                <a:solidFill>
                  <a:schemeClr val="bg1"/>
                </a:solidFill>
              </a:rPr>
              <a:t> are  in </a:t>
            </a:r>
            <a:r>
              <a:rPr lang="it-IT" sz="2800" dirty="0" err="1">
                <a:solidFill>
                  <a:schemeClr val="bg1"/>
                </a:solidFill>
              </a:rPr>
              <a:t>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817E31-11E7-4F5D-8F31-62941E26E76E}"/>
              </a:ext>
            </a:extLst>
          </p:cNvPr>
          <p:cNvSpPr txBox="1"/>
          <p:nvPr/>
        </p:nvSpPr>
        <p:spPr>
          <a:xfrm>
            <a:off x="693557" y="4663261"/>
            <a:ext cx="4816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</a:rPr>
              <a:t>Transport</a:t>
            </a:r>
            <a:r>
              <a:rPr lang="it-IT" sz="2400" dirty="0">
                <a:solidFill>
                  <a:schemeClr val="bg1"/>
                </a:solidFill>
              </a:rPr>
              <a:t>: ORION, ICGM, SLS</a:t>
            </a:r>
          </a:p>
          <a:p>
            <a:r>
              <a:rPr lang="it-IT" sz="2400" dirty="0">
                <a:solidFill>
                  <a:srgbClr val="FFFF00"/>
                </a:solidFill>
              </a:rPr>
              <a:t>Gateway</a:t>
            </a:r>
            <a:r>
              <a:rPr lang="it-IT" sz="2400" dirty="0">
                <a:solidFill>
                  <a:schemeClr val="bg1"/>
                </a:solidFill>
              </a:rPr>
              <a:t>: PPE, HALO, IHAB, </a:t>
            </a:r>
            <a:r>
              <a:rPr lang="it-IT" sz="2400" dirty="0" err="1">
                <a:solidFill>
                  <a:schemeClr val="bg1"/>
                </a:solidFill>
              </a:rPr>
              <a:t>Airlock</a:t>
            </a:r>
            <a:r>
              <a:rPr lang="it-IT" sz="2400" dirty="0">
                <a:solidFill>
                  <a:schemeClr val="bg1"/>
                </a:solidFill>
              </a:rPr>
              <a:t>…</a:t>
            </a:r>
          </a:p>
          <a:p>
            <a:r>
              <a:rPr lang="it-IT" sz="2400" dirty="0">
                <a:solidFill>
                  <a:srgbClr val="FFFF00"/>
                </a:solidFill>
              </a:rPr>
              <a:t>Landers:</a:t>
            </a:r>
            <a:r>
              <a:rPr lang="it-IT" sz="2400" dirty="0">
                <a:solidFill>
                  <a:schemeClr val="bg1"/>
                </a:solidFill>
              </a:rPr>
              <a:t> Starship, </a:t>
            </a:r>
            <a:r>
              <a:rPr lang="it-IT" sz="2400" dirty="0" err="1">
                <a:solidFill>
                  <a:schemeClr val="bg1"/>
                </a:solidFill>
              </a:rPr>
              <a:t>Argonaut</a:t>
            </a:r>
            <a:r>
              <a:rPr lang="it-IT" sz="2400" dirty="0">
                <a:solidFill>
                  <a:schemeClr val="bg1"/>
                </a:solidFill>
              </a:rPr>
              <a:t> ..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5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764654-F0CE-42C6-AB17-97437565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247650"/>
            <a:ext cx="3533775" cy="35337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71B57C-DB2A-4326-A6E4-5A040B5D0CFA}"/>
              </a:ext>
            </a:extLst>
          </p:cNvPr>
          <p:cNvSpPr txBox="1"/>
          <p:nvPr/>
        </p:nvSpPr>
        <p:spPr>
          <a:xfrm>
            <a:off x="6984610" y="424875"/>
            <a:ext cx="383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The Moon landers …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95BACA-C8E7-4BF4-A47A-6C3A149C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191001"/>
            <a:ext cx="5257093" cy="22940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677D10-452A-42E5-B541-83A9563E0029}"/>
              </a:ext>
            </a:extLst>
          </p:cNvPr>
          <p:cNvSpPr txBox="1"/>
          <p:nvPr/>
        </p:nvSpPr>
        <p:spPr>
          <a:xfrm>
            <a:off x="990600" y="4524375"/>
            <a:ext cx="178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Blue </a:t>
            </a:r>
            <a:r>
              <a:rPr lang="it-IT" sz="2000" dirty="0" err="1">
                <a:solidFill>
                  <a:schemeClr val="bg1"/>
                </a:solidFill>
              </a:rPr>
              <a:t>Origin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C6D22C-A4B1-4A97-9F3F-9DCF2A6CE179}"/>
              </a:ext>
            </a:extLst>
          </p:cNvPr>
          <p:cNvSpPr txBox="1"/>
          <p:nvPr/>
        </p:nvSpPr>
        <p:spPr>
          <a:xfrm>
            <a:off x="1323975" y="1009650"/>
            <a:ext cx="1162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SpaceX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ACA757-02A3-EFBA-7522-1EA923B24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3611" r="22917"/>
          <a:stretch/>
        </p:blipFill>
        <p:spPr>
          <a:xfrm>
            <a:off x="6881032" y="1654175"/>
            <a:ext cx="3704418" cy="390313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C1347D-6E86-0C6C-79DA-B1DB561973AD}"/>
              </a:ext>
            </a:extLst>
          </p:cNvPr>
          <p:cNvSpPr txBox="1"/>
          <p:nvPr/>
        </p:nvSpPr>
        <p:spPr>
          <a:xfrm>
            <a:off x="7607299" y="5772150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ESA’s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Argonaut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7B8AAD-9DA5-269D-D52D-A7BCC42D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3" y="304799"/>
            <a:ext cx="10392414" cy="5168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615B36-C330-D097-97EA-E5C6AE0996FB}"/>
              </a:ext>
            </a:extLst>
          </p:cNvPr>
          <p:cNvSpPr txBox="1"/>
          <p:nvPr/>
        </p:nvSpPr>
        <p:spPr>
          <a:xfrm>
            <a:off x="1500507" y="5854700"/>
            <a:ext cx="979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MPH – </a:t>
            </a:r>
            <a:r>
              <a:rPr lang="it-IT" sz="2800" dirty="0" err="1">
                <a:solidFill>
                  <a:schemeClr val="bg1"/>
                </a:solidFill>
              </a:rPr>
              <a:t>Multipurpose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Logistic</a:t>
            </a:r>
            <a:r>
              <a:rPr lang="it-IT" sz="2800" dirty="0">
                <a:solidFill>
                  <a:schemeClr val="bg1"/>
                </a:solidFill>
              </a:rPr>
              <a:t> Module on the </a:t>
            </a:r>
            <a:r>
              <a:rPr lang="it-IT" sz="2800" dirty="0" err="1">
                <a:solidFill>
                  <a:schemeClr val="bg1"/>
                </a:solidFill>
              </a:rPr>
              <a:t>Lunar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surface</a:t>
            </a:r>
            <a:r>
              <a:rPr lang="it-IT" sz="2800" dirty="0">
                <a:solidFill>
                  <a:schemeClr val="bg1"/>
                </a:solidFill>
              </a:rPr>
              <a:t> by ASI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9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9162" b="1297"/>
          <a:stretch/>
        </p:blipFill>
        <p:spPr>
          <a:xfrm>
            <a:off x="577516" y="251316"/>
            <a:ext cx="7591927" cy="635536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E367A35-8148-F0B5-F380-11E608173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581"/>
          <a:stretch/>
        </p:blipFill>
        <p:spPr>
          <a:xfrm>
            <a:off x="8494294" y="193017"/>
            <a:ext cx="3404937" cy="64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8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74A56E24-BDAF-4CC7-AA26-420A290B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" y="411564"/>
            <a:ext cx="3106420" cy="16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51A0A0-813F-446F-9A9E-14C2D407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90" y="411564"/>
            <a:ext cx="2330160" cy="16256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11C862-7770-454B-83C6-2552579FD217}"/>
              </a:ext>
            </a:extLst>
          </p:cNvPr>
          <p:cNvSpPr txBox="1"/>
          <p:nvPr/>
        </p:nvSpPr>
        <p:spPr>
          <a:xfrm>
            <a:off x="6750681" y="676112"/>
            <a:ext cx="465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2007: with the </a:t>
            </a:r>
            <a:r>
              <a:rPr lang="it-IT" sz="2400" dirty="0" err="1">
                <a:solidFill>
                  <a:schemeClr val="bg1"/>
                </a:solidFill>
              </a:rPr>
              <a:t>Lisbon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Treaty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The UE </a:t>
            </a:r>
            <a:r>
              <a:rPr lang="it-IT" sz="2400" dirty="0" err="1">
                <a:solidFill>
                  <a:schemeClr val="bg1"/>
                </a:solidFill>
              </a:rPr>
              <a:t>acquires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competency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in the field of space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E766DA-9707-4D4B-BEA8-C8BD5016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04" y="2531338"/>
            <a:ext cx="3412083" cy="22733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7E86EF2-CB10-4A44-8CEA-ABAFD5B1F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45" y="4736380"/>
            <a:ext cx="3489425" cy="17323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148C06-854B-4E36-9BA4-54E7E0826EFE}"/>
              </a:ext>
            </a:extLst>
          </p:cNvPr>
          <p:cNvSpPr txBox="1"/>
          <p:nvPr/>
        </p:nvSpPr>
        <p:spPr>
          <a:xfrm>
            <a:off x="670358" y="3005055"/>
            <a:ext cx="646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2021:</a:t>
            </a:r>
            <a:r>
              <a:rPr lang="en-US" sz="2400" dirty="0">
                <a:solidFill>
                  <a:schemeClr val="bg1"/>
                </a:solidFill>
              </a:rPr>
              <a:t>The von der Leyen Commission (2020) establishes the Space and Defense Directorate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under Commissioner Thierry Breton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27F0D5-E496-48B9-8B7F-560BC00057E3}"/>
              </a:ext>
            </a:extLst>
          </p:cNvPr>
          <p:cNvSpPr txBox="1"/>
          <p:nvPr/>
        </p:nvSpPr>
        <p:spPr>
          <a:xfrm>
            <a:off x="6223250" y="5419970"/>
            <a:ext cx="3412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EUSPA Agency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born</a:t>
            </a:r>
            <a:r>
              <a:rPr lang="it-IT" sz="2400" dirty="0">
                <a:solidFill>
                  <a:schemeClr val="bg1"/>
                </a:solidFill>
              </a:rPr>
              <a:t>: </a:t>
            </a:r>
          </a:p>
          <a:p>
            <a:r>
              <a:rPr lang="it-IT" sz="2400" dirty="0">
                <a:solidFill>
                  <a:schemeClr val="bg1"/>
                </a:solidFill>
              </a:rPr>
              <a:t>«Space Policy Agency» </a:t>
            </a:r>
          </a:p>
        </p:txBody>
      </p:sp>
    </p:spTree>
    <p:extLst>
      <p:ext uri="{BB962C8B-B14F-4D97-AF65-F5344CB8AC3E}">
        <p14:creationId xmlns:p14="http://schemas.microsoft.com/office/powerpoint/2010/main" val="297271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204625-45F3-445E-8A40-DC92D1A8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02" y="239486"/>
            <a:ext cx="8034499" cy="56228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271D40-4DCA-45AB-AEB8-4DCB5B139324}"/>
              </a:ext>
            </a:extLst>
          </p:cNvPr>
          <p:cNvSpPr txBox="1"/>
          <p:nvPr/>
        </p:nvSpPr>
        <p:spPr>
          <a:xfrm>
            <a:off x="3298372" y="5943600"/>
            <a:ext cx="672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Today : Galileo, the </a:t>
            </a:r>
            <a:r>
              <a:rPr lang="it-IT" sz="2400" dirty="0" err="1">
                <a:solidFill>
                  <a:schemeClr val="bg1"/>
                </a:solidFill>
              </a:rPr>
              <a:t>European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Navigation</a:t>
            </a:r>
            <a:r>
              <a:rPr lang="it-IT" sz="2400" dirty="0">
                <a:solidFill>
                  <a:schemeClr val="bg1"/>
                </a:solidFill>
              </a:rPr>
              <a:t> system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7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 b="29364"/>
          <a:stretch/>
        </p:blipFill>
        <p:spPr>
          <a:xfrm>
            <a:off x="2163767" y="1426021"/>
            <a:ext cx="8145355" cy="5397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175" y="309474"/>
            <a:ext cx="1120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Copernicus: the evolutionary European system of Earth Observation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94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28426F-E939-9DEF-C896-211B1E8E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33" y="477252"/>
            <a:ext cx="8205888" cy="46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73678C-8CA9-5CA8-EE41-DEEB33CD5F81}"/>
              </a:ext>
            </a:extLst>
          </p:cNvPr>
          <p:cNvSpPr txBox="1"/>
          <p:nvPr/>
        </p:nvSpPr>
        <p:spPr>
          <a:xfrm>
            <a:off x="1864894" y="5426641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IRIS2: the future European cyber-</a:t>
            </a:r>
            <a:r>
              <a:rPr lang="it-IT" sz="2800" dirty="0" err="1">
                <a:solidFill>
                  <a:schemeClr val="bg1"/>
                </a:solidFill>
              </a:rPr>
              <a:t>resilient</a:t>
            </a:r>
            <a:r>
              <a:rPr lang="it-IT" sz="2800" dirty="0">
                <a:solidFill>
                  <a:schemeClr val="bg1"/>
                </a:solidFill>
              </a:rPr>
              <a:t> satellite </a:t>
            </a:r>
            <a:r>
              <a:rPr lang="it-IT" sz="2800" dirty="0" err="1">
                <a:solidFill>
                  <a:schemeClr val="bg1"/>
                </a:solidFill>
              </a:rPr>
              <a:t>communications</a:t>
            </a:r>
            <a:r>
              <a:rPr lang="it-IT" sz="2800" dirty="0">
                <a:solidFill>
                  <a:schemeClr val="bg1"/>
                </a:solidFill>
              </a:rPr>
              <a:t> network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48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B20560-9C88-AA63-856B-CF326B36C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6" y="2091124"/>
            <a:ext cx="5255865" cy="35039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F5B1F-9C6E-E7E0-21E1-DF737F27DFC1}"/>
              </a:ext>
            </a:extLst>
          </p:cNvPr>
          <p:cNvSpPr txBox="1"/>
          <p:nvPr/>
        </p:nvSpPr>
        <p:spPr>
          <a:xfrm>
            <a:off x="1752600" y="5711825"/>
            <a:ext cx="882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International Space Station will close for business 2030; what will happen next?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9519BF-C218-2D75-C3CF-F4ECC132E4DB}"/>
              </a:ext>
            </a:extLst>
          </p:cNvPr>
          <p:cNvSpPr txBox="1"/>
          <p:nvPr/>
        </p:nvSpPr>
        <p:spPr>
          <a:xfrm>
            <a:off x="1219200" y="684510"/>
            <a:ext cx="913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The ISS: Learning </a:t>
            </a:r>
            <a:r>
              <a:rPr lang="it-IT" sz="2800" dirty="0" err="1">
                <a:solidFill>
                  <a:schemeClr val="bg1"/>
                </a:solidFill>
              </a:rPr>
              <a:t>about</a:t>
            </a:r>
            <a:r>
              <a:rPr lang="it-IT" sz="2800" dirty="0">
                <a:solidFill>
                  <a:schemeClr val="bg1"/>
                </a:solidFill>
              </a:rPr>
              <a:t> living and working in Space.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02A1BB-5285-6FC5-525C-EF4E5FCB430B}"/>
              </a:ext>
            </a:extLst>
          </p:cNvPr>
          <p:cNvSpPr txBox="1"/>
          <p:nvPr/>
        </p:nvSpPr>
        <p:spPr>
          <a:xfrm>
            <a:off x="7061200" y="2514108"/>
            <a:ext cx="47117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There is something about space that touches even people who are not interested in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77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The astronaut crew for Axiom Mission 3 (Ax-3) to the International Space Station. From left to right, Ax-3 crew members are Michael López-Alegría, Axiom Space’s chief astronaut, Walter Villadei, an Italian Air Force colonel and pilot for the mission, Mission Specialist Alper Gezeravci from Türkiye, and ESA project astronaut Marcus Wandt.">
            <a:extLst>
              <a:ext uri="{FF2B5EF4-FFF2-40B4-BE49-F238E27FC236}">
                <a16:creationId xmlns:a16="http://schemas.microsoft.com/office/drawing/2014/main" id="{D759AB58-90D2-A270-D112-E84B3297E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21984"/>
          <a:stretch/>
        </p:blipFill>
        <p:spPr bwMode="auto">
          <a:xfrm>
            <a:off x="558800" y="1308733"/>
            <a:ext cx="4419600" cy="42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C3E726-2FC6-4A10-A13A-B373906C0577}"/>
              </a:ext>
            </a:extLst>
          </p:cNvPr>
          <p:cNvSpPr txBox="1"/>
          <p:nvPr/>
        </p:nvSpPr>
        <p:spPr>
          <a:xfrm>
            <a:off x="7061200" y="5829300"/>
            <a:ext cx="334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AXIOM space station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10D998-3B0D-82EB-4EAD-E2DA1AF2D771}"/>
              </a:ext>
            </a:extLst>
          </p:cNvPr>
          <p:cNvSpPr txBox="1"/>
          <p:nvPr/>
        </p:nvSpPr>
        <p:spPr>
          <a:xfrm>
            <a:off x="1054100" y="5829300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W.Villadei  M.L.Alegria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0E90875B-C146-BA78-0E95-B6BB82E49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1464677"/>
            <a:ext cx="6565900" cy="36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9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C2131B-AD28-58CC-28EA-F9AB160CE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426881"/>
            <a:ext cx="9979152" cy="55229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957C43-22B7-C534-673F-6EDC8EB17B99}"/>
              </a:ext>
            </a:extLst>
          </p:cNvPr>
          <p:cNvSpPr txBox="1"/>
          <p:nvPr/>
        </p:nvSpPr>
        <p:spPr>
          <a:xfrm>
            <a:off x="4006516" y="6169509"/>
            <a:ext cx="4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Bravery</a:t>
            </a:r>
            <a:r>
              <a:rPr lang="it-IT" sz="2800" dirty="0">
                <a:solidFill>
                  <a:schemeClr val="bg1"/>
                </a:solidFill>
              </a:rPr>
              <a:t> and </a:t>
            </a:r>
            <a:r>
              <a:rPr lang="it-IT" sz="2800" dirty="0" err="1">
                <a:solidFill>
                  <a:schemeClr val="bg1"/>
                </a:solidFill>
              </a:rPr>
              <a:t>technology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5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0F386D-6E0C-0259-8A97-C7AE1C7F2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14" y="1321195"/>
            <a:ext cx="3045934" cy="37693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FF81312-0E54-7DCD-B63F-9D33FD8F2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13890"/>
          <a:stretch/>
        </p:blipFill>
        <p:spPr>
          <a:xfrm>
            <a:off x="5122956" y="1163359"/>
            <a:ext cx="3031959" cy="46941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7D8645-F259-8CCD-0F71-C664498CF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7" y="3643664"/>
            <a:ext cx="3341904" cy="22390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EFB213-71AD-D929-902E-65E261FFD549}"/>
              </a:ext>
            </a:extLst>
          </p:cNvPr>
          <p:cNvSpPr txBox="1"/>
          <p:nvPr/>
        </p:nvSpPr>
        <p:spPr>
          <a:xfrm>
            <a:off x="8591514" y="5275195"/>
            <a:ext cx="347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Isabella I of Castile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462E9D-E7BC-E0EB-3981-4D405A2604E4}"/>
              </a:ext>
            </a:extLst>
          </p:cNvPr>
          <p:cNvSpPr txBox="1"/>
          <p:nvPr/>
        </p:nvSpPr>
        <p:spPr>
          <a:xfrm>
            <a:off x="4887629" y="5275195"/>
            <a:ext cx="3502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Christopher Columbus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31100A-3A8C-D111-9FB3-C896E59AB3A2}"/>
              </a:ext>
            </a:extLst>
          </p:cNvPr>
          <p:cNvSpPr txBox="1"/>
          <p:nvPr/>
        </p:nvSpPr>
        <p:spPr>
          <a:xfrm>
            <a:off x="554552" y="1163359"/>
            <a:ext cx="4131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A new </a:t>
            </a:r>
            <a:r>
              <a:rPr lang="it-IT" sz="2800" dirty="0" err="1">
                <a:solidFill>
                  <a:schemeClr val="bg1"/>
                </a:solidFill>
              </a:rPr>
              <a:t>route</a:t>
            </a:r>
            <a:r>
              <a:rPr lang="it-IT" sz="2800" dirty="0">
                <a:solidFill>
                  <a:schemeClr val="bg1"/>
                </a:solidFill>
              </a:rPr>
              <a:t> to the </a:t>
            </a:r>
            <a:r>
              <a:rPr lang="it-IT" sz="2800" dirty="0" err="1">
                <a:solidFill>
                  <a:schemeClr val="bg1"/>
                </a:solidFill>
              </a:rPr>
              <a:t>Indies</a:t>
            </a:r>
            <a:r>
              <a:rPr lang="it-IT" sz="2800" dirty="0">
                <a:solidFill>
                  <a:schemeClr val="bg1"/>
                </a:solidFill>
              </a:rPr>
              <a:t>?</a:t>
            </a:r>
          </a:p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The </a:t>
            </a:r>
            <a:r>
              <a:rPr lang="it-IT" sz="2800" dirty="0" err="1">
                <a:solidFill>
                  <a:schemeClr val="bg1"/>
                </a:solidFill>
              </a:rPr>
              <a:t>discovery</a:t>
            </a:r>
            <a:r>
              <a:rPr lang="it-IT" sz="2800" dirty="0">
                <a:solidFill>
                  <a:schemeClr val="bg1"/>
                </a:solidFill>
              </a:rPr>
              <a:t> of a new </a:t>
            </a:r>
            <a:r>
              <a:rPr lang="it-IT" sz="2800" dirty="0" err="1">
                <a:solidFill>
                  <a:schemeClr val="bg1"/>
                </a:solidFill>
              </a:rPr>
              <a:t>continent</a:t>
            </a:r>
            <a:r>
              <a:rPr lang="it-IT" sz="2800" dirty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70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C7C3CA-4085-4846-86B9-94D32FCA4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/>
          <a:stretch/>
        </p:blipFill>
        <p:spPr>
          <a:xfrm>
            <a:off x="7026725" y="2151368"/>
            <a:ext cx="4203545" cy="41368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E536541-4490-4B41-8D34-1D0A6C767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6" y="469096"/>
            <a:ext cx="4210050" cy="41006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96B4AA-F80A-4E2D-4AD7-15101A7A1923}"/>
              </a:ext>
            </a:extLst>
          </p:cNvPr>
          <p:cNvSpPr txBox="1"/>
          <p:nvPr/>
        </p:nvSpPr>
        <p:spPr>
          <a:xfrm>
            <a:off x="7249795" y="569802"/>
            <a:ext cx="428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July 1969: the first man on the Moon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1D6B38-9E0E-E827-39B9-A3C13C18CA2F}"/>
              </a:ext>
            </a:extLst>
          </p:cNvPr>
          <p:cNvSpPr txBox="1"/>
          <p:nvPr/>
        </p:nvSpPr>
        <p:spPr>
          <a:xfrm>
            <a:off x="442596" y="4819244"/>
            <a:ext cx="5501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“We choose to go to the Moon, and do the other things, not because they are easy, but because they are hard”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September 12, 1962,</a:t>
            </a:r>
          </a:p>
        </p:txBody>
      </p:sp>
    </p:spTree>
    <p:extLst>
      <p:ext uri="{BB962C8B-B14F-4D97-AF65-F5344CB8AC3E}">
        <p14:creationId xmlns:p14="http://schemas.microsoft.com/office/powerpoint/2010/main" val="17109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6C982E-B85A-0EDF-80C0-B5D81E97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99" y="2119895"/>
            <a:ext cx="2584188" cy="3402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01BB0E-1614-49B7-1FBD-5E35C69F5F86}"/>
              </a:ext>
            </a:extLst>
          </p:cNvPr>
          <p:cNvSpPr txBox="1"/>
          <p:nvPr/>
        </p:nvSpPr>
        <p:spPr>
          <a:xfrm>
            <a:off x="1115690" y="1085850"/>
            <a:ext cx="767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1983: </a:t>
            </a:r>
            <a:r>
              <a:rPr lang="it-IT" sz="2800" dirty="0" err="1">
                <a:solidFill>
                  <a:schemeClr val="bg1"/>
                </a:solidFill>
              </a:rPr>
              <a:t>launch</a:t>
            </a:r>
            <a:r>
              <a:rPr lang="it-IT" sz="2800" dirty="0">
                <a:solidFill>
                  <a:schemeClr val="bg1"/>
                </a:solidFill>
              </a:rPr>
              <a:t> of the </a:t>
            </a:r>
            <a:r>
              <a:rPr lang="it-IT" sz="2800" dirty="0" err="1">
                <a:solidFill>
                  <a:schemeClr val="bg1"/>
                </a:solidFill>
              </a:rPr>
              <a:t>the</a:t>
            </a:r>
            <a:r>
              <a:rPr lang="it-IT" sz="2800" dirty="0">
                <a:solidFill>
                  <a:schemeClr val="bg1"/>
                </a:solidFill>
              </a:rPr>
              <a:t> Strategic Defense </a:t>
            </a:r>
            <a:r>
              <a:rPr lang="it-IT" sz="2800" dirty="0" err="1">
                <a:solidFill>
                  <a:schemeClr val="bg1"/>
                </a:solidFill>
              </a:rPr>
              <a:t>initiative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E3EB4AB-68ED-444D-1837-5B1A3599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5" y="2604604"/>
            <a:ext cx="4599464" cy="285320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36E185-459B-81D3-FD8A-873580D7F2F4}"/>
              </a:ext>
            </a:extLst>
          </p:cNvPr>
          <p:cNvSpPr txBox="1"/>
          <p:nvPr/>
        </p:nvSpPr>
        <p:spPr>
          <a:xfrm>
            <a:off x="1000125" y="5838825"/>
            <a:ext cx="729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SDI: Laser </a:t>
            </a:r>
            <a:r>
              <a:rPr lang="it-IT" sz="2800" dirty="0" err="1">
                <a:solidFill>
                  <a:schemeClr val="bg1"/>
                </a:solidFill>
              </a:rPr>
              <a:t>weapons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operating</a:t>
            </a:r>
            <a:r>
              <a:rPr lang="it-IT" sz="2800" dirty="0">
                <a:solidFill>
                  <a:schemeClr val="bg1"/>
                </a:solidFill>
              </a:rPr>
              <a:t> from space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36F24D-62A1-7B6F-BEA5-4911BCAEA7CC}"/>
              </a:ext>
            </a:extLst>
          </p:cNvPr>
          <p:cNvSpPr txBox="1"/>
          <p:nvPr/>
        </p:nvSpPr>
        <p:spPr>
          <a:xfrm>
            <a:off x="1115690" y="1686560"/>
            <a:ext cx="729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1984: </a:t>
            </a:r>
            <a:r>
              <a:rPr lang="it-IT" sz="2800" dirty="0" err="1">
                <a:solidFill>
                  <a:schemeClr val="bg1"/>
                </a:solidFill>
              </a:rPr>
              <a:t>launch</a:t>
            </a:r>
            <a:r>
              <a:rPr lang="it-IT" sz="2800" dirty="0">
                <a:solidFill>
                  <a:schemeClr val="bg1"/>
                </a:solidFill>
              </a:rPr>
              <a:t> of the Space Station </a:t>
            </a:r>
            <a:r>
              <a:rPr lang="it-IT" sz="2800" i="1" dirty="0">
                <a:solidFill>
                  <a:schemeClr val="bg1"/>
                </a:solidFill>
              </a:rPr>
              <a:t>Freedom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0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991614-590B-4FA1-AF9D-E23AE6715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1" y="1047095"/>
            <a:ext cx="6762750" cy="56356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CDC72C-F6B0-9F3D-0B0C-FD604232CCE9}"/>
              </a:ext>
            </a:extLst>
          </p:cNvPr>
          <p:cNvSpPr txBox="1"/>
          <p:nvPr/>
        </p:nvSpPr>
        <p:spPr>
          <a:xfrm>
            <a:off x="2971800" y="523875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The Global Positioning System (GPS) </a:t>
            </a:r>
            <a:r>
              <a:rPr lang="it-IT" sz="2800" dirty="0" err="1">
                <a:solidFill>
                  <a:schemeClr val="bg1"/>
                </a:solidFill>
              </a:rPr>
              <a:t>is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born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562A17-2B89-2A31-B7B3-DFC93A9E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955" y="3950778"/>
            <a:ext cx="3882999" cy="24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5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D6320A-BD64-41F5-A5F2-39227172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20" y="1439615"/>
            <a:ext cx="3319665" cy="494063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FA84DF-D06C-4267-A7C9-B833416E0719}"/>
              </a:ext>
            </a:extLst>
          </p:cNvPr>
          <p:cNvSpPr txBox="1"/>
          <p:nvPr/>
        </p:nvSpPr>
        <p:spPr>
          <a:xfrm>
            <a:off x="608615" y="1049877"/>
            <a:ext cx="498012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dirty="0">
                <a:solidFill>
                  <a:schemeClr val="bg1"/>
                </a:solidFill>
              </a:rPr>
              <a:t>Dan Goldin,  NASA Administrator</a:t>
            </a:r>
          </a:p>
          <a:p>
            <a:r>
              <a:rPr lang="it-IT" sz="2667" dirty="0">
                <a:solidFill>
                  <a:schemeClr val="bg1"/>
                </a:solidFill>
              </a:rPr>
              <a:t>and </a:t>
            </a:r>
            <a:r>
              <a:rPr lang="it-IT" sz="2667" dirty="0" err="1">
                <a:solidFill>
                  <a:schemeClr val="bg1"/>
                </a:solidFill>
              </a:rPr>
              <a:t>Hon</a:t>
            </a:r>
            <a:r>
              <a:rPr lang="it-IT" sz="2667" dirty="0">
                <a:solidFill>
                  <a:schemeClr val="bg1"/>
                </a:solidFill>
              </a:rPr>
              <a:t>. John Lewis </a:t>
            </a:r>
          </a:p>
          <a:p>
            <a:r>
              <a:rPr lang="it-IT" sz="2667" dirty="0" err="1">
                <a:solidFill>
                  <a:schemeClr val="bg1"/>
                </a:solidFill>
              </a:rPr>
              <a:t>salvaged</a:t>
            </a:r>
            <a:r>
              <a:rPr lang="it-IT" sz="2667" dirty="0">
                <a:solidFill>
                  <a:schemeClr val="bg1"/>
                </a:solidFill>
              </a:rPr>
              <a:t> the ISS in 1994</a:t>
            </a:r>
            <a:endParaRPr lang="en-US" sz="2667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01AD70-C160-496C-A3D7-19C65E6F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" b="4092"/>
          <a:stretch/>
        </p:blipFill>
        <p:spPr>
          <a:xfrm>
            <a:off x="4037213" y="2455523"/>
            <a:ext cx="2974391" cy="38219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6C7525-7B3D-1A25-7128-C11EF1A11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3932737"/>
            <a:ext cx="1797050" cy="23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3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B7F1A5-C251-4DBF-BDAE-B7D2AB36EEBE}"/>
              </a:ext>
            </a:extLst>
          </p:cNvPr>
          <p:cNvSpPr txBox="1"/>
          <p:nvPr/>
        </p:nvSpPr>
        <p:spPr>
          <a:xfrm>
            <a:off x="933022" y="1610767"/>
            <a:ext cx="105926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hen an American family runs into tough times, they do not take funds from their children’s education, they cut out unnecessary spending.</a:t>
            </a:r>
          </a:p>
          <a:p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Cutting the station would be tantamount to taking money from a child’s education fund to continue to eat dinner out every night.</a:t>
            </a:r>
          </a:p>
          <a:p>
            <a:endParaRPr lang="en-US" sz="28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……We became great by dreaming and pursuing that dream. As soon as we lose the ability to dream and reach for the stars we cease to be great.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781FE2-B3D7-4341-BECB-9B0A9B229DCA}"/>
              </a:ext>
            </a:extLst>
          </p:cNvPr>
          <p:cNvSpPr txBox="1"/>
          <p:nvPr/>
        </p:nvSpPr>
        <p:spPr>
          <a:xfrm>
            <a:off x="7544657" y="5414159"/>
            <a:ext cx="291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Hon</a:t>
            </a:r>
            <a:r>
              <a:rPr lang="it-IT" sz="2800" dirty="0">
                <a:solidFill>
                  <a:schemeClr val="bg1"/>
                </a:solidFill>
              </a:rPr>
              <a:t>. John Lewis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4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11C7C7-C3B2-4EF2-966D-F7F5325487B0}"/>
              </a:ext>
            </a:extLst>
          </p:cNvPr>
          <p:cNvSpPr txBox="1"/>
          <p:nvPr/>
        </p:nvSpPr>
        <p:spPr>
          <a:xfrm>
            <a:off x="838199" y="264109"/>
            <a:ext cx="10067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2000: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New space economy begins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By the policies of the Obama administration.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«the Government must not interfere with US innovation»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(Space commercialization Act)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By the initiative of some visionary American entrepreneurs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By the great availability of Venture Capital in the US market.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E986E5-A3BF-4EED-B4EA-56FC8B97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726" y="1519296"/>
            <a:ext cx="1981074" cy="25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3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9165</TotalTime>
  <Words>507</Words>
  <Application>Microsoft Office PowerPoint</Application>
  <PresentationFormat>Widescreen</PresentationFormat>
  <Paragraphs>75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Franco MALERBA</dc:creator>
  <cp:lastModifiedBy>Franco MALERBA</cp:lastModifiedBy>
  <cp:revision>139</cp:revision>
  <cp:lastPrinted>2022-09-28T08:15:05Z</cp:lastPrinted>
  <dcterms:created xsi:type="dcterms:W3CDTF">2021-05-21T10:16:54Z</dcterms:created>
  <dcterms:modified xsi:type="dcterms:W3CDTF">2024-10-20T16:48:54Z</dcterms:modified>
</cp:coreProperties>
</file>