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1"/>
  </p:sldMasterIdLst>
  <p:notesMasterIdLst>
    <p:notesMasterId r:id="rId16"/>
  </p:notesMasterIdLst>
  <p:sldIdLst>
    <p:sldId id="256" r:id="rId2"/>
    <p:sldId id="257" r:id="rId3"/>
    <p:sldId id="294" r:id="rId4"/>
    <p:sldId id="258" r:id="rId5"/>
    <p:sldId id="259" r:id="rId6"/>
    <p:sldId id="260" r:id="rId7"/>
    <p:sldId id="263" r:id="rId8"/>
    <p:sldId id="300" r:id="rId9"/>
    <p:sldId id="302" r:id="rId10"/>
    <p:sldId id="303" r:id="rId11"/>
    <p:sldId id="304" r:id="rId12"/>
    <p:sldId id="305" r:id="rId13"/>
    <p:sldId id="307" r:id="rId14"/>
    <p:sldId id="287" r:id="rId15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0149C35E-E258-4AB8-A238-A9623D318205}">
          <p14:sldIdLst>
            <p14:sldId id="256"/>
            <p14:sldId id="257"/>
            <p14:sldId id="294"/>
            <p14:sldId id="258"/>
            <p14:sldId id="259"/>
            <p14:sldId id="260"/>
            <p14:sldId id="263"/>
            <p14:sldId id="300"/>
            <p14:sldId id="302"/>
            <p14:sldId id="303"/>
            <p14:sldId id="304"/>
            <p14:sldId id="305"/>
            <p14:sldId id="307"/>
          </p14:sldIdLst>
        </p14:section>
        <p14:section name="Sezione senza titolo" id="{4BB7B9F1-E040-4EF9-8230-3ED44A9CC93C}">
          <p14:sldIdLst>
            <p14:sldId id="28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6374" autoAdjust="0"/>
  </p:normalViewPr>
  <p:slideViewPr>
    <p:cSldViewPr snapToGrid="0">
      <p:cViewPr varScale="1">
        <p:scale>
          <a:sx n="76" d="100"/>
          <a:sy n="76" d="100"/>
        </p:scale>
        <p:origin x="869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7" d="100"/>
          <a:sy n="87" d="100"/>
        </p:scale>
        <p:origin x="3840" y="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82144D-61A8-4149-8843-2582247D4252}" type="datetimeFigureOut">
              <a:rPr lang="it-IT" smtClean="0"/>
              <a:t>17/09/2025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7B2F2E-EA5A-4F73-82E1-4CE0ABFCCA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7117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B2F2E-EA5A-4F73-82E1-4CE0ABFCCA06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8548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08B084-86A4-15DE-94FF-5325D4FF0F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E90233CB-18B9-E07E-D199-093DDCDFD1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9E8493AA-9D08-2A0D-D331-248D54B8B8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EF24D43-F8E8-841C-EA3D-BE2C8E3C1FE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B2F2E-EA5A-4F73-82E1-4CE0ABFCCA06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89455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F441BE-5835-E73F-CE97-2A4BFE0805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21471ADE-A590-2980-6B1E-F88C7F5690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C879CCB6-F00A-7FDA-1E1F-E46A3121E7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F79B9F4-9AB9-C18C-1D7F-57D38AB8AE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B2F2E-EA5A-4F73-82E1-4CE0ABFCCA06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73865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69DC51-7099-09FE-CE04-72707DA035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1A77DAE5-9920-9897-0C67-10702C7A04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8F36B31E-933B-ED9B-1F59-E4EB32D022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FF36047-67A6-9090-D77D-4B64F5E2DDB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B2F2E-EA5A-4F73-82E1-4CE0ABFCCA06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88089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8D7D6B-7F76-ED78-5A11-71C0534916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2AA42241-2635-C173-A5F6-C4A5114964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D38B565C-3AE4-CE19-0BE5-D7F3B60376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96A0CCF-65C6-4D21-EBBE-773446B66F8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B2F2E-EA5A-4F73-82E1-4CE0ABFCCA06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5055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B2F2E-EA5A-4F73-82E1-4CE0ABFCCA06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9236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B2F2E-EA5A-4F73-82E1-4CE0ABFCCA06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95148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F1D2BF-8B71-EDCE-6431-1F730B8B6D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F2D1C5D6-FCFA-9289-74C4-A2C7551F80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2FCCDE67-4731-0D69-F2C8-966D173A2D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776E146-DF1F-1F0A-F4B0-57C0D4F644F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B2F2E-EA5A-4F73-82E1-4CE0ABFCCA06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1171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B2F2E-EA5A-4F73-82E1-4CE0ABFCCA06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91722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B2F2E-EA5A-4F73-82E1-4CE0ABFCCA06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90026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B2F2E-EA5A-4F73-82E1-4CE0ABFCCA06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84783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B2F2E-EA5A-4F73-82E1-4CE0ABFCCA06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4508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CB097F-09D1-8A59-4E19-0C837C5AAC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7C9794FD-014E-11FE-F571-C2C6712EDF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AAD1ACA2-FFF3-2EFF-548E-D8FCE914AB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6228A9F-5AE0-C463-A5CE-7DB7DE05CF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B2F2E-EA5A-4F73-82E1-4CE0ABFCCA06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01490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AD8EE1-6431-B0CD-4C1F-E167EFCD42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EEAEF7DD-F880-A885-6266-6C5C25ADB0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5D340EEC-BD42-5211-CA88-231A0BFF89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5C4861C-84AE-9A98-F142-7ACA43E171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B2F2E-EA5A-4F73-82E1-4CE0ABFCCA06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34874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5736-0C37-4E55-A7C8-22FEF4A2587B}" type="datetime1">
              <a:rPr lang="it-IT" smtClean="0"/>
              <a:t>17/09/2025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Francesco PENE VIDARI – notaio in Torino 23 settembre 2025</a:t>
            </a: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3F27ED1-96AF-47FD-BD47-BFE61FCB80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7410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EA88C-CB59-4234-AE55-416E872A91AF}" type="datetime1">
              <a:rPr lang="it-IT" smtClean="0"/>
              <a:t>17/09/2025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Francesco PENE VIDARI – notaio in Torino 23 settembre 2025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3F27ED1-96AF-47FD-BD47-BFE61FCB80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9176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EDF3-FA92-4E0F-9573-B960FF63EF91}" type="datetime1">
              <a:rPr lang="it-IT" smtClean="0"/>
              <a:t>17/09/2025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Francesco PENE VIDARI – notaio in Torino 23 settembre 2025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3F27ED1-96AF-47FD-BD47-BFE61FCB808F}" type="slidenum">
              <a:rPr lang="it-IT" smtClean="0"/>
              <a:t>‹N›</a:t>
            </a:fld>
            <a:endParaRPr lang="it-IT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47239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D73BA-BA03-48CC-970E-7E718AC2B234}" type="datetime1">
              <a:rPr lang="it-IT" smtClean="0"/>
              <a:t>17/09/2025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Francesco PENE VIDARI – notaio in Torino 23 settembre 2025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3F27ED1-96AF-47FD-BD47-BFE61FCB80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8899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66493-50A2-4D85-A20A-500E9D8152D8}" type="datetime1">
              <a:rPr lang="it-IT" smtClean="0"/>
              <a:t>17/09/2025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Francesco PENE VIDARI – notaio in Torino 23 settembre 2025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3F27ED1-96AF-47FD-BD47-BFE61FCB808F}" type="slidenum">
              <a:rPr lang="it-IT" smtClean="0"/>
              <a:t>‹N›</a:t>
            </a:fld>
            <a:endParaRPr lang="it-IT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04420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FAD3-0928-494B-A01F-F016FFA1015A}" type="datetime1">
              <a:rPr lang="it-IT" smtClean="0"/>
              <a:t>17/09/2025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Francesco PENE VIDARI – notaio in Torino 23 settembre 2025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3F27ED1-96AF-47FD-BD47-BFE61FCB80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05521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79A66-5BCA-4671-BE5E-C7A09B599803}" type="datetime1">
              <a:rPr lang="it-IT" smtClean="0"/>
              <a:t>17/09/2025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Francesco PENE VIDARI – notaio in Torino 23 settembre 2025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27ED1-96AF-47FD-BD47-BFE61FCB80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17222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AA0EA-7188-451C-97AB-2B13DAEA0543}" type="datetime1">
              <a:rPr lang="it-IT" smtClean="0"/>
              <a:t>17/09/2025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Francesco PENE VIDARI – notaio in Torino 23 settembre 2025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27ED1-96AF-47FD-BD47-BFE61FCB80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8230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6F1D5-3AE7-4891-9A5F-FC07DBDCDDBB}" type="datetime1">
              <a:rPr lang="it-IT" smtClean="0"/>
              <a:t>17/09/2025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Francesco PENE VIDARI – notaio in Torino 23 settembre 2025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27ED1-96AF-47FD-BD47-BFE61FCB80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4653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58CB-F251-4176-ABCF-30568BCD4229}" type="datetime1">
              <a:rPr lang="it-IT" smtClean="0"/>
              <a:t>17/09/2025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Francesco PENE VIDARI – notaio in Torino 23 settembre 2025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3F27ED1-96AF-47FD-BD47-BFE61FCB80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7456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AF6F-9CAE-408D-A98E-D1F22BC860EB}" type="datetime1">
              <a:rPr lang="it-IT" smtClean="0"/>
              <a:t>17/09/2025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Francesco PENE VIDARI – notaio in Torino 23 settembre 2025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3F27ED1-96AF-47FD-BD47-BFE61FCB80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4546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75982-17BF-4DCE-AD17-58D1D434086C}" type="datetime1">
              <a:rPr lang="it-IT" smtClean="0"/>
              <a:t>17/09/2025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Francesco PENE VIDARI – notaio in Torino 23 settembre 2025</a:t>
            </a: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3F27ED1-96AF-47FD-BD47-BFE61FCB80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6975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B940F-592B-4312-AD17-C061613C28AC}" type="datetime1">
              <a:rPr lang="it-IT" smtClean="0"/>
              <a:t>17/09/2025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Francesco PENE VIDARI – notaio in Torino 23 settembre 2025</a:t>
            </a: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27ED1-96AF-47FD-BD47-BFE61FCB80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7500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D1C71-50CC-408F-A698-19E211A2C4F4}" type="datetime1">
              <a:rPr lang="it-IT" smtClean="0"/>
              <a:t>17/09/2025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Francesco PENE VIDARI – notaio in Torino 23 settembre 2025</a:t>
            </a: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27ED1-96AF-47FD-BD47-BFE61FCB80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8121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63780-7065-4EAD-B0E2-E9B684E28423}" type="datetime1">
              <a:rPr lang="it-IT" smtClean="0"/>
              <a:t>17/09/2025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Francesco PENE VIDARI – notaio in Torino 23 settembre 2025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27ED1-96AF-47FD-BD47-BFE61FCB80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222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6E23C-CE89-43D6-94EE-AF8CBFA951DD}" type="datetime1">
              <a:rPr lang="it-IT" smtClean="0"/>
              <a:t>17/09/2025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Francesco PENE VIDARI – notaio in Torino 23 settembre 2025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3F27ED1-96AF-47FD-BD47-BFE61FCB80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410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1C0D62-33A0-473F-B68C-4292A5BE55CE}" type="datetime1">
              <a:rPr lang="it-IT" smtClean="0"/>
              <a:t>17/09/2025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avv. Francesco PENE VIDARI – notaio in Torino 23 settembre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3F27ED1-96AF-47FD-BD47-BFE61FCB80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2397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  <p:sldLayoutId id="2147483759" r:id="rId14"/>
    <p:sldLayoutId id="2147483760" r:id="rId15"/>
    <p:sldLayoutId id="2147483761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93F9C3-F0F1-4894-ACCB-F06710E8DF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32905" y="1574074"/>
            <a:ext cx="8915399" cy="2262781"/>
          </a:xfrm>
        </p:spPr>
        <p:txBody>
          <a:bodyPr>
            <a:normAutofit/>
          </a:bodyPr>
          <a:lstStyle/>
          <a:p>
            <a:pPr algn="just"/>
            <a:r>
              <a:rPr lang="it-IT" sz="4400" b="1" dirty="0"/>
              <a:t>Pianificazione del passaggio generazionale: profili civilistici.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465ECCB-3121-4A92-AF24-B2EE4A2C71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32905" y="3836855"/>
            <a:ext cx="8915399" cy="1126283"/>
          </a:xfrm>
        </p:spPr>
        <p:txBody>
          <a:bodyPr>
            <a:normAutofit/>
          </a:bodyPr>
          <a:lstStyle/>
          <a:p>
            <a:pPr algn="r"/>
            <a:br>
              <a:rPr lang="it-IT" dirty="0"/>
            </a:br>
            <a:endParaRPr lang="it-IT" dirty="0"/>
          </a:p>
          <a:p>
            <a:pPr algn="r"/>
            <a:endParaRPr lang="it-IT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6E5924D2-95AB-4B86-80FA-93C569BD8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0" y="5996471"/>
            <a:ext cx="7619999" cy="365125"/>
          </a:xfrm>
        </p:spPr>
        <p:txBody>
          <a:bodyPr/>
          <a:lstStyle/>
          <a:p>
            <a:r>
              <a:rPr lang="it-IT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avv. Francesco PENE VIDARI – notaio in Torino</a:t>
            </a:r>
          </a:p>
          <a:p>
            <a:r>
              <a:rPr lang="it-IT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23 settembre 2025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2BE27605-B88A-3EF3-91FB-CD87D7105E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4327" y="5539797"/>
            <a:ext cx="2548349" cy="816935"/>
          </a:xfrm>
          <a:prstGeom prst="rect">
            <a:avLst/>
          </a:prstGeom>
        </p:spPr>
      </p:pic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A9C901B-57FE-642E-419E-96938BD49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27ED1-96AF-47FD-BD47-BFE61FCB808F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49215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279C500-C5F5-B9F4-42D8-2FA343D983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6A49112-0FAE-70CF-7B44-3478BE6DC4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69949" y="70338"/>
            <a:ext cx="8682273" cy="1739005"/>
          </a:xfrm>
        </p:spPr>
        <p:txBody>
          <a:bodyPr>
            <a:normAutofit fontScale="90000"/>
          </a:bodyPr>
          <a:lstStyle/>
          <a:p>
            <a:br>
              <a:rPr lang="it-IT" dirty="0"/>
            </a:br>
            <a:br>
              <a:rPr lang="it-IT" dirty="0"/>
            </a:br>
            <a:br>
              <a:rPr lang="it-IT" dirty="0"/>
            </a:br>
            <a:br>
              <a:rPr lang="it-IT" dirty="0"/>
            </a:br>
            <a:r>
              <a:rPr kumimoji="0" lang="it-IT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Oggetto: proprietà / soggetto: famiglia / successione: causa </a:t>
            </a:r>
            <a:br>
              <a:rPr kumimoji="0" lang="it-IT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</a:br>
            <a:r>
              <a:rPr kumimoji="0" lang="it-IT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3) Successione</a:t>
            </a:r>
            <a:endParaRPr lang="it-IT" sz="4000" b="1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F30193F-E100-EA56-C06E-233F11248C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44789" y="1809343"/>
            <a:ext cx="8915399" cy="3485584"/>
          </a:xfrm>
        </p:spPr>
        <p:txBody>
          <a:bodyPr>
            <a:normAutofit/>
          </a:bodyPr>
          <a:lstStyle/>
          <a:p>
            <a:pPr algn="r"/>
            <a:br>
              <a:rPr lang="it-IT" dirty="0"/>
            </a:br>
            <a:endParaRPr lang="it-IT" dirty="0"/>
          </a:p>
          <a:p>
            <a:pPr algn="r"/>
            <a:endParaRPr lang="it-IT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E475BEE9-03B5-22D3-F69C-C93633191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0" y="5996471"/>
            <a:ext cx="7619999" cy="365125"/>
          </a:xfrm>
        </p:spPr>
        <p:txBody>
          <a:bodyPr/>
          <a:lstStyle/>
          <a:p>
            <a:r>
              <a:rPr lang="it-IT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avv. Francesco PENE VIDARI – notaio in Torino </a:t>
            </a:r>
          </a:p>
          <a:p>
            <a:r>
              <a:rPr lang="it-IT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23 settembre 2025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49B22777-B6FB-EE87-E858-8AE61A33E229}"/>
              </a:ext>
            </a:extLst>
          </p:cNvPr>
          <p:cNvSpPr txBox="1"/>
          <p:nvPr/>
        </p:nvSpPr>
        <p:spPr>
          <a:xfrm>
            <a:off x="2906263" y="1809343"/>
            <a:ext cx="83291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it-IT" sz="3200" dirty="0"/>
          </a:p>
          <a:p>
            <a:pPr algn="just"/>
            <a:endParaRPr lang="it-IT" sz="3200" dirty="0"/>
          </a:p>
          <a:p>
            <a:pPr algn="just"/>
            <a:endParaRPr lang="it-IT" sz="3200" dirty="0"/>
          </a:p>
          <a:p>
            <a:pPr algn="just"/>
            <a:r>
              <a:rPr lang="it-IT" sz="3200" dirty="0"/>
              <a:t>… Al family office… in proprio o professionale</a:t>
            </a:r>
            <a:r>
              <a:rPr lang="it-IT" sz="2800" dirty="0"/>
              <a:t>…</a:t>
            </a:r>
            <a:endParaRPr lang="it-IT" sz="32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2E4A759-D673-98B6-0C72-9E6C5E337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27ED1-96AF-47FD-BD47-BFE61FCB808F}" type="slidenum">
              <a:rPr lang="it-IT" smtClean="0"/>
              <a:t>10</a:t>
            </a:fld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9C49C63B-54D5-2E12-D26C-2A9FD724CF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4645" y="5362098"/>
            <a:ext cx="2548349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65988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7EA5C3F-1E8F-1997-D66D-F3270E1098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089F58-4689-4909-5AAD-5F22C9585A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69949" y="70338"/>
            <a:ext cx="8682273" cy="1739005"/>
          </a:xfrm>
        </p:spPr>
        <p:txBody>
          <a:bodyPr>
            <a:normAutofit fontScale="90000"/>
          </a:bodyPr>
          <a:lstStyle/>
          <a:p>
            <a:br>
              <a:rPr lang="it-IT" dirty="0"/>
            </a:br>
            <a:br>
              <a:rPr lang="it-IT" dirty="0"/>
            </a:br>
            <a:br>
              <a:rPr lang="it-IT" dirty="0"/>
            </a:br>
            <a:br>
              <a:rPr lang="it-IT" dirty="0"/>
            </a:br>
            <a:r>
              <a:rPr kumimoji="0" lang="it-IT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Oggetto: proprietà / soggetto: famiglia / successione: causa </a:t>
            </a:r>
            <a:br>
              <a:rPr kumimoji="0" lang="it-IT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</a:br>
            <a:r>
              <a:rPr kumimoji="0" lang="it-IT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3) Successione</a:t>
            </a:r>
            <a:endParaRPr lang="it-IT" sz="4000" b="1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8D64A7A-F5F6-0C58-32D3-F659BE3A50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44789" y="1809343"/>
            <a:ext cx="8915399" cy="3485584"/>
          </a:xfrm>
        </p:spPr>
        <p:txBody>
          <a:bodyPr>
            <a:normAutofit/>
          </a:bodyPr>
          <a:lstStyle/>
          <a:p>
            <a:pPr algn="r"/>
            <a:br>
              <a:rPr lang="it-IT" dirty="0"/>
            </a:br>
            <a:endParaRPr lang="it-IT" dirty="0"/>
          </a:p>
          <a:p>
            <a:pPr algn="r"/>
            <a:endParaRPr lang="it-IT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EE865D49-1EEE-5151-E8B3-6BF8BFAD3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0" y="5996471"/>
            <a:ext cx="7619999" cy="365125"/>
          </a:xfrm>
        </p:spPr>
        <p:txBody>
          <a:bodyPr/>
          <a:lstStyle/>
          <a:p>
            <a:r>
              <a:rPr lang="it-IT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avv. Francesco PENE VIDARI – notaio in Torino </a:t>
            </a:r>
          </a:p>
          <a:p>
            <a:r>
              <a:rPr lang="it-IT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23 settembre 2025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671E6D03-BD46-9E35-A33A-3728D190BF45}"/>
              </a:ext>
            </a:extLst>
          </p:cNvPr>
          <p:cNvSpPr txBox="1"/>
          <p:nvPr/>
        </p:nvSpPr>
        <p:spPr>
          <a:xfrm>
            <a:off x="2869949" y="1765426"/>
            <a:ext cx="832918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it-IT" sz="2800" dirty="0"/>
          </a:p>
          <a:p>
            <a:pPr algn="just"/>
            <a:r>
              <a:rPr lang="it-IT" sz="2800" dirty="0"/>
              <a:t>. Le unioni famigliari complesse come riorganizzazioni patrimoniali </a:t>
            </a:r>
          </a:p>
          <a:p>
            <a:pPr algn="just"/>
            <a:endParaRPr lang="it-IT" sz="2800" dirty="0"/>
          </a:p>
          <a:p>
            <a:pPr algn="just"/>
            <a:r>
              <a:rPr lang="it-IT" sz="2800" dirty="0"/>
              <a:t>. Frammentazione e famiglia nucleare </a:t>
            </a:r>
            <a:r>
              <a:rPr lang="it-IT" sz="2800" b="1" dirty="0"/>
              <a:t>versus</a:t>
            </a:r>
            <a:r>
              <a:rPr lang="it-IT" sz="2800" dirty="0"/>
              <a:t> unione e famiglie multigenerazionali anche in orizzontale. 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DFF3AC1-A156-1E40-D1EE-34EDF36B3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27ED1-96AF-47FD-BD47-BFE61FCB808F}" type="slidenum">
              <a:rPr lang="it-IT" smtClean="0"/>
              <a:t>11</a:t>
            </a:fld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7798C65D-E35A-C086-23C2-FF5179C4ED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4645" y="5362098"/>
            <a:ext cx="2548349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70798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5DFC2A4-205E-C12A-0031-4D28A67FA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AF7B4A-F627-1B28-A96B-FD0BD43414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69949" y="70338"/>
            <a:ext cx="8682273" cy="1739005"/>
          </a:xfrm>
        </p:spPr>
        <p:txBody>
          <a:bodyPr>
            <a:normAutofit fontScale="90000"/>
          </a:bodyPr>
          <a:lstStyle/>
          <a:p>
            <a:br>
              <a:rPr lang="it-IT" dirty="0"/>
            </a:br>
            <a:br>
              <a:rPr lang="it-IT" dirty="0"/>
            </a:br>
            <a:br>
              <a:rPr lang="it-IT" dirty="0"/>
            </a:br>
            <a:br>
              <a:rPr lang="it-IT" dirty="0"/>
            </a:br>
            <a:r>
              <a:rPr kumimoji="0" lang="it-IT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Oggetto: proprietà / soggetto: famiglia / successione: causa </a:t>
            </a:r>
            <a:br>
              <a:rPr kumimoji="0" lang="it-IT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</a:br>
            <a:r>
              <a:rPr kumimoji="0" lang="it-IT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3) Successione</a:t>
            </a:r>
            <a:endParaRPr lang="it-IT" sz="4000" b="1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AE9A0D1-9D1C-FF95-7B79-7647690F68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44789" y="1809343"/>
            <a:ext cx="8915399" cy="3485584"/>
          </a:xfrm>
        </p:spPr>
        <p:txBody>
          <a:bodyPr>
            <a:normAutofit/>
          </a:bodyPr>
          <a:lstStyle/>
          <a:p>
            <a:pPr algn="r"/>
            <a:br>
              <a:rPr lang="it-IT" dirty="0"/>
            </a:br>
            <a:endParaRPr lang="it-IT" dirty="0"/>
          </a:p>
          <a:p>
            <a:pPr algn="r"/>
            <a:endParaRPr lang="it-IT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F98FC5B-9765-527F-7DD0-1BFFD1A6D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0" y="5996471"/>
            <a:ext cx="7619999" cy="365125"/>
          </a:xfrm>
        </p:spPr>
        <p:txBody>
          <a:bodyPr/>
          <a:lstStyle/>
          <a:p>
            <a:r>
              <a:rPr lang="it-IT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avv. Francesco PENE VIDARI – notaio in Torino </a:t>
            </a:r>
          </a:p>
          <a:p>
            <a:r>
              <a:rPr lang="it-IT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23 settembre 2025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C8B6FAF0-19F3-AA3E-C32A-80BD353821D5}"/>
              </a:ext>
            </a:extLst>
          </p:cNvPr>
          <p:cNvSpPr txBox="1"/>
          <p:nvPr/>
        </p:nvSpPr>
        <p:spPr>
          <a:xfrm>
            <a:off x="2869949" y="1765426"/>
            <a:ext cx="832918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b="1" dirty="0"/>
              <a:t>Patto generazionale </a:t>
            </a:r>
          </a:p>
          <a:p>
            <a:pPr algn="just"/>
            <a:endParaRPr lang="it-IT" sz="2400" dirty="0"/>
          </a:p>
          <a:p>
            <a:pPr algn="just"/>
            <a:r>
              <a:rPr lang="it-IT" sz="2800" dirty="0"/>
              <a:t>Dall’accomandita per azioni alla società semplice al trust al family office flessibile (o inserito in modello esistente).</a:t>
            </a:r>
          </a:p>
          <a:p>
            <a:pPr algn="just"/>
            <a:r>
              <a:rPr lang="it-IT" sz="2800" dirty="0"/>
              <a:t>(la governance del patto / famigliari e/o non famigliari)</a:t>
            </a:r>
          </a:p>
          <a:p>
            <a:pPr algn="just"/>
            <a:r>
              <a:rPr lang="it-IT" sz="2800" dirty="0"/>
              <a:t>(consiglio di famiglia e patti parasociali di famiglia).</a:t>
            </a:r>
          </a:p>
          <a:p>
            <a:pPr algn="just"/>
            <a:endParaRPr lang="it-IT" sz="2400" dirty="0"/>
          </a:p>
          <a:p>
            <a:pPr algn="just"/>
            <a:endParaRPr lang="it-IT" sz="2400" dirty="0"/>
          </a:p>
          <a:p>
            <a:pPr algn="just"/>
            <a:endParaRPr lang="it-IT" sz="28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9D2748D-0889-A667-5464-1BD03E196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27ED1-96AF-47FD-BD47-BFE61FCB808F}" type="slidenum">
              <a:rPr lang="it-IT" smtClean="0"/>
              <a:t>12</a:t>
            </a:fld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4FDD6CA6-64D6-A70D-B075-2E8D2BBDC3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4645" y="5362098"/>
            <a:ext cx="2548349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72875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CBEC11-CD6D-3C2C-EA1B-A3B64A65D9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50433A-C1E7-A851-EB4D-A3A7B1F56A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69949" y="70338"/>
            <a:ext cx="8682273" cy="1739005"/>
          </a:xfrm>
        </p:spPr>
        <p:txBody>
          <a:bodyPr>
            <a:normAutofit fontScale="90000"/>
          </a:bodyPr>
          <a:lstStyle/>
          <a:p>
            <a:br>
              <a:rPr lang="it-IT" dirty="0"/>
            </a:br>
            <a:br>
              <a:rPr lang="it-IT" dirty="0"/>
            </a:br>
            <a:br>
              <a:rPr lang="it-IT" dirty="0"/>
            </a:br>
            <a:br>
              <a:rPr lang="it-IT" dirty="0"/>
            </a:br>
            <a:r>
              <a:rPr kumimoji="0" lang="it-IT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Oggetto: proprietà / soggetto: famiglia / successione: causa </a:t>
            </a:r>
            <a:br>
              <a:rPr kumimoji="0" lang="it-IT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</a:br>
            <a:r>
              <a:rPr kumimoji="0" lang="it-IT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3) Successione</a:t>
            </a:r>
            <a:endParaRPr lang="it-IT" sz="4000" b="1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5627190-157A-9B09-EE86-F4E7AADA8D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44789" y="1809343"/>
            <a:ext cx="8915399" cy="3485584"/>
          </a:xfrm>
        </p:spPr>
        <p:txBody>
          <a:bodyPr>
            <a:normAutofit/>
          </a:bodyPr>
          <a:lstStyle/>
          <a:p>
            <a:pPr algn="r"/>
            <a:br>
              <a:rPr lang="it-IT" dirty="0"/>
            </a:br>
            <a:endParaRPr lang="it-IT" dirty="0"/>
          </a:p>
          <a:p>
            <a:pPr algn="r"/>
            <a:endParaRPr lang="it-IT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3A1F1E9F-738F-AA40-B342-59E8650E3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0" y="5996471"/>
            <a:ext cx="7619999" cy="365125"/>
          </a:xfrm>
        </p:spPr>
        <p:txBody>
          <a:bodyPr/>
          <a:lstStyle/>
          <a:p>
            <a:r>
              <a:rPr lang="it-IT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avv. Francesco PENE VIDARI – notaio in Torino </a:t>
            </a:r>
          </a:p>
          <a:p>
            <a:r>
              <a:rPr lang="it-IT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23 settembre 2025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0F4CBB09-4107-38D3-F060-55205423BE88}"/>
              </a:ext>
            </a:extLst>
          </p:cNvPr>
          <p:cNvSpPr txBox="1"/>
          <p:nvPr/>
        </p:nvSpPr>
        <p:spPr>
          <a:xfrm>
            <a:off x="2281225" y="1563073"/>
            <a:ext cx="832918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it-IT" sz="2800" dirty="0"/>
          </a:p>
          <a:p>
            <a:pPr algn="just"/>
            <a:endParaRPr lang="it-IT" sz="2800" dirty="0"/>
          </a:p>
          <a:p>
            <a:pPr algn="just"/>
            <a:endParaRPr lang="it-IT" sz="2800" dirty="0"/>
          </a:p>
          <a:p>
            <a:pPr algn="just"/>
            <a:endParaRPr lang="it-IT" sz="2800" dirty="0"/>
          </a:p>
          <a:p>
            <a:pPr algn="just"/>
            <a:r>
              <a:rPr lang="it-IT" sz="2800" dirty="0"/>
              <a:t>(consiglio di famiglia e patti parasociali di famiglia).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3D553D3-8E72-A08D-A121-50DB92EB7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27ED1-96AF-47FD-BD47-BFE61FCB808F}" type="slidenum">
              <a:rPr lang="it-IT" smtClean="0"/>
              <a:t>13</a:t>
            </a:fld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1F5F0E8A-F881-9306-E111-BB1FB8FA9A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4645" y="5362098"/>
            <a:ext cx="2548349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5363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93F9C3-F0F1-4894-ACCB-F06710E8DF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11767" y="2245241"/>
            <a:ext cx="8682273" cy="1232499"/>
          </a:xfrm>
        </p:spPr>
        <p:txBody>
          <a:bodyPr>
            <a:normAutofit/>
          </a:bodyPr>
          <a:lstStyle/>
          <a:p>
            <a:pPr algn="r"/>
            <a:r>
              <a:rPr lang="it-IT" sz="2700" b="1" dirty="0"/>
              <a:t>Grazie per l’attenzione</a:t>
            </a:r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6E5924D2-95AB-4B86-80FA-93C569BD8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0" y="5996471"/>
            <a:ext cx="7619999" cy="365125"/>
          </a:xfrm>
        </p:spPr>
        <p:txBody>
          <a:bodyPr/>
          <a:lstStyle/>
          <a:p>
            <a:r>
              <a:rPr lang="it-IT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avv. Francesco PENE VIDARI – notaio in Torino</a:t>
            </a:r>
          </a:p>
          <a:p>
            <a:r>
              <a:rPr lang="it-IT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23 settembre 2025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671BE94F-271B-43DF-1A23-BE4D2E9D7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27ED1-96AF-47FD-BD47-BFE61FCB808F}" type="slidenum">
              <a:rPr lang="it-IT" smtClean="0"/>
              <a:t>14</a:t>
            </a:fld>
            <a:endParaRPr lang="it-IT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DCB0F56C-000D-EA40-2962-82046C4D34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4645" y="5362098"/>
            <a:ext cx="2548349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41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93F9C3-F0F1-4894-ACCB-F06710E8DF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69949" y="134574"/>
            <a:ext cx="8682273" cy="1232499"/>
          </a:xfrm>
        </p:spPr>
        <p:txBody>
          <a:bodyPr>
            <a:normAutofit/>
          </a:bodyPr>
          <a:lstStyle/>
          <a:p>
            <a:pPr algn="ctr"/>
            <a:r>
              <a:rPr lang="it-IT" sz="4000" b="1"/>
              <a:t>Considerazioni preliminari</a:t>
            </a:r>
            <a:endParaRPr lang="it-IT" sz="4000" b="1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465ECCB-3121-4A92-AF24-B2EE4A2C71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32905" y="1874067"/>
            <a:ext cx="8915399" cy="3485584"/>
          </a:xfrm>
        </p:spPr>
        <p:txBody>
          <a:bodyPr>
            <a:normAutofit/>
          </a:bodyPr>
          <a:lstStyle/>
          <a:p>
            <a:pPr algn="r"/>
            <a:br>
              <a:rPr lang="it-IT" dirty="0"/>
            </a:br>
            <a:endParaRPr lang="it-IT" dirty="0"/>
          </a:p>
          <a:p>
            <a:pPr algn="r"/>
            <a:endParaRPr lang="it-IT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6E5924D2-95AB-4B86-80FA-93C569BD8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0" y="5996471"/>
            <a:ext cx="7619999" cy="365125"/>
          </a:xfrm>
        </p:spPr>
        <p:txBody>
          <a:bodyPr/>
          <a:lstStyle/>
          <a:p>
            <a:r>
              <a:rPr lang="it-IT" sz="1200">
                <a:solidFill>
                  <a:schemeClr val="tx1">
                    <a:lumMod val="65000"/>
                    <a:lumOff val="35000"/>
                  </a:schemeClr>
                </a:solidFill>
              </a:rPr>
              <a:t>avv. Francesco PENE VIDARI – notaio in Torino</a:t>
            </a:r>
          </a:p>
          <a:p>
            <a:r>
              <a:rPr lang="it-IT" sz="1200">
                <a:solidFill>
                  <a:schemeClr val="tx1">
                    <a:lumMod val="65000"/>
                    <a:lumOff val="35000"/>
                  </a:schemeClr>
                </a:solidFill>
              </a:rPr>
              <a:t>23 settembre 2025</a:t>
            </a:r>
            <a:endParaRPr lang="it-IT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8A3DA3C-EEC8-4CC6-A6F9-FB87DCEBD696}"/>
              </a:ext>
            </a:extLst>
          </p:cNvPr>
          <p:cNvSpPr txBox="1"/>
          <p:nvPr/>
        </p:nvSpPr>
        <p:spPr>
          <a:xfrm>
            <a:off x="2869949" y="1765426"/>
            <a:ext cx="832918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rgbClr val="00B050"/>
              </a:buClr>
            </a:pPr>
            <a:endParaRPr lang="it-IT" dirty="0"/>
          </a:p>
          <a:p>
            <a:pPr algn="just">
              <a:buClr>
                <a:srgbClr val="00B050"/>
              </a:buClr>
            </a:pPr>
            <a:r>
              <a:rPr lang="it-IT" dirty="0"/>
              <a:t>La pianificazione di un passaggio generazionale richiede in via preliminare un’</a:t>
            </a:r>
            <a:r>
              <a:rPr lang="it-IT" b="1" dirty="0"/>
              <a:t>analisi lessicale dei termini</a:t>
            </a:r>
            <a:r>
              <a:rPr lang="it-IT" dirty="0"/>
              <a:t>: </a:t>
            </a:r>
          </a:p>
          <a:p>
            <a:pPr marL="285750" indent="-285750" algn="just">
              <a:buClr>
                <a:srgbClr val="00B050"/>
              </a:buClr>
              <a:buFont typeface="Wingdings" panose="05000000000000000000" pitchFamily="2" charset="2"/>
              <a:buChar char="Ø"/>
            </a:pPr>
            <a:endParaRPr lang="it-IT" dirty="0"/>
          </a:p>
          <a:p>
            <a:pPr marL="285750" indent="-285750" algn="just">
              <a:buClr>
                <a:srgbClr val="00B050"/>
              </a:buClr>
              <a:buFont typeface="Wingdings" panose="05000000000000000000" pitchFamily="2" charset="2"/>
              <a:buChar char="Ø"/>
            </a:pPr>
            <a:r>
              <a:rPr lang="it-IT" dirty="0"/>
              <a:t>pianificazione </a:t>
            </a:r>
          </a:p>
          <a:p>
            <a:pPr marL="285750" indent="-285750" algn="just">
              <a:buClr>
                <a:srgbClr val="00B050"/>
              </a:buClr>
              <a:buFont typeface="Wingdings" panose="05000000000000000000" pitchFamily="2" charset="2"/>
              <a:buChar char="Ø"/>
            </a:pPr>
            <a:endParaRPr lang="it-IT" dirty="0"/>
          </a:p>
          <a:p>
            <a:pPr marL="285750" indent="-285750" algn="just">
              <a:buClr>
                <a:srgbClr val="00B050"/>
              </a:buClr>
              <a:buFont typeface="Wingdings" panose="05000000000000000000" pitchFamily="2" charset="2"/>
              <a:buChar char="Ø"/>
            </a:pPr>
            <a:r>
              <a:rPr lang="it-IT" dirty="0"/>
              <a:t>passaggio/trasferimento/contratto </a:t>
            </a:r>
          </a:p>
          <a:p>
            <a:pPr marL="285750" indent="-285750" algn="just">
              <a:buClr>
                <a:srgbClr val="00B050"/>
              </a:buClr>
              <a:buFont typeface="Wingdings" panose="05000000000000000000" pitchFamily="2" charset="2"/>
              <a:buChar char="Ø"/>
            </a:pPr>
            <a:endParaRPr lang="it-IT" dirty="0"/>
          </a:p>
          <a:p>
            <a:pPr marL="285750" indent="-285750" algn="just">
              <a:buClr>
                <a:srgbClr val="00B050"/>
              </a:buClr>
              <a:buFont typeface="Wingdings" panose="05000000000000000000" pitchFamily="2" charset="2"/>
              <a:buChar char="Ø"/>
            </a:pPr>
            <a:r>
              <a:rPr lang="it-IT" dirty="0"/>
              <a:t>generazionale/tra generazioni in verticale.</a:t>
            </a:r>
          </a:p>
          <a:p>
            <a:pPr marL="285750" indent="-285750" algn="just">
              <a:buClr>
                <a:srgbClr val="00B050"/>
              </a:buClr>
              <a:buFont typeface="Wingdings" panose="05000000000000000000" pitchFamily="2" charset="2"/>
              <a:buChar char="Ø"/>
            </a:pPr>
            <a:endParaRPr lang="it-IT" dirty="0"/>
          </a:p>
          <a:p>
            <a:pPr marL="285750" indent="-285750" algn="just">
              <a:buClr>
                <a:srgbClr val="00B050"/>
              </a:buClr>
              <a:buFont typeface="Wingdings" panose="05000000000000000000" pitchFamily="2" charset="2"/>
              <a:buChar char="Ø"/>
            </a:pPr>
            <a:endParaRPr lang="it-IT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C724B92D-B2C3-437A-DC10-1CC1A589FB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90319" y="5588003"/>
            <a:ext cx="2548349" cy="816935"/>
          </a:xfrm>
          <a:prstGeom prst="rect">
            <a:avLst/>
          </a:prstGeom>
        </p:spPr>
      </p:pic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35746E6-5651-5F95-6249-D0CC01329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27ED1-96AF-47FD-BD47-BFE61FCB808F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8888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CBBB9F-68EC-7C91-3B8C-CBCEA1962E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0823D0-F438-D377-BACA-393D4F5070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69949" y="134574"/>
            <a:ext cx="8682273" cy="1232499"/>
          </a:xfrm>
        </p:spPr>
        <p:txBody>
          <a:bodyPr>
            <a:normAutofit/>
          </a:bodyPr>
          <a:lstStyle/>
          <a:p>
            <a:pPr algn="ctr"/>
            <a:r>
              <a:rPr lang="it-IT" sz="4000" b="1" dirty="0"/>
              <a:t>Considerazioni preliminari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D8FF631-E58A-5EEE-0042-98F1C8CDCB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6823" y="1775541"/>
            <a:ext cx="8915399" cy="3485584"/>
          </a:xfrm>
        </p:spPr>
        <p:txBody>
          <a:bodyPr>
            <a:normAutofit/>
          </a:bodyPr>
          <a:lstStyle/>
          <a:p>
            <a:r>
              <a:rPr lang="it-IT" dirty="0">
                <a:solidFill>
                  <a:schemeClr val="tx1"/>
                </a:solidFill>
              </a:rPr>
              <a:t>Il passaggio generazionale si inserisce all’interno di un’area giuridica di “incrocio” tra: </a:t>
            </a:r>
          </a:p>
          <a:p>
            <a:pPr marL="285750" indent="-285750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 proprietà, </a:t>
            </a:r>
          </a:p>
          <a:p>
            <a:pPr marL="285750" indent="-285750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 famiglia </a:t>
            </a:r>
          </a:p>
          <a:p>
            <a:pPr marL="285750" indent="-285750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successioni </a:t>
            </a:r>
          </a:p>
          <a:p>
            <a:r>
              <a:rPr lang="it-IT" dirty="0">
                <a:solidFill>
                  <a:schemeClr val="tx1"/>
                </a:solidFill>
              </a:rPr>
              <a:t>e il contratto collega i punti e gestisce l’incrocio.</a:t>
            </a:r>
          </a:p>
          <a:p>
            <a:endParaRPr lang="it-IT" b="1" dirty="0">
              <a:solidFill>
                <a:schemeClr val="tx1"/>
              </a:solidFill>
            </a:endParaRPr>
          </a:p>
          <a:p>
            <a:r>
              <a:rPr lang="it-IT" b="1" dirty="0">
                <a:solidFill>
                  <a:schemeClr val="tx1"/>
                </a:solidFill>
              </a:rPr>
              <a:t>Oggetto: proprietà / soggetto: famiglia / successione: causa </a:t>
            </a:r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EEB51569-C7A4-186C-5895-ACE61973B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0" y="5996471"/>
            <a:ext cx="7619999" cy="365125"/>
          </a:xfrm>
        </p:spPr>
        <p:txBody>
          <a:bodyPr/>
          <a:lstStyle/>
          <a:p>
            <a:r>
              <a:rPr lang="it-IT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avv. Francesco PENE VIDARI – notaio in Torino</a:t>
            </a:r>
          </a:p>
          <a:p>
            <a:r>
              <a:rPr lang="it-IT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23 settembre 2025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CF1394C7-2C4E-79FF-8AE1-32E72F8A4230}"/>
              </a:ext>
            </a:extLst>
          </p:cNvPr>
          <p:cNvSpPr txBox="1"/>
          <p:nvPr/>
        </p:nvSpPr>
        <p:spPr>
          <a:xfrm>
            <a:off x="2739320" y="965771"/>
            <a:ext cx="8414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Clr>
                <a:srgbClr val="00B050"/>
              </a:buClr>
              <a:buFont typeface="Wingdings" panose="05000000000000000000" pitchFamily="2" charset="2"/>
              <a:buChar char="Ø"/>
            </a:pPr>
            <a:endParaRPr lang="it-IT" dirty="0"/>
          </a:p>
          <a:p>
            <a:pPr marL="285750" indent="-285750" algn="just">
              <a:buClr>
                <a:srgbClr val="00B050"/>
              </a:buClr>
              <a:buFont typeface="Wingdings" panose="05000000000000000000" pitchFamily="2" charset="2"/>
              <a:buChar char="Ø"/>
            </a:pPr>
            <a:endParaRPr lang="it-IT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D43BCF25-CF4D-4437-EFE5-E878B7B98E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90319" y="5588003"/>
            <a:ext cx="2548349" cy="816935"/>
          </a:xfrm>
          <a:prstGeom prst="rect">
            <a:avLst/>
          </a:prstGeom>
        </p:spPr>
      </p:pic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A446993-7798-4338-B951-9AC965B49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27ED1-96AF-47FD-BD47-BFE61FCB808F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3525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93F9C3-F0F1-4894-ACCB-F06710E8DF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69949" y="251208"/>
            <a:ext cx="8682273" cy="1440296"/>
          </a:xfrm>
        </p:spPr>
        <p:txBody>
          <a:bodyPr>
            <a:normAutofit fontScale="90000"/>
          </a:bodyPr>
          <a:lstStyle/>
          <a:p>
            <a:r>
              <a:rPr lang="it-IT" sz="4000" b="1" dirty="0">
                <a:solidFill>
                  <a:schemeClr val="tx1"/>
                </a:solidFill>
              </a:rPr>
              <a:t>Oggetto: proprietà / soggetto: famiglia / successione: causa </a:t>
            </a:r>
            <a:br>
              <a:rPr lang="it-IT" sz="4000" b="1" dirty="0">
                <a:solidFill>
                  <a:schemeClr val="tx1"/>
                </a:solidFill>
              </a:rPr>
            </a:br>
            <a:r>
              <a:rPr lang="it-IT" sz="4000" b="1" dirty="0">
                <a:solidFill>
                  <a:schemeClr val="tx1"/>
                </a:solidFill>
              </a:rPr>
              <a:t>1) Proprietà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465ECCB-3121-4A92-AF24-B2EE4A2C71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32905" y="1874067"/>
            <a:ext cx="8915399" cy="3485584"/>
          </a:xfrm>
        </p:spPr>
        <p:txBody>
          <a:bodyPr>
            <a:normAutofit/>
          </a:bodyPr>
          <a:lstStyle/>
          <a:p>
            <a:pPr algn="r"/>
            <a:br>
              <a:rPr lang="it-IT" dirty="0"/>
            </a:br>
            <a:endParaRPr lang="it-IT" dirty="0"/>
          </a:p>
          <a:p>
            <a:pPr algn="r"/>
            <a:endParaRPr lang="it-IT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6E5924D2-95AB-4B86-80FA-93C569BD8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0" y="5996471"/>
            <a:ext cx="7619999" cy="365125"/>
          </a:xfrm>
        </p:spPr>
        <p:txBody>
          <a:bodyPr/>
          <a:lstStyle/>
          <a:p>
            <a:r>
              <a:rPr lang="it-IT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avv. Francesco PENE VIDARI – notaio in Torino</a:t>
            </a:r>
          </a:p>
          <a:p>
            <a:r>
              <a:rPr lang="it-IT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23 settembre 2025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8A3DA3C-EEC8-4CC6-A6F9-FB87DCEBD696}"/>
              </a:ext>
            </a:extLst>
          </p:cNvPr>
          <p:cNvSpPr txBox="1"/>
          <p:nvPr/>
        </p:nvSpPr>
        <p:spPr>
          <a:xfrm>
            <a:off x="2869949" y="1765426"/>
            <a:ext cx="832918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/>
          </a:p>
          <a:p>
            <a:pPr marL="285750" indent="-285750" algn="just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it-IT" dirty="0"/>
              <a:t>Proprietà: quali beni (immobili, società, investimenti, opere d’arte, mobili).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/>
          </a:p>
          <a:p>
            <a:pPr marL="285750" indent="-285750" algn="just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it-IT" dirty="0"/>
              <a:t>Ogni bene ha le sue regole di circolazione della ricchezza (lo statuto della società consente il vincolo di sangue che in linea di principio non è previsto su un trasferimento di proprietà immobiliare o di un’opera d’arte).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2173B842-5AF2-312E-3CF1-0FD8FC1C44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4645" y="5362098"/>
            <a:ext cx="2548349" cy="816935"/>
          </a:xfrm>
          <a:prstGeom prst="rect">
            <a:avLst/>
          </a:prstGeom>
        </p:spPr>
      </p:pic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9BE3200-7972-D502-E91D-E05A2D3F4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27ED1-96AF-47FD-BD47-BFE61FCB808F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1535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93F9C3-F0F1-4894-ACCB-F06710E8DF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69949" y="140676"/>
            <a:ext cx="8682273" cy="1619885"/>
          </a:xfrm>
        </p:spPr>
        <p:txBody>
          <a:bodyPr>
            <a:normAutofit fontScale="90000"/>
          </a:bodyPr>
          <a:lstStyle/>
          <a:p>
            <a:r>
              <a:rPr lang="it-IT" sz="4000" b="1" dirty="0"/>
              <a:t>Oggetto: proprietà / soggetto: famiglia / successione: causa </a:t>
            </a:r>
            <a:br>
              <a:rPr lang="it-IT" sz="4000" b="1" dirty="0"/>
            </a:br>
            <a:r>
              <a:rPr lang="it-IT" sz="4000" b="1" dirty="0"/>
              <a:t>1) Proprietà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465ECCB-3121-4A92-AF24-B2EE4A2C71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32905" y="1874067"/>
            <a:ext cx="8915399" cy="3485584"/>
          </a:xfrm>
        </p:spPr>
        <p:txBody>
          <a:bodyPr>
            <a:normAutofit/>
          </a:bodyPr>
          <a:lstStyle/>
          <a:p>
            <a:pPr algn="r"/>
            <a:br>
              <a:rPr lang="it-IT" dirty="0"/>
            </a:br>
            <a:endParaRPr lang="it-IT" dirty="0"/>
          </a:p>
          <a:p>
            <a:pPr algn="r"/>
            <a:endParaRPr lang="it-IT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6E5924D2-95AB-4B86-80FA-93C569BD8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0" y="5996471"/>
            <a:ext cx="7619999" cy="365125"/>
          </a:xfrm>
        </p:spPr>
        <p:txBody>
          <a:bodyPr/>
          <a:lstStyle/>
          <a:p>
            <a:r>
              <a:rPr lang="it-IT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avv. Francesco PENE VIDARI – notaio in Torino</a:t>
            </a:r>
          </a:p>
          <a:p>
            <a:r>
              <a:rPr lang="it-IT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23 settembre 2025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8A3DA3C-EEC8-4CC6-A6F9-FB87DCEBD696}"/>
              </a:ext>
            </a:extLst>
          </p:cNvPr>
          <p:cNvSpPr txBox="1"/>
          <p:nvPr/>
        </p:nvSpPr>
        <p:spPr>
          <a:xfrm>
            <a:off x="2869949" y="1765426"/>
            <a:ext cx="832918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it-IT" dirty="0"/>
          </a:p>
          <a:p>
            <a:pPr algn="just"/>
            <a:r>
              <a:rPr lang="it-IT" dirty="0"/>
              <a:t>Esempi di passaggi:</a:t>
            </a:r>
          </a:p>
          <a:p>
            <a:pPr algn="just"/>
            <a:endParaRPr lang="it-IT" dirty="0"/>
          </a:p>
          <a:p>
            <a:pPr marL="285750" indent="-285750" algn="just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it-IT" dirty="0"/>
              <a:t>immobili (castello con regolamento di godimento turnario e nuda usufrutto), </a:t>
            </a:r>
          </a:p>
          <a:p>
            <a:pPr marL="285750" indent="-285750" algn="just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it-IT" dirty="0"/>
              <a:t>società (patto di famiglia e/o donazione e/o aumenti di capitale e/o scissioni e/o conferimenti a realizzo controllato) – (clausole di sangue e clausole di governance),</a:t>
            </a:r>
          </a:p>
          <a:p>
            <a:pPr marL="285750" indent="-285750" algn="just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it-IT" dirty="0"/>
              <a:t>investimenti (società semplici, polizze, trust, fiduciarie con patti riservati, comunioni e regolamenti) ,</a:t>
            </a:r>
          </a:p>
          <a:p>
            <a:pPr marL="285750" indent="-285750" algn="just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it-IT" dirty="0"/>
              <a:t>opere d’arte (società semplici o alla rinfusa, inventari, comodati e contratti atipici).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CC14B203-F0AA-A45F-A65F-A0DA00877B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4327" y="5539797"/>
            <a:ext cx="2548349" cy="816935"/>
          </a:xfrm>
          <a:prstGeom prst="rect">
            <a:avLst/>
          </a:prstGeom>
        </p:spPr>
      </p:pic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237B332-B05E-0B15-72A5-E056B7F70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27ED1-96AF-47FD-BD47-BFE61FCB808F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19342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93F9C3-F0F1-4894-ACCB-F06710E8DF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69949" y="134574"/>
            <a:ext cx="8682273" cy="1556930"/>
          </a:xfrm>
        </p:spPr>
        <p:txBody>
          <a:bodyPr>
            <a:normAutofit fontScale="90000"/>
          </a:bodyPr>
          <a:lstStyle/>
          <a:p>
            <a:br>
              <a:rPr lang="it-IT" dirty="0"/>
            </a:br>
            <a:r>
              <a:rPr kumimoji="0" lang="it-IT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Oggetto: proprietà / soggetto: famiglia / successione: causa </a:t>
            </a:r>
            <a:br>
              <a:rPr kumimoji="0" lang="it-IT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</a:br>
            <a:r>
              <a:rPr kumimoji="0" lang="it-IT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2) Famiglia</a:t>
            </a:r>
            <a:endParaRPr lang="it-IT" sz="4000" b="1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465ECCB-3121-4A92-AF24-B2EE4A2C71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32905" y="1874067"/>
            <a:ext cx="8915399" cy="3485584"/>
          </a:xfrm>
        </p:spPr>
        <p:txBody>
          <a:bodyPr>
            <a:normAutofit/>
          </a:bodyPr>
          <a:lstStyle/>
          <a:p>
            <a:pPr algn="r"/>
            <a:br>
              <a:rPr lang="it-IT" dirty="0"/>
            </a:br>
            <a:endParaRPr lang="it-IT" dirty="0"/>
          </a:p>
          <a:p>
            <a:pPr algn="r"/>
            <a:endParaRPr lang="it-IT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6E5924D2-95AB-4B86-80FA-93C569BD8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0" y="5996471"/>
            <a:ext cx="7619999" cy="365125"/>
          </a:xfrm>
        </p:spPr>
        <p:txBody>
          <a:bodyPr/>
          <a:lstStyle/>
          <a:p>
            <a:r>
              <a:rPr lang="it-IT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avv. Francesco PENE VIDARI – notaio in Torino</a:t>
            </a:r>
          </a:p>
          <a:p>
            <a:r>
              <a:rPr lang="it-IT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23 settembre 2025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8A3DA3C-EEC8-4CC6-A6F9-FB87DCEBD696}"/>
              </a:ext>
            </a:extLst>
          </p:cNvPr>
          <p:cNvSpPr txBox="1"/>
          <p:nvPr/>
        </p:nvSpPr>
        <p:spPr>
          <a:xfrm>
            <a:off x="2632422" y="1691504"/>
            <a:ext cx="8329188" cy="7201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Clr>
                <a:srgbClr val="00B050"/>
              </a:buClr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285750" indent="-285750" algn="just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it-IT" sz="2400" dirty="0"/>
              <a:t>Nozione di famiglia.</a:t>
            </a:r>
          </a:p>
          <a:p>
            <a:pPr marL="285750" indent="-285750" algn="just">
              <a:buClr>
                <a:srgbClr val="00B050"/>
              </a:buClr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285750" indent="-285750" algn="just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it-IT" sz="2400" dirty="0"/>
              <a:t>La famiglia fondata sul matrimonio.</a:t>
            </a:r>
          </a:p>
          <a:p>
            <a:pPr marL="285750" indent="-285750" algn="just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it-IT" sz="2400" dirty="0"/>
              <a:t>La famiglia nucleare e la successione necessaria</a:t>
            </a:r>
          </a:p>
          <a:p>
            <a:pPr marL="285750" indent="-285750" algn="just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it-IT" sz="2400" dirty="0"/>
              <a:t>La  famiglia allargata e la successione ab intestato.</a:t>
            </a:r>
          </a:p>
          <a:p>
            <a:pPr marL="285750" indent="-285750" algn="just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it-IT" sz="2400" dirty="0"/>
              <a:t>La famiglia di fatto e i rapporti affettivi.</a:t>
            </a:r>
          </a:p>
          <a:p>
            <a:pPr marL="285750" indent="-285750" algn="just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it-IT" sz="2400" dirty="0"/>
              <a:t>Il coniuge separato e non convivente</a:t>
            </a:r>
          </a:p>
          <a:p>
            <a:pPr algn="just"/>
            <a:r>
              <a:rPr lang="it-IT" sz="3200" dirty="0"/>
              <a:t> </a:t>
            </a:r>
          </a:p>
          <a:p>
            <a:pPr algn="just"/>
            <a:endParaRPr lang="it-IT" sz="3200" dirty="0"/>
          </a:p>
          <a:p>
            <a:pPr marL="285750" indent="-285750" algn="just">
              <a:buClr>
                <a:srgbClr val="00B050"/>
              </a:buClr>
              <a:buFont typeface="Arial" panose="020B0604020202020204" pitchFamily="34" charset="0"/>
              <a:buChar char="•"/>
            </a:pPr>
            <a:endParaRPr lang="it-IT" sz="3200" dirty="0"/>
          </a:p>
          <a:p>
            <a:pPr algn="just"/>
            <a:endParaRPr lang="it-IT" dirty="0"/>
          </a:p>
          <a:p>
            <a:pPr algn="just"/>
            <a:endParaRPr lang="it-IT" sz="2400" dirty="0"/>
          </a:p>
          <a:p>
            <a:pPr algn="just"/>
            <a:endParaRPr lang="it-IT" sz="2400" dirty="0"/>
          </a:p>
          <a:p>
            <a:pPr algn="just"/>
            <a:endParaRPr lang="it-IT" dirty="0"/>
          </a:p>
          <a:p>
            <a:pPr algn="just"/>
            <a:endParaRPr lang="it-IT" dirty="0"/>
          </a:p>
          <a:p>
            <a:pPr algn="just"/>
            <a:endParaRPr lang="it-IT" dirty="0"/>
          </a:p>
          <a:p>
            <a:pPr algn="just"/>
            <a:endParaRPr lang="it-IT" dirty="0"/>
          </a:p>
          <a:p>
            <a:pPr algn="just"/>
            <a:endParaRPr lang="it-IT" dirty="0"/>
          </a:p>
          <a:p>
            <a:pPr algn="just"/>
            <a:endParaRPr lang="it-IT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3733473A-1E72-7EA8-A3AA-BED4A5FAA9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4645" y="5362098"/>
            <a:ext cx="2548349" cy="816935"/>
          </a:xfrm>
          <a:prstGeom prst="rect">
            <a:avLst/>
          </a:prstGeom>
        </p:spPr>
      </p:pic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EF1AEBA-C1E0-8141-87AE-B2646BA7E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27ED1-96AF-47FD-BD47-BFE61FCB808F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0947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93F9C3-F0F1-4894-ACCB-F06710E8DF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69949" y="70338"/>
            <a:ext cx="8682273" cy="1739005"/>
          </a:xfrm>
        </p:spPr>
        <p:txBody>
          <a:bodyPr>
            <a:normAutofit fontScale="90000"/>
          </a:bodyPr>
          <a:lstStyle/>
          <a:p>
            <a:br>
              <a:rPr lang="it-IT" dirty="0"/>
            </a:br>
            <a:br>
              <a:rPr lang="it-IT" dirty="0"/>
            </a:br>
            <a:br>
              <a:rPr lang="it-IT" dirty="0"/>
            </a:br>
            <a:br>
              <a:rPr lang="it-IT" dirty="0"/>
            </a:br>
            <a:r>
              <a:rPr kumimoji="0" lang="it-IT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Oggetto: proprietà / soggetto: famiglia / successione: causa </a:t>
            </a:r>
            <a:br>
              <a:rPr kumimoji="0" lang="it-IT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</a:br>
            <a:r>
              <a:rPr kumimoji="0" lang="it-IT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3) Successione</a:t>
            </a:r>
            <a:endParaRPr lang="it-IT" sz="4000" b="1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465ECCB-3121-4A92-AF24-B2EE4A2C71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32905" y="1874067"/>
            <a:ext cx="8915399" cy="3485584"/>
          </a:xfrm>
        </p:spPr>
        <p:txBody>
          <a:bodyPr>
            <a:normAutofit/>
          </a:bodyPr>
          <a:lstStyle/>
          <a:p>
            <a:pPr algn="r"/>
            <a:br>
              <a:rPr lang="it-IT" dirty="0"/>
            </a:br>
            <a:endParaRPr lang="it-IT" dirty="0"/>
          </a:p>
          <a:p>
            <a:pPr algn="r"/>
            <a:endParaRPr lang="it-IT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6E5924D2-95AB-4B86-80FA-93C569BD8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0" y="5996471"/>
            <a:ext cx="7619999" cy="365125"/>
          </a:xfrm>
        </p:spPr>
        <p:txBody>
          <a:bodyPr/>
          <a:lstStyle/>
          <a:p>
            <a:r>
              <a:rPr lang="it-IT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avv. Francesco PENE VIDARI – notaio in Torino </a:t>
            </a:r>
          </a:p>
          <a:p>
            <a:r>
              <a:rPr lang="it-IT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23 settembre 2025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8A3DA3C-EEC8-4CC6-A6F9-FB87DCEBD696}"/>
              </a:ext>
            </a:extLst>
          </p:cNvPr>
          <p:cNvSpPr txBox="1"/>
          <p:nvPr/>
        </p:nvSpPr>
        <p:spPr>
          <a:xfrm>
            <a:off x="2869949" y="1765426"/>
            <a:ext cx="832918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it-IT" sz="2800" dirty="0"/>
          </a:p>
          <a:p>
            <a:pPr algn="just"/>
            <a:endParaRPr lang="it-IT" sz="2800" dirty="0"/>
          </a:p>
          <a:p>
            <a:pPr algn="just"/>
            <a:r>
              <a:rPr lang="it-IT" sz="3200" dirty="0"/>
              <a:t>Successione: a causa di morte o subentro in vita (passaggio generazionale).</a:t>
            </a:r>
          </a:p>
          <a:p>
            <a:pPr algn="just"/>
            <a:endParaRPr lang="it-IT" sz="28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DAD0A85-AD89-EE21-2C3F-D02B93D14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27ED1-96AF-47FD-BD47-BFE61FCB808F}" type="slidenum">
              <a:rPr lang="it-IT" smtClean="0"/>
              <a:t>7</a:t>
            </a:fld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8FBBB3D1-6A4D-8087-588E-2F37E28DC3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4645" y="5362098"/>
            <a:ext cx="2548349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579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C808BB6-2A9C-35A6-1F41-89EDD850FE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D556103-9B1E-AF99-31F3-0810A8F501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69949" y="70338"/>
            <a:ext cx="8682273" cy="1739005"/>
          </a:xfrm>
        </p:spPr>
        <p:txBody>
          <a:bodyPr>
            <a:normAutofit fontScale="90000"/>
          </a:bodyPr>
          <a:lstStyle/>
          <a:p>
            <a:br>
              <a:rPr lang="it-IT" dirty="0"/>
            </a:br>
            <a:br>
              <a:rPr lang="it-IT" dirty="0"/>
            </a:br>
            <a:br>
              <a:rPr lang="it-IT" dirty="0"/>
            </a:br>
            <a:br>
              <a:rPr lang="it-IT" dirty="0"/>
            </a:br>
            <a:r>
              <a:rPr kumimoji="0" lang="it-IT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Oggetto: proprietà / soggetto: famiglia / successione: causa </a:t>
            </a:r>
            <a:br>
              <a:rPr kumimoji="0" lang="it-IT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</a:br>
            <a:r>
              <a:rPr kumimoji="0" lang="it-IT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3) Successione</a:t>
            </a:r>
            <a:endParaRPr lang="it-IT" sz="4000" b="1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D01D957-97CA-F16C-0B88-4D9B9487F5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32905" y="1874067"/>
            <a:ext cx="8915399" cy="3485584"/>
          </a:xfrm>
        </p:spPr>
        <p:txBody>
          <a:bodyPr>
            <a:normAutofit/>
          </a:bodyPr>
          <a:lstStyle/>
          <a:p>
            <a:pPr algn="r"/>
            <a:br>
              <a:rPr lang="it-IT" dirty="0"/>
            </a:br>
            <a:endParaRPr lang="it-IT" dirty="0"/>
          </a:p>
          <a:p>
            <a:pPr algn="r"/>
            <a:endParaRPr lang="it-IT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2B2B01E-DBE3-5FC6-BAC9-4C04F1020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0" y="5996471"/>
            <a:ext cx="7619999" cy="365125"/>
          </a:xfrm>
        </p:spPr>
        <p:txBody>
          <a:bodyPr/>
          <a:lstStyle/>
          <a:p>
            <a:r>
              <a:rPr lang="it-IT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avv. Francesco PENE VIDARI – notaio in Torino </a:t>
            </a:r>
          </a:p>
          <a:p>
            <a:r>
              <a:rPr lang="it-IT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23 settembre 2025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3DB2657F-5C7B-D129-2C38-3668713E91CB}"/>
              </a:ext>
            </a:extLst>
          </p:cNvPr>
          <p:cNvSpPr txBox="1"/>
          <p:nvPr/>
        </p:nvSpPr>
        <p:spPr>
          <a:xfrm>
            <a:off x="2869949" y="1765426"/>
            <a:ext cx="8329188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it-IT" sz="2400" dirty="0"/>
          </a:p>
          <a:p>
            <a:pPr algn="just"/>
            <a:r>
              <a:rPr lang="it-IT" sz="2400" b="1" dirty="0"/>
              <a:t>Tema </a:t>
            </a:r>
            <a:r>
              <a:rPr lang="it-IT" sz="2400" b="1" dirty="0" err="1"/>
              <a:t>longevity</a:t>
            </a:r>
            <a:r>
              <a:rPr lang="it-IT" sz="2400" dirty="0"/>
              <a:t>: 3 generazioni in vita e in collegamento.</a:t>
            </a:r>
          </a:p>
          <a:p>
            <a:pPr algn="just"/>
            <a:endParaRPr lang="it-IT" sz="2400" dirty="0"/>
          </a:p>
          <a:p>
            <a:pPr algn="just"/>
            <a:r>
              <a:rPr lang="it-IT" sz="2400" b="1" dirty="0"/>
              <a:t>Tema </a:t>
            </a:r>
            <a:r>
              <a:rPr lang="it-IT" sz="2400" b="1" dirty="0" err="1"/>
              <a:t>Langbein</a:t>
            </a:r>
            <a:r>
              <a:rPr lang="it-IT" sz="2400" b="1" dirty="0"/>
              <a:t> </a:t>
            </a:r>
            <a:r>
              <a:rPr lang="it-IT" sz="2400" dirty="0"/>
              <a:t>la rivoluzione nella ricchezza e le ulteriori evoluzioni.</a:t>
            </a:r>
          </a:p>
          <a:p>
            <a:pPr algn="just"/>
            <a:endParaRPr lang="it-IT" sz="2400" dirty="0"/>
          </a:p>
          <a:p>
            <a:pPr algn="just"/>
            <a:r>
              <a:rPr lang="it-IT" sz="2400" dirty="0"/>
              <a:t>Dalla terra, agli investimenti, alle società, al private equity.</a:t>
            </a:r>
          </a:p>
          <a:p>
            <a:pPr algn="just"/>
            <a:endParaRPr lang="it-IT" sz="3200" dirty="0"/>
          </a:p>
          <a:p>
            <a:pPr algn="just"/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4057A76-E7B9-83F9-94C7-48F6D7DFC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27ED1-96AF-47FD-BD47-BFE61FCB808F}" type="slidenum">
              <a:rPr lang="it-IT" smtClean="0"/>
              <a:t>8</a:t>
            </a:fld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3A208C83-5F8A-0F4C-A635-D74F934F09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4645" y="5362098"/>
            <a:ext cx="2548349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2145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497560A-918D-00E0-5931-4E64F12DE7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08B35E-4B09-7132-A252-E98E8347B8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69949" y="70338"/>
            <a:ext cx="8682273" cy="1739005"/>
          </a:xfrm>
        </p:spPr>
        <p:txBody>
          <a:bodyPr>
            <a:normAutofit fontScale="90000"/>
          </a:bodyPr>
          <a:lstStyle/>
          <a:p>
            <a:br>
              <a:rPr lang="it-IT" dirty="0"/>
            </a:br>
            <a:br>
              <a:rPr lang="it-IT" dirty="0"/>
            </a:br>
            <a:br>
              <a:rPr lang="it-IT" dirty="0"/>
            </a:br>
            <a:br>
              <a:rPr lang="it-IT" dirty="0"/>
            </a:br>
            <a:r>
              <a:rPr kumimoji="0" lang="it-IT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Oggetto: proprietà / soggetto: famiglia / successione: causa </a:t>
            </a:r>
            <a:br>
              <a:rPr kumimoji="0" lang="it-IT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</a:br>
            <a:r>
              <a:rPr kumimoji="0" lang="it-IT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3) Successione</a:t>
            </a:r>
            <a:endParaRPr lang="it-IT" sz="4000" b="1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605A214-41FE-70E6-F2AB-922E00B6FF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32905" y="1874067"/>
            <a:ext cx="8915399" cy="3485584"/>
          </a:xfrm>
        </p:spPr>
        <p:txBody>
          <a:bodyPr>
            <a:normAutofit/>
          </a:bodyPr>
          <a:lstStyle/>
          <a:p>
            <a:pPr algn="r"/>
            <a:br>
              <a:rPr lang="it-IT" dirty="0"/>
            </a:br>
            <a:endParaRPr lang="it-IT" dirty="0"/>
          </a:p>
          <a:p>
            <a:pPr algn="r"/>
            <a:endParaRPr lang="it-IT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10A25B0-889E-1AB6-911F-179F7ADDC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0" y="5996471"/>
            <a:ext cx="7619999" cy="365125"/>
          </a:xfrm>
        </p:spPr>
        <p:txBody>
          <a:bodyPr/>
          <a:lstStyle/>
          <a:p>
            <a:r>
              <a:rPr lang="it-IT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avv. Francesco PENE VIDARI – notaio in Torino </a:t>
            </a:r>
          </a:p>
          <a:p>
            <a:r>
              <a:rPr lang="it-IT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23 settembre 2025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CFC6A103-49D3-F9CA-18F6-9522E7526DB4}"/>
              </a:ext>
            </a:extLst>
          </p:cNvPr>
          <p:cNvSpPr txBox="1"/>
          <p:nvPr/>
        </p:nvSpPr>
        <p:spPr>
          <a:xfrm>
            <a:off x="2869949" y="1765426"/>
            <a:ext cx="83291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it-IT" sz="3200" dirty="0"/>
          </a:p>
          <a:p>
            <a:pPr algn="just"/>
            <a:endParaRPr lang="it-IT" sz="3200" dirty="0"/>
          </a:p>
          <a:p>
            <a:pPr algn="just"/>
            <a:endParaRPr lang="it-IT" sz="3200" dirty="0"/>
          </a:p>
          <a:p>
            <a:pPr algn="just"/>
            <a:r>
              <a:rPr lang="it-IT" sz="3200" dirty="0"/>
              <a:t>La gestione di un patrimonio e il suo rendimento, dagli immobili alla finanza… 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88AA509-6AE8-0F24-D7C8-2F01EBB06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27ED1-96AF-47FD-BD47-BFE61FCB808F}" type="slidenum">
              <a:rPr lang="it-IT" smtClean="0"/>
              <a:t>9</a:t>
            </a:fld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F197AC41-D968-1BC9-7E77-F5DEB0CD7C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4645" y="5362098"/>
            <a:ext cx="2548349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195999"/>
      </p:ext>
    </p:extLst>
  </p:cSld>
  <p:clrMapOvr>
    <a:masterClrMapping/>
  </p:clrMapOvr>
</p:sld>
</file>

<file path=ppt/theme/theme1.xml><?xml version="1.0" encoding="utf-8"?>
<a:theme xmlns:a="http://schemas.openxmlformats.org/drawingml/2006/main" name="Filo">
  <a:themeElements>
    <a:clrScheme name="Carta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Fil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il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467</TotalTime>
  <Words>807</Words>
  <Application>Microsoft Office PowerPoint</Application>
  <PresentationFormat>Widescreen</PresentationFormat>
  <Paragraphs>159</Paragraphs>
  <Slides>14</Slides>
  <Notes>14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Gothic</vt:lpstr>
      <vt:lpstr>Wingdings</vt:lpstr>
      <vt:lpstr>Wingdings 3</vt:lpstr>
      <vt:lpstr>Filo</vt:lpstr>
      <vt:lpstr>Pianificazione del passaggio generazionale: profili civilistici.</vt:lpstr>
      <vt:lpstr>Considerazioni preliminari</vt:lpstr>
      <vt:lpstr>Considerazioni preliminari</vt:lpstr>
      <vt:lpstr>Oggetto: proprietà / soggetto: famiglia / successione: causa  1) Proprietà</vt:lpstr>
      <vt:lpstr>Oggetto: proprietà / soggetto: famiglia / successione: causa  1) Proprietà</vt:lpstr>
      <vt:lpstr> Oggetto: proprietà / soggetto: famiglia / successione: causa  2) Famiglia</vt:lpstr>
      <vt:lpstr>    Oggetto: proprietà / soggetto: famiglia / successione: causa  3) Successione</vt:lpstr>
      <vt:lpstr>    Oggetto: proprietà / soggetto: famiglia / successione: causa  3) Successione</vt:lpstr>
      <vt:lpstr>    Oggetto: proprietà / soggetto: famiglia / successione: causa  3) Successione</vt:lpstr>
      <vt:lpstr>    Oggetto: proprietà / soggetto: famiglia / successione: causa  3) Successione</vt:lpstr>
      <vt:lpstr>    Oggetto: proprietà / soggetto: famiglia / successione: causa  3) Successione</vt:lpstr>
      <vt:lpstr>    Oggetto: proprietà / soggetto: famiglia / successione: causa  3) Successione</vt:lpstr>
      <vt:lpstr>    Oggetto: proprietà / soggetto: famiglia / successione: causa  3) Successione</vt:lpstr>
      <vt:lpstr>Grazie per l’attenzione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Valentina Forgione</dc:creator>
  <cp:lastModifiedBy>Francesco Varaldo</cp:lastModifiedBy>
  <cp:revision>41</cp:revision>
  <cp:lastPrinted>2025-09-17T19:47:15Z</cp:lastPrinted>
  <dcterms:created xsi:type="dcterms:W3CDTF">2018-04-10T13:35:43Z</dcterms:created>
  <dcterms:modified xsi:type="dcterms:W3CDTF">2025-09-17T20:03:02Z</dcterms:modified>
</cp:coreProperties>
</file>