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461" r:id="rId4"/>
    <p:sldId id="462" r:id="rId5"/>
    <p:sldId id="463" r:id="rId6"/>
    <p:sldId id="464" r:id="rId7"/>
    <p:sldId id="465" r:id="rId8"/>
    <p:sldId id="467" r:id="rId9"/>
    <p:sldId id="472" r:id="rId10"/>
    <p:sldId id="473" r:id="rId11"/>
    <p:sldId id="47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2371" autoAdjust="0"/>
  </p:normalViewPr>
  <p:slideViewPr>
    <p:cSldViewPr snapToGrid="0">
      <p:cViewPr varScale="1">
        <p:scale>
          <a:sx n="76" d="100"/>
          <a:sy n="76" d="100"/>
        </p:scale>
        <p:origin x="141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297DC-778B-4FEA-AAC6-11BB9B93C2CB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FD58F-E7E9-4C3C-852E-95348A6B07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89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7493E-AF3D-4C1A-A562-3FCC1A45998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5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AE8465-CF6C-D30C-8D80-884DAAF6E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356534-7C4C-B9C4-3133-15E352A50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105333-B00A-0F22-0C76-60BCE690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E2D-8819-6641-BF49-C53DF739923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6697FF-7916-56ED-911B-065C28BD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862339-B25B-E5ED-0936-01428952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62F-40C2-C541-BBBB-414A053E812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73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911C3-2BBA-1C23-7728-61C30C32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E9602D-3767-EAF3-E321-430540F8B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52DE4D-2694-61DE-DB09-B80E056EB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E2D-8819-6641-BF49-C53DF739923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735909-335F-AEE1-275C-62C720533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43DD4C-8258-279E-CF54-FD8F17DA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62F-40C2-C541-BBBB-414A053E812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8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4D840F-91B1-D010-B05F-4411AEFA4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5D9619-C294-DAC2-261E-FC6DC4EA8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CF03DB-D6E6-FEE0-56F1-57E9F469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E2D-8819-6641-BF49-C53DF739923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16B369-6DF1-2974-0488-68330CF0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E7BDF1-8001-9036-2446-0D3FABB3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62F-40C2-C541-BBBB-414A053E812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5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4" y="5929932"/>
            <a:ext cx="10985503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91483">
              <a:lnSpc>
                <a:spcPct val="100000"/>
              </a:lnSpc>
              <a:spcBef>
                <a:spcPts val="0"/>
              </a:spcBef>
              <a:buSzTx/>
              <a:buNone/>
              <a:defRPr sz="1271" b="1"/>
            </a:lvl1pPr>
          </a:lstStyle>
          <a:p>
            <a:r>
              <a:t>Autore e data</a:t>
            </a:r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51" y="1287498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4096" spc="-83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7"/>
            <a:ext cx="10985500" cy="952501"/>
          </a:xfrm>
          <a:prstGeom prst="rect">
            <a:avLst/>
          </a:prstGeom>
        </p:spPr>
        <p:txBody>
          <a:bodyPr/>
          <a:lstStyle>
            <a:lvl1pPr marL="0" indent="0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1pPr>
            <a:lvl2pPr marL="0" indent="161436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2pPr>
            <a:lvl3pPr marL="0" indent="322873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3pPr>
            <a:lvl4pPr marL="0" indent="484309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4pPr>
            <a:lvl5pPr marL="0" indent="645745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694348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577846" y="-647699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54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4096" spc="-83"/>
            </a:lvl1pPr>
          </a:lstStyle>
          <a:p>
            <a:r>
              <a:t>Titolo presentazione</a:t>
            </a:r>
          </a:p>
        </p:txBody>
      </p:sp>
      <p:sp>
        <p:nvSpPr>
          <p:cNvPr id="23" name="Autore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51" y="553070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91483">
              <a:lnSpc>
                <a:spcPct val="100000"/>
              </a:lnSpc>
              <a:spcBef>
                <a:spcPts val="0"/>
              </a:spcBef>
              <a:buSzTx/>
              <a:buNone/>
              <a:defRPr sz="1271" b="1"/>
            </a:lvl1pPr>
          </a:lstStyle>
          <a:p>
            <a:r>
              <a:t>Autore e data</a:t>
            </a:r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4" y="5804956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1pPr>
            <a:lvl2pPr marL="0" indent="161436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2pPr>
            <a:lvl3pPr marL="0" indent="322873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3pPr>
            <a:lvl4pPr marL="0" indent="484309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4pPr>
            <a:lvl5pPr marL="0" indent="645745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27311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5486404" y="-101600"/>
            <a:ext cx="6072417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4" y="635002"/>
            <a:ext cx="4889500" cy="2941136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4" y="3530290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1pPr>
            <a:lvl2pPr marL="0" indent="161436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2pPr>
            <a:lvl3pPr marL="0" indent="322873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3pPr>
            <a:lvl4pPr marL="0" indent="484309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4pPr>
            <a:lvl5pPr marL="0" indent="645745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57158" y="6529481"/>
            <a:ext cx="216406" cy="2004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247397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4" y="1186482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1pPr>
          </a:lstStyle>
          <a:p>
            <a:r>
              <a:t>Sottotitolo diapositiva</a:t>
            </a:r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556476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40697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4" y="1186482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1pPr>
          </a:lstStyle>
          <a:p>
            <a:r>
              <a:t>Sottotitolo diapositiva</a:t>
            </a:r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4" y="2124253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6096003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4" y="539752"/>
            <a:ext cx="4889500" cy="717551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592050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603251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4096" b="0" spc="-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57158" y="6529481"/>
            <a:ext cx="216406" cy="2004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820240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4" y="539753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4" y="1186482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1pPr>
          </a:lstStyle>
          <a:p>
            <a:r>
              <a:t>Sottotitolo diapositiva</a:t>
            </a:r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2911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EE73AB-6B18-AFC9-4DA5-C87FD1CC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CD8AAE-84ED-CC36-8BC8-23B29CAFB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D8F351-BB0C-E846-55E7-C1C61F8E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E2D-8819-6641-BF49-C53DF739923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71BAD5-56DC-D7A1-52EB-ADEEE369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278635-23A8-E067-E92F-93BF42DA5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62F-40C2-C541-BBBB-414A053E812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1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603254" y="539752"/>
            <a:ext cx="10985500" cy="717551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Sottotitolo programm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4" y="1186482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1pPr>
          </a:lstStyle>
          <a:p>
            <a:r>
              <a:t>Sottotitolo programma</a:t>
            </a:r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291483">
              <a:lnSpc>
                <a:spcPct val="100000"/>
              </a:lnSpc>
              <a:spcBef>
                <a:spcPts val="636"/>
              </a:spcBef>
              <a:buSzTx/>
              <a:buNone/>
              <a:defRPr sz="1943" spc="-19"/>
            </a:lvl1pPr>
            <a:lvl2pPr marL="0" indent="161436" defTabSz="291483">
              <a:lnSpc>
                <a:spcPct val="100000"/>
              </a:lnSpc>
              <a:spcBef>
                <a:spcPts val="636"/>
              </a:spcBef>
              <a:buSzTx/>
              <a:buNone/>
              <a:defRPr sz="1943" spc="-19"/>
            </a:lvl2pPr>
            <a:lvl3pPr marL="0" indent="322873" defTabSz="291483">
              <a:lnSpc>
                <a:spcPct val="100000"/>
              </a:lnSpc>
              <a:spcBef>
                <a:spcPts val="636"/>
              </a:spcBef>
              <a:buSzTx/>
              <a:buNone/>
              <a:defRPr sz="1943" spc="-19"/>
            </a:lvl3pPr>
            <a:lvl4pPr marL="0" indent="484309" defTabSz="291483">
              <a:lnSpc>
                <a:spcPct val="100000"/>
              </a:lnSpc>
              <a:spcBef>
                <a:spcPts val="636"/>
              </a:spcBef>
              <a:buSzTx/>
              <a:buNone/>
              <a:defRPr sz="1943" spc="-19"/>
            </a:lvl4pPr>
            <a:lvl5pPr marL="0" indent="645745" defTabSz="291483">
              <a:lnSpc>
                <a:spcPct val="100000"/>
              </a:lnSpc>
              <a:spcBef>
                <a:spcPts val="636"/>
              </a:spcBef>
              <a:buSzTx/>
              <a:buNone/>
              <a:defRPr sz="1943" spc="-19"/>
            </a:lvl5pPr>
          </a:lstStyle>
          <a:p>
            <a:r>
              <a:t>Argomenti del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82941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4" y="2460423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096" spc="-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61436" algn="ctr">
              <a:lnSpc>
                <a:spcPct val="80000"/>
              </a:lnSpc>
              <a:spcBef>
                <a:spcPts val="0"/>
              </a:spcBef>
              <a:buSzTx/>
              <a:buNone/>
              <a:defRPr sz="4096" spc="-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22873" algn="ctr">
              <a:lnSpc>
                <a:spcPct val="80000"/>
              </a:lnSpc>
              <a:spcBef>
                <a:spcPts val="0"/>
              </a:spcBef>
              <a:buSzTx/>
              <a:buNone/>
              <a:defRPr sz="4096" spc="-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484309" algn="ctr">
              <a:lnSpc>
                <a:spcPct val="80000"/>
              </a:lnSpc>
              <a:spcBef>
                <a:spcPts val="0"/>
              </a:spcBef>
              <a:buSzTx/>
              <a:buNone/>
              <a:defRPr sz="4096" spc="-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645745" algn="ctr">
              <a:lnSpc>
                <a:spcPct val="80000"/>
              </a:lnSpc>
              <a:spcBef>
                <a:spcPts val="0"/>
              </a:spcBef>
              <a:buSzTx/>
              <a:buNone/>
              <a:defRPr sz="4096" spc="-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108041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4" y="537966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828" b="1" spc="-88"/>
            </a:lvl1pPr>
            <a:lvl2pPr marL="0" indent="161436" algn="ctr">
              <a:lnSpc>
                <a:spcPct val="80000"/>
              </a:lnSpc>
              <a:spcBef>
                <a:spcPts val="0"/>
              </a:spcBef>
              <a:buSzTx/>
              <a:buNone/>
              <a:defRPr sz="8828" b="1" spc="-88"/>
            </a:lvl2pPr>
            <a:lvl3pPr marL="0" indent="322873" algn="ctr">
              <a:lnSpc>
                <a:spcPct val="80000"/>
              </a:lnSpc>
              <a:spcBef>
                <a:spcPts val="0"/>
              </a:spcBef>
              <a:buSzTx/>
              <a:buNone/>
              <a:defRPr sz="8828" b="1" spc="-88"/>
            </a:lvl3pPr>
            <a:lvl4pPr marL="0" indent="484309" algn="ctr">
              <a:lnSpc>
                <a:spcPct val="80000"/>
              </a:lnSpc>
              <a:spcBef>
                <a:spcPts val="0"/>
              </a:spcBef>
              <a:buSzTx/>
              <a:buNone/>
              <a:defRPr sz="8828" b="1" spc="-88"/>
            </a:lvl4pPr>
            <a:lvl5pPr marL="0" indent="645745" algn="ctr">
              <a:lnSpc>
                <a:spcPct val="80000"/>
              </a:lnSpc>
              <a:spcBef>
                <a:spcPts val="0"/>
              </a:spcBef>
              <a:buSzTx/>
              <a:buNone/>
              <a:defRPr sz="8828" b="1" spc="-88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4" y="413109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291483">
              <a:lnSpc>
                <a:spcPct val="100000"/>
              </a:lnSpc>
              <a:spcBef>
                <a:spcPts val="0"/>
              </a:spcBef>
              <a:buSzTx/>
              <a:buNone/>
              <a:defRPr sz="1943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35750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5" y="5337729"/>
            <a:ext cx="1010002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91483">
              <a:lnSpc>
                <a:spcPct val="100000"/>
              </a:lnSpc>
              <a:spcBef>
                <a:spcPts val="0"/>
              </a:spcBef>
              <a:buSzTx/>
              <a:buNone/>
              <a:defRPr sz="1271" b="1"/>
            </a:lvl1pPr>
          </a:lstStyle>
          <a:p>
            <a:r>
              <a:t>Attribuzione</a:t>
            </a:r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6" y="2469930"/>
            <a:ext cx="10438076" cy="1918140"/>
          </a:xfrm>
          <a:prstGeom prst="rect">
            <a:avLst/>
          </a:prstGeom>
        </p:spPr>
        <p:txBody>
          <a:bodyPr/>
          <a:lstStyle>
            <a:lvl1pPr marL="225602" indent="-165921">
              <a:spcBef>
                <a:spcPts val="0"/>
              </a:spcBef>
              <a:buSzTx/>
              <a:buNone/>
              <a:defRPr sz="3001" spc="-6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25602" indent="-4485">
              <a:spcBef>
                <a:spcPts val="0"/>
              </a:spcBef>
              <a:buSzTx/>
              <a:buNone/>
              <a:defRPr sz="3001" spc="-6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25602" indent="156952">
              <a:spcBef>
                <a:spcPts val="0"/>
              </a:spcBef>
              <a:buSzTx/>
              <a:buNone/>
              <a:defRPr sz="3001" spc="-6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25602" indent="318388">
              <a:spcBef>
                <a:spcPts val="0"/>
              </a:spcBef>
              <a:buSzTx/>
              <a:buNone/>
              <a:defRPr sz="3001" spc="-6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25602" indent="479825">
              <a:spcBef>
                <a:spcPts val="0"/>
              </a:spcBef>
              <a:buSzTx/>
              <a:buNone/>
              <a:defRPr sz="3001" spc="-6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“Citazione degna di nota”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795472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magine"/>
          <p:cNvSpPr>
            <a:spLocks noGrp="1"/>
          </p:cNvSpPr>
          <p:nvPr>
            <p:ph type="pic" sz="quarter" idx="21"/>
          </p:nvPr>
        </p:nvSpPr>
        <p:spPr>
          <a:xfrm>
            <a:off x="7880355" y="508002"/>
            <a:ext cx="3719551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5" name="Immagine"/>
          <p:cNvSpPr>
            <a:spLocks noGrp="1"/>
          </p:cNvSpPr>
          <p:nvPr>
            <p:ph type="pic" sz="half" idx="22"/>
          </p:nvPr>
        </p:nvSpPr>
        <p:spPr>
          <a:xfrm>
            <a:off x="6750055" y="1989140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6" name="Immagine"/>
          <p:cNvSpPr>
            <a:spLocks noGrp="1"/>
          </p:cNvSpPr>
          <p:nvPr>
            <p:ph type="pic" idx="23"/>
          </p:nvPr>
        </p:nvSpPr>
        <p:spPr>
          <a:xfrm>
            <a:off x="-69847" y="247651"/>
            <a:ext cx="8305801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587731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magin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96386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089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82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7AC7B-3D11-96B2-CE05-F7C76D6A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D95BC4-5448-D204-EFA6-863775FAE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9B3858-F06C-A0C8-64B7-4813C2CF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E2D-8819-6641-BF49-C53DF739923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9A25AB-A8AD-BACD-2DB9-34134DD5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CE8B63-E5F1-E8B7-E91C-4B507C57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62F-40C2-C541-BBBB-414A053E812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35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21D15D-E649-043F-4CDB-C39AB284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BB70C0-8F8D-DE64-4387-466259C2C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0C7BE-93B3-0197-025B-14F41D459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0E63D7-DCC1-A136-34DC-998445E82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E2D-8819-6641-BF49-C53DF739923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C70847-1BE9-7D8D-12FC-FB5F6BFF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8A7CDF-3C70-05C1-A6E5-F2D2F3DC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62F-40C2-C541-BBBB-414A053E812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44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A76668-F834-7F1E-89C4-D1E59957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EB018D-6550-57E0-A80B-865072C17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5F360D-87E2-E2ED-9BD3-DA0309F6A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109A81C-F139-141B-2485-09630E111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FE36DFB-201B-F6B1-C013-0D5F76921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4988A1C-0536-2D0B-FED0-3BB40D1C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E2D-8819-6641-BF49-C53DF739923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FC8299F-3191-F80D-09B2-4BAC691D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5E3935C-5792-C705-E7D9-4585A344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62F-40C2-C541-BBBB-414A053E812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59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EF290-384E-9AD7-8A86-E22EB204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0194946-1958-7DAC-7796-3BE54103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E2D-8819-6641-BF49-C53DF739923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39EB7B-D701-C28F-7B1F-A867A11C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E8F2348-CF13-B9C5-F14C-01E65E3F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62F-40C2-C541-BBBB-414A053E812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78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465CDD-EAD0-1377-5344-834DF8A4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E2D-8819-6641-BF49-C53DF739923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8769C6-BB44-8074-F9C9-7A309CAD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1139E5-0BB7-E1E0-CAB6-2CF41D76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62F-40C2-C541-BBBB-414A053E812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40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62FBEB-B8C6-C538-D66E-3A862981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5D93B7-57EF-2EA9-7DAE-5F1341087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49247A-7EBE-A35C-3F48-4EB123BF5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CD3B76-1E4F-CD63-47A7-86238C95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E2D-8819-6641-BF49-C53DF739923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B8490B-AACB-5A4A-6CB3-D6952402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56679F-7C7E-B190-BC5B-167D97E5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62F-40C2-C541-BBBB-414A053E812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3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4D5D94-33E3-E424-B5AE-5E5440D8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9BFC1E3-4E4F-54B6-E2AD-D05128541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3DDD12-34B5-766C-42F6-AA8353243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D0FBAA-69C2-54E3-1C07-8511E8CB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E2D-8819-6641-BF49-C53DF739923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20401A-992A-15DD-D3DD-33C8CC20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0C4A77-9A19-B577-79CC-B3972B6F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62F-40C2-C541-BBBB-414A053E812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2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F9710E8-A69B-181A-9007-3DCC43CB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8F4C12-71A9-5BC3-82A5-3A55EA59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D40B7F-84B3-0FFE-5024-395100E17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FE2D-8819-6641-BF49-C53DF739923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862356-41B3-4978-EC4C-4BA4A0952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E2AEE-9260-6815-E22D-D4E1852F4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3D62F-40C2-C541-BBBB-414A053E812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04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4" y="539752"/>
            <a:ext cx="10985500" cy="716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4" y="2124255"/>
            <a:ext cx="10985500" cy="4128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57158" y="6527363"/>
            <a:ext cx="216406" cy="20043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06282">
              <a:defRPr sz="636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879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med"/>
  <p:hf hdr="0" ftr="0" dt="0"/>
  <p:txStyles>
    <p:titleStyle>
      <a:lvl1pPr marL="0" marR="0" indent="0" algn="l" defTabSz="86097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1" b="1" i="0" u="none" strike="noStrike" cap="none" spc="-6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61436" algn="l" defTabSz="86097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1" b="1" i="0" u="none" strike="noStrike" cap="none" spc="-6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22873" algn="l" defTabSz="86097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1" b="1" i="0" u="none" strike="noStrike" cap="none" spc="-6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484309" algn="l" defTabSz="86097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1" b="1" i="0" u="none" strike="noStrike" cap="none" spc="-6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45745" algn="l" defTabSz="86097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1" b="1" i="0" u="none" strike="noStrike" cap="none" spc="-6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07181" algn="l" defTabSz="86097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1" b="1" i="0" u="none" strike="noStrike" cap="none" spc="-6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968617" algn="l" defTabSz="86097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1" b="1" i="0" u="none" strike="noStrike" cap="none" spc="-6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130054" algn="l" defTabSz="86097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1" b="1" i="0" u="none" strike="noStrike" cap="none" spc="-6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291490" algn="l" defTabSz="86097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1" b="1" i="0" u="none" strike="noStrike" cap="none" spc="-6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15248" marR="0" indent="-215248" algn="l" defTabSz="860972" rtl="0" latinLnBrk="0">
        <a:lnSpc>
          <a:spcPct val="90000"/>
        </a:lnSpc>
        <a:spcBef>
          <a:spcPts val="1589"/>
        </a:spcBef>
        <a:spcAft>
          <a:spcPts val="0"/>
        </a:spcAft>
        <a:buClrTx/>
        <a:buSzPct val="123000"/>
        <a:buFontTx/>
        <a:buChar char="•"/>
        <a:tabLst/>
        <a:defRPr sz="16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430497" marR="0" indent="-215248" algn="l" defTabSz="860972" rtl="0" latinLnBrk="0">
        <a:lnSpc>
          <a:spcPct val="90000"/>
        </a:lnSpc>
        <a:spcBef>
          <a:spcPts val="1589"/>
        </a:spcBef>
        <a:spcAft>
          <a:spcPts val="0"/>
        </a:spcAft>
        <a:buClrTx/>
        <a:buSzPct val="123000"/>
        <a:buFontTx/>
        <a:buChar char="•"/>
        <a:tabLst/>
        <a:defRPr sz="16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645745" marR="0" indent="-215248" algn="l" defTabSz="860972" rtl="0" latinLnBrk="0">
        <a:lnSpc>
          <a:spcPct val="90000"/>
        </a:lnSpc>
        <a:spcBef>
          <a:spcPts val="1589"/>
        </a:spcBef>
        <a:spcAft>
          <a:spcPts val="0"/>
        </a:spcAft>
        <a:buClrTx/>
        <a:buSzPct val="123000"/>
        <a:buFontTx/>
        <a:buChar char="•"/>
        <a:tabLst/>
        <a:defRPr sz="16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860993" marR="0" indent="-215248" algn="l" defTabSz="860972" rtl="0" latinLnBrk="0">
        <a:lnSpc>
          <a:spcPct val="90000"/>
        </a:lnSpc>
        <a:spcBef>
          <a:spcPts val="1589"/>
        </a:spcBef>
        <a:spcAft>
          <a:spcPts val="0"/>
        </a:spcAft>
        <a:buClrTx/>
        <a:buSzPct val="123000"/>
        <a:buFontTx/>
        <a:buChar char="•"/>
        <a:tabLst/>
        <a:defRPr sz="16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076242" marR="0" indent="-215248" algn="l" defTabSz="860972" rtl="0" latinLnBrk="0">
        <a:lnSpc>
          <a:spcPct val="90000"/>
        </a:lnSpc>
        <a:spcBef>
          <a:spcPts val="1589"/>
        </a:spcBef>
        <a:spcAft>
          <a:spcPts val="0"/>
        </a:spcAft>
        <a:buClrTx/>
        <a:buSzPct val="123000"/>
        <a:buFontTx/>
        <a:buChar char="•"/>
        <a:tabLst/>
        <a:defRPr sz="16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291490" marR="0" indent="-215248" algn="l" defTabSz="860972" rtl="0" latinLnBrk="0">
        <a:lnSpc>
          <a:spcPct val="90000"/>
        </a:lnSpc>
        <a:spcBef>
          <a:spcPts val="1589"/>
        </a:spcBef>
        <a:spcAft>
          <a:spcPts val="0"/>
        </a:spcAft>
        <a:buClrTx/>
        <a:buSzPct val="123000"/>
        <a:buFontTx/>
        <a:buChar char="•"/>
        <a:tabLst/>
        <a:defRPr sz="16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506740" marR="0" indent="-215248" algn="l" defTabSz="860972" rtl="0" latinLnBrk="0">
        <a:lnSpc>
          <a:spcPct val="90000"/>
        </a:lnSpc>
        <a:spcBef>
          <a:spcPts val="1589"/>
        </a:spcBef>
        <a:spcAft>
          <a:spcPts val="0"/>
        </a:spcAft>
        <a:buClrTx/>
        <a:buSzPct val="123000"/>
        <a:buFontTx/>
        <a:buChar char="•"/>
        <a:tabLst/>
        <a:defRPr sz="16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721988" marR="0" indent="-215248" algn="l" defTabSz="860972" rtl="0" latinLnBrk="0">
        <a:lnSpc>
          <a:spcPct val="90000"/>
        </a:lnSpc>
        <a:spcBef>
          <a:spcPts val="1589"/>
        </a:spcBef>
        <a:spcAft>
          <a:spcPts val="0"/>
        </a:spcAft>
        <a:buClrTx/>
        <a:buSzPct val="123000"/>
        <a:buFontTx/>
        <a:buChar char="•"/>
        <a:tabLst/>
        <a:defRPr sz="16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1937236" marR="0" indent="-215248" algn="l" defTabSz="860972" rtl="0" latinLnBrk="0">
        <a:lnSpc>
          <a:spcPct val="90000"/>
        </a:lnSpc>
        <a:spcBef>
          <a:spcPts val="1589"/>
        </a:spcBef>
        <a:spcAft>
          <a:spcPts val="0"/>
        </a:spcAft>
        <a:buClrTx/>
        <a:buSzPct val="123000"/>
        <a:buFontTx/>
        <a:buChar char="•"/>
        <a:tabLst/>
        <a:defRPr sz="169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062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61436" algn="ctr" defTabSz="2062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22873" algn="ctr" defTabSz="2062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484309" algn="ctr" defTabSz="2062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45745" algn="ctr" defTabSz="2062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07181" algn="ctr" defTabSz="2062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968617" algn="ctr" defTabSz="2062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130054" algn="ctr" defTabSz="2062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291490" algn="ctr" defTabSz="2062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CE6AE05-D687-F1F9-CB49-51EE01EFF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95" y="937339"/>
            <a:ext cx="9031223" cy="4687606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rgbClr val="72041D"/>
                </a:solidFill>
                <a:latin typeface="Helvetica" pitchFamily="2" charset="0"/>
              </a:rPr>
              <a:t>Osservatorio </a:t>
            </a:r>
          </a:p>
          <a:p>
            <a:pPr algn="l"/>
            <a:r>
              <a:rPr lang="it-IT" sz="3200" b="1" dirty="0">
                <a:solidFill>
                  <a:srgbClr val="72041D"/>
                </a:solidFill>
                <a:latin typeface="Helvetica" pitchFamily="2" charset="0"/>
              </a:rPr>
              <a:t>STEP</a:t>
            </a:r>
            <a:br>
              <a:rPr lang="it-IT" sz="3200" b="1" dirty="0">
                <a:solidFill>
                  <a:srgbClr val="72041D"/>
                </a:solidFill>
                <a:latin typeface="Helvetica" pitchFamily="2" charset="0"/>
              </a:rPr>
            </a:br>
            <a:r>
              <a:rPr lang="it-IT" sz="3200" dirty="0">
                <a:solidFill>
                  <a:srgbClr val="72041D"/>
                </a:solidFill>
                <a:latin typeface="Helvetica" pitchFamily="2" charset="0"/>
              </a:rPr>
              <a:t>Ricerca e informazione</a:t>
            </a:r>
          </a:p>
          <a:p>
            <a:pPr algn="l"/>
            <a:endParaRPr lang="it-IT" sz="3200" dirty="0">
              <a:solidFill>
                <a:srgbClr val="72041D"/>
              </a:solidFill>
              <a:latin typeface="Helvetica" pitchFamily="2" charset="0"/>
            </a:endParaRPr>
          </a:p>
          <a:p>
            <a:pPr algn="l"/>
            <a:r>
              <a:rPr lang="it-IT" sz="3000" dirty="0">
                <a:solidFill>
                  <a:srgbClr val="72041D"/>
                </a:solidFill>
                <a:latin typeface="Helvetica" pitchFamily="2" charset="0"/>
              </a:rPr>
              <a:t>«Parole di rispetto, contro la violenza»</a:t>
            </a:r>
          </a:p>
          <a:p>
            <a:pPr algn="l"/>
            <a:r>
              <a:rPr lang="it-IT" sz="2000" dirty="0">
                <a:solidFill>
                  <a:srgbClr val="72041D"/>
                </a:solidFill>
                <a:latin typeface="Helvetica" pitchFamily="2" charset="0"/>
              </a:rPr>
              <a:t>TORINO, 25 NOVEMBRE 2024</a:t>
            </a:r>
          </a:p>
          <a:p>
            <a:pPr algn="l"/>
            <a:endParaRPr lang="it-IT" sz="3000" dirty="0">
              <a:solidFill>
                <a:srgbClr val="72041D"/>
              </a:solidFill>
              <a:latin typeface="Helvetica" pitchFamily="2" charset="0"/>
            </a:endParaRPr>
          </a:p>
          <a:p>
            <a:pPr algn="l"/>
            <a:r>
              <a:rPr lang="it-IT" sz="2800" dirty="0">
                <a:solidFill>
                  <a:srgbClr val="72041D"/>
                </a:solidFill>
                <a:latin typeface="Helvetica" pitchFamily="2" charset="0"/>
              </a:rPr>
              <a:t>Mimma Caligaris</a:t>
            </a:r>
          </a:p>
          <a:p>
            <a:pPr algn="l"/>
            <a:r>
              <a:rPr lang="it-IT" sz="3000" dirty="0">
                <a:solidFill>
                  <a:srgbClr val="72041D"/>
                </a:solidFill>
                <a:latin typeface="Helvetica" pitchFamily="2" charset="0"/>
              </a:rPr>
              <a:t>Componente Gender </a:t>
            </a:r>
            <a:r>
              <a:rPr lang="it-IT" sz="3000" dirty="0" err="1">
                <a:solidFill>
                  <a:srgbClr val="72041D"/>
                </a:solidFill>
                <a:latin typeface="Helvetica" pitchFamily="2" charset="0"/>
              </a:rPr>
              <a:t>Council</a:t>
            </a:r>
            <a:r>
              <a:rPr lang="it-IT" sz="3000" dirty="0">
                <a:solidFill>
                  <a:srgbClr val="72041D"/>
                </a:solidFill>
                <a:latin typeface="Helvetica" pitchFamily="2" charset="0"/>
              </a:rPr>
              <a:t> </a:t>
            </a:r>
            <a:r>
              <a:rPr lang="it-IT" sz="3000" dirty="0" err="1">
                <a:solidFill>
                  <a:srgbClr val="72041D"/>
                </a:solidFill>
                <a:latin typeface="Helvetica" pitchFamily="2" charset="0"/>
              </a:rPr>
              <a:t>Ifj</a:t>
            </a:r>
            <a:r>
              <a:rPr lang="it-IT" sz="3000" dirty="0">
                <a:solidFill>
                  <a:srgbClr val="72041D"/>
                </a:solidFill>
                <a:latin typeface="Helvetica" pitchFamily="2" charset="0"/>
              </a:rPr>
              <a:t> – </a:t>
            </a:r>
            <a:r>
              <a:rPr lang="it-IT" sz="3000" dirty="0" err="1">
                <a:solidFill>
                  <a:srgbClr val="72041D"/>
                </a:solidFill>
                <a:latin typeface="Helvetica" pitchFamily="2" charset="0"/>
              </a:rPr>
              <a:t>GenDeg</a:t>
            </a:r>
            <a:r>
              <a:rPr lang="it-IT" sz="3000" dirty="0">
                <a:solidFill>
                  <a:srgbClr val="72041D"/>
                </a:solidFill>
                <a:latin typeface="Helvetica" pitchFamily="2" charset="0"/>
              </a:rPr>
              <a:t> </a:t>
            </a:r>
            <a:r>
              <a:rPr lang="it-IT" sz="3000" dirty="0" err="1">
                <a:solidFill>
                  <a:srgbClr val="72041D"/>
                </a:solidFill>
                <a:latin typeface="Helvetica" pitchFamily="2" charset="0"/>
              </a:rPr>
              <a:t>Efj</a:t>
            </a:r>
            <a:endParaRPr lang="it-IT" sz="3000" dirty="0">
              <a:solidFill>
                <a:srgbClr val="72041D"/>
              </a:solidFill>
              <a:latin typeface="Helvetica" pitchFamily="2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9A66E2B5-1402-5122-4632-AF5E1A7916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32573" y="5457825"/>
            <a:ext cx="4260659" cy="1400175"/>
            <a:chOff x="7291" y="15290"/>
            <a:chExt cx="4251" cy="1397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D3AE1AE1-50B4-101E-80E2-AF82590C226E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" y="15290"/>
              <a:ext cx="4251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11B79DB-66E4-38D6-FA18-E841989AF60F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1" y="15290"/>
              <a:ext cx="2100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image3.png">
            <a:extLst>
              <a:ext uri="{FF2B5EF4-FFF2-40B4-BE49-F238E27FC236}">
                <a16:creationId xmlns:a16="http://schemas.microsoft.com/office/drawing/2014/main" id="{99EB9E95-5D2C-77AB-60A4-E467079EF87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9404" y="5707243"/>
            <a:ext cx="2166846" cy="952082"/>
          </a:xfrm>
          <a:prstGeom prst="rect">
            <a:avLst/>
          </a:prstGeom>
        </p:spPr>
      </p:pic>
      <p:pic>
        <p:nvPicPr>
          <p:cNvPr id="6" name="image4.jpeg">
            <a:extLst>
              <a:ext uri="{FF2B5EF4-FFF2-40B4-BE49-F238E27FC236}">
                <a16:creationId xmlns:a16="http://schemas.microsoft.com/office/drawing/2014/main" id="{9C4C6738-11A1-613C-DF74-1278240F55B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4395" y="5843949"/>
            <a:ext cx="2228300" cy="678670"/>
          </a:xfrm>
          <a:prstGeom prst="rect">
            <a:avLst/>
          </a:prstGeom>
        </p:spPr>
      </p:pic>
      <p:pic>
        <p:nvPicPr>
          <p:cNvPr id="7" name="image5.jpeg">
            <a:extLst>
              <a:ext uri="{FF2B5EF4-FFF2-40B4-BE49-F238E27FC236}">
                <a16:creationId xmlns:a16="http://schemas.microsoft.com/office/drawing/2014/main" id="{CC910332-35ED-A0FA-99FC-F2195CD254A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1445" y="5570537"/>
            <a:ext cx="2605944" cy="952082"/>
          </a:xfrm>
          <a:prstGeom prst="rect">
            <a:avLst/>
          </a:prstGeom>
        </p:spPr>
      </p:pic>
      <p:pic>
        <p:nvPicPr>
          <p:cNvPr id="10" name="image238.jpeg">
            <a:extLst>
              <a:ext uri="{FF2B5EF4-FFF2-40B4-BE49-F238E27FC236}">
                <a16:creationId xmlns:a16="http://schemas.microsoft.com/office/drawing/2014/main" id="{56301BA8-418D-B4A7-4B9A-089D02C9F20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72604" y="147527"/>
            <a:ext cx="2645241" cy="128685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4BF21A-DA55-E2D4-DC86-6FA544AE6AEA}"/>
              </a:ext>
            </a:extLst>
          </p:cNvPr>
          <p:cNvSpPr txBox="1"/>
          <p:nvPr/>
        </p:nvSpPr>
        <p:spPr>
          <a:xfrm>
            <a:off x="244395" y="198675"/>
            <a:ext cx="8493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72041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Finanziamento MIUR. PRIN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2041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2020 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72041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Stereotipo e pregiudizio: la rappresentazione sociale della violenza di genere e le strategie di contrasto a dieci anni dalla Convenzione di Istanbul 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72041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- Coordinatrice nazionale: prof.ssa 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72041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Flaminia Saccà, Università Sapienza di Roma 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72041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43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83F3E2-AE49-9705-1AF8-114C72D9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it-IT" b="1" dirty="0"/>
              <a:t>La cultura della sopraffazione</a:t>
            </a:r>
          </a:p>
        </p:txBody>
      </p:sp>
      <p:pic>
        <p:nvPicPr>
          <p:cNvPr id="5" name="Immagine 4" descr="Immagine che contiene schermata, luce, arte&#10;&#10;Descrizione generata automaticamente">
            <a:extLst>
              <a:ext uri="{FF2B5EF4-FFF2-40B4-BE49-F238E27FC236}">
                <a16:creationId xmlns:a16="http://schemas.microsoft.com/office/drawing/2014/main" id="{557F4279-B836-556A-847E-172A273A0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 r="131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7EF754-03BD-07ED-975A-B1A637D3E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700"/>
              <a:t>Le piattaforme telematiche sono diventate tramite per gli incontri ‘moderni’ della prostituzione, c’è un problema di fondo, che è anche culturale: una cultura della sopraffazione, anche fisica, sulla donna, così difficile da estirpare, che diventa esponenziale nel sesso a pagamento.</a:t>
            </a:r>
          </a:p>
          <a:p>
            <a:pPr marL="0" indent="0">
              <a:buNone/>
            </a:pPr>
            <a:r>
              <a:rPr lang="it-IT" sz="1700"/>
              <a:t>Abbiamo testimoniato, negli anni, la nascita del movimento delle ‘Lucciole’, abbiamo seguito e intervistato le donne vittime della tratta e documentato il dibattito, nel mondo femminista, sulle ‘sex workers’: il vero problema è la richiesta, non l’offerta. Anche quando si parla di prostituzione si dovrebbe innanzitutto, parlare di uomini, ed evitare quel «se l’è cercata»</a:t>
            </a:r>
          </a:p>
        </p:txBody>
      </p:sp>
    </p:spTree>
    <p:extLst>
      <p:ext uri="{BB962C8B-B14F-4D97-AF65-F5344CB8AC3E}">
        <p14:creationId xmlns:p14="http://schemas.microsoft.com/office/powerpoint/2010/main" val="64374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58D18E-2C9A-EBE4-D828-07E2BF23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 b="1"/>
              <a:t>Brutali crimini di genere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FF4A8A-560D-1140-5B04-DE01C272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0" i="0" dirty="0">
                <a:effectLst/>
                <a:latin typeface="Source Serif Pro" panose="02040603050405020204" pitchFamily="18" charset="0"/>
              </a:rPr>
              <a:t>Le uccisioni legate al genere sono la manifestazione più brutale ed estrema della violenza contro le donne e le ragazze. </a:t>
            </a:r>
            <a:r>
              <a:rPr lang="it-IT" sz="2000" b="0" i="0" u="sng" dirty="0">
                <a:effectLst/>
                <a:latin typeface="Source Serif Pro" panose="020406030504050202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2000" b="0" i="0" u="sng" dirty="0">
                <a:effectLst/>
                <a:latin typeface="Source Serif Pro" panose="02040603050405020204" pitchFamily="18" charset="0"/>
              </a:rPr>
              <a:t>Definito </a:t>
            </a:r>
            <a:r>
              <a:rPr lang="it-IT" sz="2000" b="0" i="0" dirty="0">
                <a:effectLst/>
                <a:latin typeface="Source Serif Pro" panose="02040603050405020204" pitchFamily="18" charset="0"/>
              </a:rPr>
              <a:t>come un omicidio intenzionale con una motivazione legata al genere, il femminicidio può essere guidato da ruoli di genere stereotipati, discriminazione nei confronti di donne e ragazze, relazioni di potere diseguali tra donne e uomini o norme sociali dannose.</a:t>
            </a:r>
            <a:endParaRPr lang="it-IT" sz="2000" dirty="0"/>
          </a:p>
        </p:txBody>
      </p:sp>
      <p:pic>
        <p:nvPicPr>
          <p:cNvPr id="5" name="Immagine 4" descr="Immagine che contiene illustrazione, Cartoni animati, clipart, disegno&#10;&#10;Descrizione generata automaticamente">
            <a:extLst>
              <a:ext uri="{FF2B5EF4-FFF2-40B4-BE49-F238E27FC236}">
                <a16:creationId xmlns:a16="http://schemas.microsoft.com/office/drawing/2014/main" id="{0E010E30-9A66-E888-056F-A2A8EDFC1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 r="2993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828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F8EE06-15D7-915C-6164-0E746BAB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 b="1"/>
              <a:t>Morte per mano di chi? E perché?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FA93DB-AAEE-7085-5F38-3EDD9C83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000" dirty="0"/>
              <a:t>Sono oltre 48mila le donne e le ragazze in tutto il mondo uccise dai loro partner ‘intimi’ o da altri membri della famiglia: in base a questo dato, relativo al 2022, in media 133 ogni giorno e gli autori, nel 55 per cento dei casi, sono partner, ex partner, e familiari.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Ancora, dunque, non si riesce, a livello mondiale, a fermare morti che potrebbero essere prevenute con polizia e giustizia più sensibili alle questioni di genere, con il supporto e la protezione delle sopravvissute e, anche, attraverso una corretta narrazione della violenza di genere. Perché anche l’informazione ha un ruolo molto importante.</a:t>
            </a:r>
          </a:p>
        </p:txBody>
      </p:sp>
      <p:pic>
        <p:nvPicPr>
          <p:cNvPr id="5" name="Immagine 4" descr="Immagine che contiene vestiti, aria aperta, cielo, persona&#10;&#10;Descrizione generata automaticamente">
            <a:extLst>
              <a:ext uri="{FF2B5EF4-FFF2-40B4-BE49-F238E27FC236}">
                <a16:creationId xmlns:a16="http://schemas.microsoft.com/office/drawing/2014/main" id="{43541F67-2C28-5527-A1C3-7CC151CE2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r="2270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9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06EB3F-C0F5-AA0D-63B0-4279FF9E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 b="1"/>
              <a:t>E’ un problema universale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E3DF47-D536-9347-85AA-9F27AD809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it-IT" sz="2000" dirty="0"/>
              <a:t>Per affrontare, sul piano più strettamente narrativo, il femminicidio e la violenza di genere, l’International Federation of </a:t>
            </a:r>
            <a:r>
              <a:rPr lang="it-IT" sz="2000" dirty="0" err="1"/>
              <a:t>Journalists</a:t>
            </a:r>
            <a:r>
              <a:rPr lang="it-IT" sz="2000" dirty="0"/>
              <a:t> parte dai numeri. Così è l’Africa ad avere il numero più alto di morti di donne per mano di partner o congiunti, 20mila. Seguono Asia con 18.400, Americhe con 7.900, Europa con 2300, Oceania con 200.</a:t>
            </a:r>
          </a:p>
          <a:p>
            <a:pPr marL="0" indent="0">
              <a:buNone/>
            </a:pPr>
            <a:r>
              <a:rPr lang="it-IT" sz="2000" dirty="0"/>
              <a:t>Ma la portata dei femminicidi è più alta, perché per quattro omicidi intenzionali su dieci di donne non ci sono informazioni sufficienti per identificarli come legati al genere. </a:t>
            </a:r>
          </a:p>
          <a:p>
            <a:pPr marL="0" indent="0">
              <a:buNone/>
            </a:pPr>
            <a:r>
              <a:rPr lang="it-IT" sz="2000" dirty="0"/>
              <a:t>E, spesso, avvengono fuori dalla sfera privata: violenza sessuale o stupro da parte di qualcuno sconosciuto alla vittima, legati a pratiche dannose come le mutilazioni genitali femminili o i ‘delitti d’onore’ , o sono il risultato di reati generati dall’odio per orientamento sessuale o identità di genere.</a:t>
            </a:r>
          </a:p>
        </p:txBody>
      </p:sp>
      <p:pic>
        <p:nvPicPr>
          <p:cNvPr id="5" name="Immagine 4" descr="Immagine che contiene Viso umano, vestiti, persona, calligrafia&#10;&#10;Descrizione generata automaticamente">
            <a:extLst>
              <a:ext uri="{FF2B5EF4-FFF2-40B4-BE49-F238E27FC236}">
                <a16:creationId xmlns:a16="http://schemas.microsoft.com/office/drawing/2014/main" id="{20EDDE6B-E5B4-ACDE-D3B0-ABC50A10A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6" r="18389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6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542B53-5ABE-61CA-EB98-16261201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 b="1"/>
              <a:t>Misurare, e raccontare, i rischi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C05979-04F0-48A9-413B-0ABC3AD3F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000" dirty="0"/>
              <a:t>Avere una fotografia della situazione reale, per un racconto documentato e comparato, è obiettivo dei gruppi di genere all’interno degli organismi internazionali delle giornaliste e dei giornalisti.</a:t>
            </a:r>
          </a:p>
          <a:p>
            <a:pPr marL="0" indent="0">
              <a:buNone/>
            </a:pPr>
            <a:r>
              <a:rPr lang="it-IT" sz="2000" dirty="0"/>
              <a:t>Molto utile, in questo senso, è  ‘The </a:t>
            </a:r>
            <a:r>
              <a:rPr lang="it-IT" sz="2000" dirty="0" err="1"/>
              <a:t>statistical</a:t>
            </a:r>
            <a:r>
              <a:rPr lang="it-IT" sz="2000" dirty="0"/>
              <a:t> framework for </a:t>
            </a:r>
            <a:r>
              <a:rPr lang="it-IT" sz="2000" dirty="0" err="1"/>
              <a:t>measuring</a:t>
            </a:r>
            <a:r>
              <a:rPr lang="it-IT" sz="2000" dirty="0"/>
              <a:t> the gender-</a:t>
            </a:r>
            <a:r>
              <a:rPr lang="it-IT" sz="2000" dirty="0" err="1"/>
              <a:t>related</a:t>
            </a:r>
            <a:r>
              <a:rPr lang="it-IT" sz="2000" dirty="0"/>
              <a:t> </a:t>
            </a:r>
            <a:r>
              <a:rPr lang="it-IT" sz="2000" dirty="0" err="1"/>
              <a:t>killing</a:t>
            </a:r>
            <a:r>
              <a:rPr lang="it-IT" sz="2000" dirty="0"/>
              <a:t> of women and girls’ approvato dalla Commissione statistica delle Nazioni Unite nel marzo 2022.</a:t>
            </a:r>
          </a:p>
          <a:p>
            <a:pPr marL="0" indent="0">
              <a:buNone/>
            </a:pPr>
            <a:r>
              <a:rPr lang="it-IT" sz="2000" dirty="0"/>
              <a:t>Per avere dati disaggregati e superare limitazioni nelle informazioni legate al genere di alcuni gruppi di donne e ragazze. Ad esempio donne in politica, donne impegnate nella difesa dei diritti umani e, anche, le giornaliste, spesso bersagli di atti di violenza intenzionale, online e offline.</a:t>
            </a:r>
          </a:p>
        </p:txBody>
      </p:sp>
      <p:pic>
        <p:nvPicPr>
          <p:cNvPr id="5" name="Immagine 4" descr="Immagine che contiene Viso umano, testo, vestiti, uomo&#10;&#10;Descrizione generata automaticamente">
            <a:extLst>
              <a:ext uri="{FF2B5EF4-FFF2-40B4-BE49-F238E27FC236}">
                <a16:creationId xmlns:a16="http://schemas.microsoft.com/office/drawing/2014/main" id="{87823889-444D-0351-5A97-24C72C13E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4" b="2"/>
          <a:stretch/>
        </p:blipFill>
        <p:spPr>
          <a:xfrm>
            <a:off x="7395587" y="2093976"/>
            <a:ext cx="4221135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4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2684B17-876C-6CE6-222D-3C679774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it-IT"/>
              <a:t>La ‘strada’ verso il Manifesto</a:t>
            </a:r>
          </a:p>
        </p:txBody>
      </p:sp>
      <p:pic>
        <p:nvPicPr>
          <p:cNvPr id="5" name="Immagine 4" descr="Immagine che contiene vestiti, persona, donna, testo&#10;&#10;Descrizione generata automaticamente">
            <a:extLst>
              <a:ext uri="{FF2B5EF4-FFF2-40B4-BE49-F238E27FC236}">
                <a16:creationId xmlns:a16="http://schemas.microsoft.com/office/drawing/2014/main" id="{77C78D02-51CA-3D95-9239-BA924803F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5" b="-2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6E79BF-A647-FCC1-9689-34D5135C5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it-IT" sz="1400" dirty="0"/>
              <a:t>Il 25 novembre 2017 nasce il ‘Manifesto di Venezia’.</a:t>
            </a:r>
            <a:endParaRPr lang="it-IT" sz="1400" b="0" i="0" dirty="0">
              <a:effectLst/>
              <a:latin typeface="Source Serif Pro" panose="02040603050405020204" pitchFamily="18" charset="0"/>
            </a:endParaRPr>
          </a:p>
          <a:p>
            <a:pPr marL="0" indent="0">
              <a:buNone/>
            </a:pPr>
            <a:endParaRPr lang="it-IT" sz="1400" dirty="0">
              <a:latin typeface="Source Serif Pro" panose="02040603050405020204" pitchFamily="18" charset="0"/>
            </a:endParaRPr>
          </a:p>
          <a:p>
            <a:pPr marL="0" indent="0">
              <a:buNone/>
            </a:pPr>
            <a:r>
              <a:rPr lang="it-IT" sz="1400" dirty="0">
                <a:latin typeface="Source Serif Pro" panose="02040603050405020204" pitchFamily="18" charset="0"/>
              </a:rPr>
              <a:t>E’ un traguardo italiano, con una partenza internazionale: nel 2008, proprio in occasione della Giornata internazionale contro la violenza sulle donne, l’International Federation of </a:t>
            </a:r>
            <a:r>
              <a:rPr lang="it-IT" sz="1400" dirty="0" err="1">
                <a:latin typeface="Source Serif Pro" panose="02040603050405020204" pitchFamily="18" charset="0"/>
              </a:rPr>
              <a:t>Journalists</a:t>
            </a:r>
            <a:r>
              <a:rPr lang="it-IT" sz="1400" dirty="0">
                <a:latin typeface="Source Serif Pro" panose="02040603050405020204" pitchFamily="18" charset="0"/>
              </a:rPr>
              <a:t>, attraverso il suo Gender </a:t>
            </a:r>
            <a:r>
              <a:rPr lang="it-IT" sz="1400" dirty="0" err="1">
                <a:latin typeface="Source Serif Pro" panose="02040603050405020204" pitchFamily="18" charset="0"/>
              </a:rPr>
              <a:t>Council</a:t>
            </a:r>
            <a:r>
              <a:rPr lang="it-IT" sz="1400" dirty="0">
                <a:latin typeface="Source Serif Pro" panose="02040603050405020204" pitchFamily="18" charset="0"/>
              </a:rPr>
              <a:t>, elabora una raccomandazione sulle modalità di fare informazione sul tema, con un decalogo alla cui stesura collabora Marina Cosi, già presidente della </a:t>
            </a:r>
            <a:r>
              <a:rPr lang="it-IT" sz="1400" dirty="0" err="1">
                <a:latin typeface="Source Serif Pro" panose="02040603050405020204" pitchFamily="18" charset="0"/>
              </a:rPr>
              <a:t>Cpo</a:t>
            </a:r>
            <a:r>
              <a:rPr lang="it-IT" sz="1400" dirty="0">
                <a:latin typeface="Source Serif Pro" panose="02040603050405020204" pitchFamily="18" charset="0"/>
              </a:rPr>
              <a:t> Fnsi e poi di Giulia Giornaliste.</a:t>
            </a:r>
          </a:p>
          <a:p>
            <a:pPr marL="0" indent="0">
              <a:buNone/>
            </a:pPr>
            <a:r>
              <a:rPr lang="it-IT" sz="1400" dirty="0">
                <a:latin typeface="Source Serif Pro" panose="02040603050405020204" pitchFamily="18" charset="0"/>
              </a:rPr>
              <a:t>Nel decalogo si ribadisce la necessità di «identificare la violenza inflitta alle donne con precisione, utilizzare un linguaggio esatto e libero da pregiudizi: uno stupro, o tentato stupro, «non può essere  assimilato a una relazione sessuale». E, ancora, «avere il massimo rispetto, ma anche difendere la riservatezza della protagonista, e collocare la violenza nel contesto in cui avviene, con statistiche e informazioni. Evitare di colpevolizzare la persona vittima o sopravvissuta alla violenza. E mai trasformare il reportage in un esercizio di sensazionalismo».</a:t>
            </a:r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r>
              <a:rPr lang="it-IT" sz="1400" dirty="0"/>
              <a:t>Una traccia fondamentale, che nove anni dopo porta al Manifesto di Venezia, risultato della convinzione che la pratica quotidiana della parola giornalistica può contribuire a modificare la rappresentazione del mondo: in questo caso superando stereotipi che aggiungono violenza a quella già vissuta da chi ha sofferto violenza, fisica e psicologica</a:t>
            </a:r>
          </a:p>
        </p:txBody>
      </p:sp>
    </p:spTree>
    <p:extLst>
      <p:ext uri="{BB962C8B-B14F-4D97-AF65-F5344CB8AC3E}">
        <p14:creationId xmlns:p14="http://schemas.microsoft.com/office/powerpoint/2010/main" val="229717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A999E335-B9D4-3FB9-CAC8-E3D4AD624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883877"/>
            <a:ext cx="8534400" cy="3326004"/>
          </a:xfrm>
        </p:spPr>
        <p:txBody>
          <a:bodyPr>
            <a:noAutofit/>
          </a:bodyPr>
          <a:lstStyle/>
          <a:p>
            <a:pPr algn="just"/>
            <a:r>
              <a:rPr lang="it-IT" sz="1600" dirty="0">
                <a:effectLst/>
                <a:latin typeface="Calibri, serif"/>
              </a:rPr>
              <a:t>Al racconto della violenza di genere sta lavorando il Gender and </a:t>
            </a:r>
            <a:r>
              <a:rPr lang="it-IT" sz="1600" dirty="0" err="1">
                <a:effectLst/>
                <a:latin typeface="Calibri, serif"/>
              </a:rPr>
              <a:t>Diversity</a:t>
            </a:r>
            <a:r>
              <a:rPr lang="it-IT" sz="1600" dirty="0">
                <a:effectLst/>
                <a:latin typeface="Calibri, serif"/>
              </a:rPr>
              <a:t> Expert Group, </a:t>
            </a:r>
            <a:r>
              <a:rPr lang="it-IT" sz="1600" dirty="0" err="1">
                <a:effectLst/>
                <a:latin typeface="Calibri, serif"/>
              </a:rPr>
              <a:t>Gendeg</a:t>
            </a:r>
            <a:r>
              <a:rPr lang="it-IT" sz="1600" dirty="0">
                <a:latin typeface="Calibri, serif"/>
              </a:rPr>
              <a:t>, gruppo di esperte ed esperti</a:t>
            </a:r>
            <a:r>
              <a:rPr lang="it-IT" sz="1600" dirty="0">
                <a:effectLst/>
                <a:latin typeface="Calibri, serif"/>
              </a:rPr>
              <a:t> </a:t>
            </a:r>
            <a:r>
              <a:rPr lang="it-IT" sz="1600" dirty="0">
                <a:latin typeface="Calibri, serif"/>
              </a:rPr>
              <a:t>creato nel 2022 </a:t>
            </a:r>
            <a:r>
              <a:rPr lang="it-IT" sz="1600" dirty="0">
                <a:effectLst/>
                <a:latin typeface="Calibri, serif"/>
              </a:rPr>
              <a:t>all'interno dell’ </a:t>
            </a:r>
            <a:r>
              <a:rPr lang="it-IT" sz="1600" dirty="0" err="1">
                <a:effectLst/>
                <a:latin typeface="Calibri, serif"/>
              </a:rPr>
              <a:t>Efj</a:t>
            </a:r>
            <a:r>
              <a:rPr lang="it-IT" sz="1600" dirty="0">
                <a:effectLst/>
                <a:latin typeface="Calibri, serif"/>
              </a:rPr>
              <a:t> Federazione europea dei giornalisti. Che ha preso le mosse, fra le altre spinte determinanti, dall'esigenza anche di monitorare la narrazione della violenza di genere nei media.</a:t>
            </a:r>
          </a:p>
          <a:p>
            <a:pPr algn="just"/>
            <a:r>
              <a:rPr lang="it-IT" sz="1600" dirty="0">
                <a:effectLst/>
                <a:latin typeface="Calibri, serif"/>
              </a:rPr>
              <a:t> E il nostro ‘Manifesto di Venezia’ è stato, per la prima volta, inserito nelle carte fondamentali. Altro testo guida per il lavoro di </a:t>
            </a:r>
            <a:r>
              <a:rPr lang="it-IT" sz="1600" dirty="0" err="1">
                <a:effectLst/>
                <a:latin typeface="Calibri, serif"/>
              </a:rPr>
              <a:t>Gendeg</a:t>
            </a:r>
            <a:r>
              <a:rPr lang="it-IT" sz="1600" dirty="0">
                <a:effectLst/>
                <a:latin typeface="Calibri, serif"/>
              </a:rPr>
              <a:t> è il manuale che Anne Marie Impe ha redatto, nel 2020, per Unesco, per televisione, radio, carta stampata e social media: contiene le chiavi per  comprendere le diverse forme di violenza contro le donne,  riflessioni sulle parole e le immagini  suggerendo ‘buone pratiche’, fra cui  la narrazione delle storie di chi ce l’ha fatta.</a:t>
            </a:r>
          </a:p>
          <a:p>
            <a:pPr algn="just"/>
            <a:r>
              <a:rPr lang="it-IT" sz="1600" dirty="0">
                <a:latin typeface="Calibri, serif"/>
              </a:rPr>
              <a:t>Il </a:t>
            </a:r>
            <a:r>
              <a:rPr lang="it-IT" sz="1600" dirty="0" err="1">
                <a:latin typeface="Calibri, serif"/>
              </a:rPr>
              <a:t>Gendeg</a:t>
            </a:r>
            <a:r>
              <a:rPr lang="it-IT" sz="1600" dirty="0">
                <a:latin typeface="Calibri, serif"/>
              </a:rPr>
              <a:t> guarda con grande attenzione all’Osservatorio indipendente come strumento fondamentale di analisi, di corretto utilizzo del linguaggio narrativo e aiuto per uno degli obiettivi primari, portare la violenza sulle donne fuori dal cono d’ombra in cui ancora rischia di finire. Una emergenza, che è italiana, ma anche europea e mondiale</a:t>
            </a:r>
            <a:endParaRPr lang="it-IT" sz="1600" dirty="0"/>
          </a:p>
        </p:txBody>
      </p:sp>
      <p:pic>
        <p:nvPicPr>
          <p:cNvPr id="5" name="Immagine 4" descr="Immagine che contiene testo, Viso umano, cartone animato, schermata&#10;&#10;Descrizione generata automaticamente">
            <a:extLst>
              <a:ext uri="{FF2B5EF4-FFF2-40B4-BE49-F238E27FC236}">
                <a16:creationId xmlns:a16="http://schemas.microsoft.com/office/drawing/2014/main" id="{60E97CEE-2954-862A-216A-395C3F2A3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53" y="112631"/>
            <a:ext cx="3627496" cy="2017795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3D0FFB36-DC68-8937-88CA-129BE01DC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6189785" cy="622822"/>
          </a:xfrm>
        </p:spPr>
        <p:txBody>
          <a:bodyPr>
            <a:normAutofit fontScale="90000"/>
          </a:bodyPr>
          <a:lstStyle/>
          <a:p>
            <a:pPr algn="l"/>
            <a:r>
              <a:rPr lang="it-IT" sz="4400" dirty="0"/>
              <a:t>Dall’Italia all’Europa</a:t>
            </a:r>
          </a:p>
        </p:txBody>
      </p:sp>
    </p:spTree>
    <p:extLst>
      <p:ext uri="{BB962C8B-B14F-4D97-AF65-F5344CB8AC3E}">
        <p14:creationId xmlns:p14="http://schemas.microsoft.com/office/powerpoint/2010/main" val="156073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7A70174-7CBA-330C-868E-64A4C25C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it-IT" b="1" dirty="0"/>
              <a:t>Baby escort? No, minorenni sfruttate</a:t>
            </a:r>
          </a:p>
        </p:txBody>
      </p:sp>
      <p:pic>
        <p:nvPicPr>
          <p:cNvPr id="5" name="Immagine 4" descr="Immagine che contiene calzature, persona, vestiti, scarpa&#10;&#10;Descrizione generata automaticamente">
            <a:extLst>
              <a:ext uri="{FF2B5EF4-FFF2-40B4-BE49-F238E27FC236}">
                <a16:creationId xmlns:a16="http://schemas.microsoft.com/office/drawing/2014/main" id="{F9CCDCFC-4310-EF96-BF8B-48EC53EE3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r="3663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44E535-D3ED-621D-7D56-1A15911F5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700"/>
              <a:t>Adolescenti costrette alla prostituzione, non «baby escort» o «baby prostitute»: dal 2016 l’uso di questi termini equivale a violazione deontologica passibile di sanzioni disciplinari. Perché rappresenta  una violazione della Carta di Treviso, carta deontologica per la tutela dei minori.</a:t>
            </a:r>
          </a:p>
          <a:p>
            <a:pPr marL="0" indent="0">
              <a:buNone/>
            </a:pPr>
            <a:r>
              <a:rPr lang="it-IT" sz="1700"/>
              <a:t>L’Ordine dei Giornalisti ricorda che «le bambine e le adolescenti sonpo le vittime e gli uomini che abusano di loro sono i colpevoli. Scambiare le vittime con i colpevoli determina una informazione falsa e fuorviante».</a:t>
            </a:r>
          </a:p>
          <a:p>
            <a:pPr marL="0" indent="0">
              <a:buNone/>
            </a:pPr>
            <a:r>
              <a:rPr lang="it-IT" sz="1700"/>
              <a:t>Invece, i titoli di molte testate sul caso di Bari, erano questi: «Baby escort a Bari: il racconto della prima volta di Marika» oppure «Bari, baby escort: ecco chi spunta tra i clienti»</a:t>
            </a:r>
          </a:p>
        </p:txBody>
      </p:sp>
    </p:spTree>
    <p:extLst>
      <p:ext uri="{BB962C8B-B14F-4D97-AF65-F5344CB8AC3E}">
        <p14:creationId xmlns:p14="http://schemas.microsoft.com/office/powerpoint/2010/main" val="359940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737617-862E-2984-F59D-22D1E98A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it-IT" sz="4000" b="1"/>
              <a:t>Non c’è una violenza di serie 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FFD258-0068-61DC-7975-A6D38964E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700" dirty="0"/>
              <a:t>Il Manifesto di Venezia e l’articolo 5 bis della Carta dei Doveri dell’Ordine dei Giornalisti è indicato di «non alimentare la spettacolarizzazione della violenza» e «non usare espressioni, termini e immagini che sminuiscano la gravità del fatto commesso».</a:t>
            </a:r>
          </a:p>
          <a:p>
            <a:pPr marL="0" indent="0">
              <a:buNone/>
            </a:pPr>
            <a:r>
              <a:rPr lang="it-IT" sz="1700" dirty="0"/>
              <a:t>I due casi recenti di Viadana e Casciana Mello hanno fatto emergere  il fenomeno della violenza nei confronti di donne contattate sui ‘siti di incontri’ sul web. Questo è oggettivamente un problema per il diritto delle donne, di tutte le donne, alla propria integrità fisica. E le denunce andrebbero incentivate per evitare l’abuso del corpo delle donne</a:t>
            </a:r>
          </a:p>
        </p:txBody>
      </p:sp>
      <p:pic>
        <p:nvPicPr>
          <p:cNvPr id="13" name="Picture 4" descr="Timbri di immigrazione">
            <a:extLst>
              <a:ext uri="{FF2B5EF4-FFF2-40B4-BE49-F238E27FC236}">
                <a16:creationId xmlns:a16="http://schemas.microsoft.com/office/drawing/2014/main" id="{177837B5-4419-40C3-CFBB-80AC50F59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78" b="1457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9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1367</Words>
  <Application>Microsoft Office PowerPoint</Application>
  <PresentationFormat>Widescreen</PresentationFormat>
  <Paragraphs>46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Calibri, serif</vt:lpstr>
      <vt:lpstr>Helvetica</vt:lpstr>
      <vt:lpstr>Helvetica Neue</vt:lpstr>
      <vt:lpstr>Helvetica Neue Medium</vt:lpstr>
      <vt:lpstr>Source Serif Pro</vt:lpstr>
      <vt:lpstr>1_Tema di Office</vt:lpstr>
      <vt:lpstr>21_BasicWhite</vt:lpstr>
      <vt:lpstr>Presentazione standard di PowerPoint</vt:lpstr>
      <vt:lpstr>Brutali crimini di genere</vt:lpstr>
      <vt:lpstr>Morte per mano di chi? E perché?</vt:lpstr>
      <vt:lpstr>E’ un problema universale</vt:lpstr>
      <vt:lpstr>Misurare, e raccontare, i rischi</vt:lpstr>
      <vt:lpstr>La ‘strada’ verso il Manifesto</vt:lpstr>
      <vt:lpstr>Dall’Italia all’Europa</vt:lpstr>
      <vt:lpstr>Baby escort? No, minorenni sfruttate</vt:lpstr>
      <vt:lpstr>Non c’è una violenza di serie B</vt:lpstr>
      <vt:lpstr>La cultura della sopraffazione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Flaminia Saccà</dc:creator>
  <cp:lastModifiedBy>mimma caligaris</cp:lastModifiedBy>
  <cp:revision>15</cp:revision>
  <dcterms:created xsi:type="dcterms:W3CDTF">2024-01-13T10:35:37Z</dcterms:created>
  <dcterms:modified xsi:type="dcterms:W3CDTF">2024-11-25T05:42:40Z</dcterms:modified>
</cp:coreProperties>
</file>