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61" r:id="rId3"/>
    <p:sldId id="362" r:id="rId4"/>
    <p:sldId id="363" r:id="rId5"/>
    <p:sldId id="331" r:id="rId6"/>
    <p:sldId id="364" r:id="rId7"/>
    <p:sldId id="365" r:id="rId8"/>
    <p:sldId id="366" r:id="rId9"/>
    <p:sldId id="367" r:id="rId10"/>
    <p:sldId id="368" r:id="rId11"/>
    <p:sldId id="369" r:id="rId12"/>
    <p:sldId id="339" r:id="rId13"/>
    <p:sldId id="320" r:id="rId14"/>
    <p:sldId id="270" r:id="rId15"/>
    <p:sldId id="271" r:id="rId16"/>
    <p:sldId id="272" r:id="rId17"/>
    <p:sldId id="268" r:id="rId18"/>
    <p:sldId id="292" r:id="rId19"/>
    <p:sldId id="370" r:id="rId20"/>
    <p:sldId id="273" r:id="rId21"/>
    <p:sldId id="274" r:id="rId22"/>
    <p:sldId id="275" r:id="rId23"/>
    <p:sldId id="276" r:id="rId24"/>
    <p:sldId id="277" r:id="rId25"/>
    <p:sldId id="278" r:id="rId26"/>
    <p:sldId id="279" r:id="rId27"/>
    <p:sldId id="269" r:id="rId28"/>
    <p:sldId id="371" r:id="rId29"/>
    <p:sldId id="372" r:id="rId30"/>
    <p:sldId id="373" r:id="rId31"/>
    <p:sldId id="374" r:id="rId32"/>
    <p:sldId id="375" r:id="rId33"/>
    <p:sldId id="280" r:id="rId34"/>
    <p:sldId id="340" r:id="rId35"/>
    <p:sldId id="281" r:id="rId36"/>
    <p:sldId id="351" r:id="rId37"/>
    <p:sldId id="282"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15772-2A60-4B6C-8A47-6538491448BE}" v="2" dt="2025-03-26T13:42:09.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40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o Cattarossi" userId="16a1a07ce10570eb" providerId="LiveId" clId="{73615772-2A60-4B6C-8A47-6538491448BE}"/>
    <pc:docChg chg="undo custSel addSld delSld modSld">
      <pc:chgData name="Federico Cattarossi" userId="16a1a07ce10570eb" providerId="LiveId" clId="{73615772-2A60-4B6C-8A47-6538491448BE}" dt="2025-03-26T13:42:09.298" v="36"/>
      <pc:docMkLst>
        <pc:docMk/>
      </pc:docMkLst>
      <pc:sldChg chg="add">
        <pc:chgData name="Federico Cattarossi" userId="16a1a07ce10570eb" providerId="LiveId" clId="{73615772-2A60-4B6C-8A47-6538491448BE}" dt="2025-03-26T13:42:09.298" v="36"/>
        <pc:sldMkLst>
          <pc:docMk/>
          <pc:sldMk cId="2057321225" sldId="268"/>
        </pc:sldMkLst>
      </pc:sldChg>
      <pc:sldChg chg="delSp del mod">
        <pc:chgData name="Federico Cattarossi" userId="16a1a07ce10570eb" providerId="LiveId" clId="{73615772-2A60-4B6C-8A47-6538491448BE}" dt="2025-03-26T13:41:47.011" v="35" actId="2696"/>
        <pc:sldMkLst>
          <pc:docMk/>
          <pc:sldMk cId="3044440524" sldId="268"/>
        </pc:sldMkLst>
        <pc:spChg chg="del">
          <ac:chgData name="Federico Cattarossi" userId="16a1a07ce10570eb" providerId="LiveId" clId="{73615772-2A60-4B6C-8A47-6538491448BE}" dt="2025-03-26T13:27:50.077" v="1" actId="478"/>
          <ac:spMkLst>
            <pc:docMk/>
            <pc:sldMk cId="3044440524" sldId="268"/>
            <ac:spMk id="3" creationId="{298A7540-5CFE-4AAE-8946-02E1EC049CEF}"/>
          </ac:spMkLst>
        </pc:spChg>
        <pc:picChg chg="del">
          <ac:chgData name="Federico Cattarossi" userId="16a1a07ce10570eb" providerId="LiveId" clId="{73615772-2A60-4B6C-8A47-6538491448BE}" dt="2025-03-26T13:27:47.558" v="0" actId="478"/>
          <ac:picMkLst>
            <pc:docMk/>
            <pc:sldMk cId="3044440524" sldId="268"/>
            <ac:picMk id="2" creationId="{066927F8-1E86-460E-9917-020092C4C503}"/>
          </ac:picMkLst>
        </pc:picChg>
      </pc:sldChg>
      <pc:sldChg chg="delSp modSp mod">
        <pc:chgData name="Federico Cattarossi" userId="16a1a07ce10570eb" providerId="LiveId" clId="{73615772-2A60-4B6C-8A47-6538491448BE}" dt="2025-03-26T13:29:19.084" v="28" actId="478"/>
        <pc:sldMkLst>
          <pc:docMk/>
          <pc:sldMk cId="625714137" sldId="269"/>
        </pc:sldMkLst>
        <pc:spChg chg="mod">
          <ac:chgData name="Federico Cattarossi" userId="16a1a07ce10570eb" providerId="LiveId" clId="{73615772-2A60-4B6C-8A47-6538491448BE}" dt="2025-03-26T13:28:01.285" v="6" actId="20577"/>
          <ac:spMkLst>
            <pc:docMk/>
            <pc:sldMk cId="625714137" sldId="269"/>
            <ac:spMk id="3" creationId="{298A7540-5CFE-4AAE-8946-02E1EC049CEF}"/>
          </ac:spMkLst>
        </pc:spChg>
        <pc:picChg chg="del">
          <ac:chgData name="Federico Cattarossi" userId="16a1a07ce10570eb" providerId="LiveId" clId="{73615772-2A60-4B6C-8A47-6538491448BE}" dt="2025-03-26T13:29:19.084" v="28" actId="478"/>
          <ac:picMkLst>
            <pc:docMk/>
            <pc:sldMk cId="625714137" sldId="269"/>
            <ac:picMk id="2" creationId="{066927F8-1E86-460E-9917-020092C4C503}"/>
          </ac:picMkLst>
        </pc:picChg>
      </pc:sldChg>
      <pc:sldChg chg="addSp delSp modSp mod">
        <pc:chgData name="Federico Cattarossi" userId="16a1a07ce10570eb" providerId="LiveId" clId="{73615772-2A60-4B6C-8A47-6538491448BE}" dt="2025-03-26T13:27:56.737" v="3" actId="478"/>
        <pc:sldMkLst>
          <pc:docMk/>
          <pc:sldMk cId="1082218328" sldId="278"/>
        </pc:sldMkLst>
        <pc:spChg chg="del">
          <ac:chgData name="Federico Cattarossi" userId="16a1a07ce10570eb" providerId="LiveId" clId="{73615772-2A60-4B6C-8A47-6538491448BE}" dt="2025-03-26T13:27:54.502" v="2" actId="478"/>
          <ac:spMkLst>
            <pc:docMk/>
            <pc:sldMk cId="1082218328" sldId="278"/>
            <ac:spMk id="2" creationId="{2A13DBA3-4E6F-AFEA-4644-621EF3342756}"/>
          </ac:spMkLst>
        </pc:spChg>
        <pc:spChg chg="add del mod">
          <ac:chgData name="Federico Cattarossi" userId="16a1a07ce10570eb" providerId="LiveId" clId="{73615772-2A60-4B6C-8A47-6538491448BE}" dt="2025-03-26T13:27:56.737" v="3" actId="478"/>
          <ac:spMkLst>
            <pc:docMk/>
            <pc:sldMk cId="1082218328" sldId="278"/>
            <ac:spMk id="5" creationId="{D343C354-AE82-663A-AE04-F7349BC9DBAA}"/>
          </ac:spMkLst>
        </pc:spChg>
      </pc:sldChg>
      <pc:sldChg chg="add">
        <pc:chgData name="Federico Cattarossi" userId="16a1a07ce10570eb" providerId="LiveId" clId="{73615772-2A60-4B6C-8A47-6538491448BE}" dt="2025-03-26T13:42:09.298" v="36"/>
        <pc:sldMkLst>
          <pc:docMk/>
          <pc:sldMk cId="924198315" sldId="292"/>
        </pc:sldMkLst>
      </pc:sldChg>
      <pc:sldChg chg="delSp del mod">
        <pc:chgData name="Federico Cattarossi" userId="16a1a07ce10570eb" providerId="LiveId" clId="{73615772-2A60-4B6C-8A47-6538491448BE}" dt="2025-03-26T13:41:47.011" v="35" actId="2696"/>
        <pc:sldMkLst>
          <pc:docMk/>
          <pc:sldMk cId="1695850033" sldId="292"/>
        </pc:sldMkLst>
        <pc:picChg chg="del">
          <ac:chgData name="Federico Cattarossi" userId="16a1a07ce10570eb" providerId="LiveId" clId="{73615772-2A60-4B6C-8A47-6538491448BE}" dt="2025-03-26T13:29:17.828" v="27" actId="478"/>
          <ac:picMkLst>
            <pc:docMk/>
            <pc:sldMk cId="1695850033" sldId="292"/>
            <ac:picMk id="2" creationId="{066927F8-1E86-460E-9917-020092C4C503}"/>
          </ac:picMkLst>
        </pc:picChg>
      </pc:sldChg>
      <pc:sldChg chg="del">
        <pc:chgData name="Federico Cattarossi" userId="16a1a07ce10570eb" providerId="LiveId" clId="{73615772-2A60-4B6C-8A47-6538491448BE}" dt="2025-03-26T13:28:48.606" v="25" actId="47"/>
        <pc:sldMkLst>
          <pc:docMk/>
          <pc:sldMk cId="2721731065" sldId="293"/>
        </pc:sldMkLst>
      </pc:sldChg>
      <pc:sldChg chg="addSp delSp modSp mod">
        <pc:chgData name="Federico Cattarossi" userId="16a1a07ce10570eb" providerId="LiveId" clId="{73615772-2A60-4B6C-8A47-6538491448BE}" dt="2025-03-26T13:29:20.525" v="29" actId="478"/>
        <pc:sldMkLst>
          <pc:docMk/>
          <pc:sldMk cId="3757788962" sldId="371"/>
        </pc:sldMkLst>
        <pc:spChg chg="add del mod">
          <ac:chgData name="Federico Cattarossi" userId="16a1a07ce10570eb" providerId="LiveId" clId="{73615772-2A60-4B6C-8A47-6538491448BE}" dt="2025-03-26T13:28:10.595" v="11" actId="20577"/>
          <ac:spMkLst>
            <pc:docMk/>
            <pc:sldMk cId="3757788962" sldId="371"/>
            <ac:spMk id="4" creationId="{EDF8C30C-4F3D-4446-B15B-81293F89B0F2}"/>
          </ac:spMkLst>
        </pc:spChg>
        <pc:picChg chg="del">
          <ac:chgData name="Federico Cattarossi" userId="16a1a07ce10570eb" providerId="LiveId" clId="{73615772-2A60-4B6C-8A47-6538491448BE}" dt="2025-03-26T13:29:20.525" v="29" actId="478"/>
          <ac:picMkLst>
            <pc:docMk/>
            <pc:sldMk cId="3757788962" sldId="371"/>
            <ac:picMk id="2" creationId="{066927F8-1E86-460E-9917-020092C4C503}"/>
          </ac:picMkLst>
        </pc:picChg>
      </pc:sldChg>
      <pc:sldChg chg="delSp modSp mod">
        <pc:chgData name="Federico Cattarossi" userId="16a1a07ce10570eb" providerId="LiveId" clId="{73615772-2A60-4B6C-8A47-6538491448BE}" dt="2025-03-26T13:29:23.318" v="30" actId="478"/>
        <pc:sldMkLst>
          <pc:docMk/>
          <pc:sldMk cId="4049948543" sldId="372"/>
        </pc:sldMkLst>
        <pc:spChg chg="mod">
          <ac:chgData name="Federico Cattarossi" userId="16a1a07ce10570eb" providerId="LiveId" clId="{73615772-2A60-4B6C-8A47-6538491448BE}" dt="2025-03-26T13:28:14.152" v="14" actId="20577"/>
          <ac:spMkLst>
            <pc:docMk/>
            <pc:sldMk cId="4049948543" sldId="372"/>
            <ac:spMk id="26" creationId="{A584AFEE-7B73-47FB-9ABD-2E7082939095}"/>
          </ac:spMkLst>
        </pc:spChg>
        <pc:picChg chg="del">
          <ac:chgData name="Federico Cattarossi" userId="16a1a07ce10570eb" providerId="LiveId" clId="{73615772-2A60-4B6C-8A47-6538491448BE}" dt="2025-03-26T13:29:23.318" v="30" actId="478"/>
          <ac:picMkLst>
            <pc:docMk/>
            <pc:sldMk cId="4049948543" sldId="372"/>
            <ac:picMk id="2" creationId="{066927F8-1E86-460E-9917-020092C4C503}"/>
          </ac:picMkLst>
        </pc:picChg>
      </pc:sldChg>
      <pc:sldChg chg="delSp modSp mod">
        <pc:chgData name="Federico Cattarossi" userId="16a1a07ce10570eb" providerId="LiveId" clId="{73615772-2A60-4B6C-8A47-6538491448BE}" dt="2025-03-26T13:29:38.891" v="34" actId="478"/>
        <pc:sldMkLst>
          <pc:docMk/>
          <pc:sldMk cId="1040533574" sldId="373"/>
        </pc:sldMkLst>
        <pc:spChg chg="del">
          <ac:chgData name="Federico Cattarossi" userId="16a1a07ce10570eb" providerId="LiveId" clId="{73615772-2A60-4B6C-8A47-6538491448BE}" dt="2025-03-26T13:29:38.891" v="34" actId="478"/>
          <ac:spMkLst>
            <pc:docMk/>
            <pc:sldMk cId="1040533574" sldId="373"/>
            <ac:spMk id="14" creationId="{8D3C1C9F-9454-4765-B79F-84903A7277A9}"/>
          </ac:spMkLst>
        </pc:spChg>
        <pc:spChg chg="mod">
          <ac:chgData name="Federico Cattarossi" userId="16a1a07ce10570eb" providerId="LiveId" clId="{73615772-2A60-4B6C-8A47-6538491448BE}" dt="2025-03-26T13:28:20.093" v="17" actId="20577"/>
          <ac:spMkLst>
            <pc:docMk/>
            <pc:sldMk cId="1040533574" sldId="373"/>
            <ac:spMk id="20" creationId="{165A024C-6DC1-4FEA-BA95-9DFAA502F555}"/>
          </ac:spMkLst>
        </pc:spChg>
        <pc:picChg chg="del">
          <ac:chgData name="Federico Cattarossi" userId="16a1a07ce10570eb" providerId="LiveId" clId="{73615772-2A60-4B6C-8A47-6538491448BE}" dt="2025-03-26T13:29:24.891" v="31" actId="478"/>
          <ac:picMkLst>
            <pc:docMk/>
            <pc:sldMk cId="1040533574" sldId="373"/>
            <ac:picMk id="2" creationId="{066927F8-1E86-460E-9917-020092C4C503}"/>
          </ac:picMkLst>
        </pc:picChg>
      </pc:sldChg>
      <pc:sldChg chg="delSp modSp mod">
        <pc:chgData name="Federico Cattarossi" userId="16a1a07ce10570eb" providerId="LiveId" clId="{73615772-2A60-4B6C-8A47-6538491448BE}" dt="2025-03-26T13:29:27.049" v="32" actId="478"/>
        <pc:sldMkLst>
          <pc:docMk/>
          <pc:sldMk cId="2393973931" sldId="374"/>
        </pc:sldMkLst>
        <pc:spChg chg="mod">
          <ac:chgData name="Federico Cattarossi" userId="16a1a07ce10570eb" providerId="LiveId" clId="{73615772-2A60-4B6C-8A47-6538491448BE}" dt="2025-03-26T13:28:24.638" v="20" actId="20577"/>
          <ac:spMkLst>
            <pc:docMk/>
            <pc:sldMk cId="2393973931" sldId="374"/>
            <ac:spMk id="13" creationId="{FD9AA299-E9DB-43E6-A16D-73FF2DF69DEA}"/>
          </ac:spMkLst>
        </pc:spChg>
        <pc:picChg chg="del">
          <ac:chgData name="Federico Cattarossi" userId="16a1a07ce10570eb" providerId="LiveId" clId="{73615772-2A60-4B6C-8A47-6538491448BE}" dt="2025-03-26T13:29:27.049" v="32" actId="478"/>
          <ac:picMkLst>
            <pc:docMk/>
            <pc:sldMk cId="2393973931" sldId="374"/>
            <ac:picMk id="2" creationId="{066927F8-1E86-460E-9917-020092C4C503}"/>
          </ac:picMkLst>
        </pc:picChg>
      </pc:sldChg>
      <pc:sldChg chg="delSp modSp mod">
        <pc:chgData name="Federico Cattarossi" userId="16a1a07ce10570eb" providerId="LiveId" clId="{73615772-2A60-4B6C-8A47-6538491448BE}" dt="2025-03-26T13:29:28.542" v="33" actId="478"/>
        <pc:sldMkLst>
          <pc:docMk/>
          <pc:sldMk cId="384735944" sldId="375"/>
        </pc:sldMkLst>
        <pc:spChg chg="mod">
          <ac:chgData name="Federico Cattarossi" userId="16a1a07ce10570eb" providerId="LiveId" clId="{73615772-2A60-4B6C-8A47-6538491448BE}" dt="2025-03-26T13:28:27.970" v="23" actId="20577"/>
          <ac:spMkLst>
            <pc:docMk/>
            <pc:sldMk cId="384735944" sldId="375"/>
            <ac:spMk id="13" creationId="{FD9AA299-E9DB-43E6-A16D-73FF2DF69DEA}"/>
          </ac:spMkLst>
        </pc:spChg>
        <pc:picChg chg="del">
          <ac:chgData name="Federico Cattarossi" userId="16a1a07ce10570eb" providerId="LiveId" clId="{73615772-2A60-4B6C-8A47-6538491448BE}" dt="2025-03-26T13:29:28.542" v="33" actId="478"/>
          <ac:picMkLst>
            <pc:docMk/>
            <pc:sldMk cId="384735944" sldId="375"/>
            <ac:picMk id="2" creationId="{066927F8-1E86-460E-9917-020092C4C503}"/>
          </ac:picMkLst>
        </pc:picChg>
      </pc:sldChg>
      <pc:sldChg chg="del">
        <pc:chgData name="Federico Cattarossi" userId="16a1a07ce10570eb" providerId="LiveId" clId="{73615772-2A60-4B6C-8A47-6538491448BE}" dt="2025-03-26T13:28:47.544" v="24" actId="47"/>
        <pc:sldMkLst>
          <pc:docMk/>
          <pc:sldMk cId="3699285506" sldId="376"/>
        </pc:sldMkLst>
      </pc:sldChg>
      <pc:sldChg chg="del">
        <pc:chgData name="Federico Cattarossi" userId="16a1a07ce10570eb" providerId="LiveId" clId="{73615772-2A60-4B6C-8A47-6538491448BE}" dt="2025-03-26T13:28:57.807" v="26" actId="47"/>
        <pc:sldMkLst>
          <pc:docMk/>
          <pc:sldMk cId="1286256954" sldId="37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74AB7E-EBA1-19DF-D6E2-A7E13FAD47F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37B7DB8-108A-E607-9214-599167854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D3E5A4C-6CC5-A1EF-CA5B-AE1A2962BCE0}"/>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5" name="Segnaposto piè di pagina 4">
            <a:extLst>
              <a:ext uri="{FF2B5EF4-FFF2-40B4-BE49-F238E27FC236}">
                <a16:creationId xmlns:a16="http://schemas.microsoft.com/office/drawing/2014/main" id="{4BC67B55-11B1-36A0-3B73-B33A59236CE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825163-2CFD-38EC-13C7-85605B09FCE0}"/>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22075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2BA6DB-E583-1069-73E6-6D5473FECEA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043B5DF-06CF-84A5-00B5-F0DA5A6345D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9F7C65-6AA1-63BC-0594-462226996460}"/>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5" name="Segnaposto piè di pagina 4">
            <a:extLst>
              <a:ext uri="{FF2B5EF4-FFF2-40B4-BE49-F238E27FC236}">
                <a16:creationId xmlns:a16="http://schemas.microsoft.com/office/drawing/2014/main" id="{A842585A-A60F-C61A-5533-DB49010CFB2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901F49-51AC-107B-AF80-1945FDE6954B}"/>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361471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4C60499-E056-B29B-9B0E-B0D91D87460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7784C7D-0CFA-4865-B4F7-4997740056D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CCE86C-0F71-ABB9-6D0A-4B6C2009B781}"/>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5" name="Segnaposto piè di pagina 4">
            <a:extLst>
              <a:ext uri="{FF2B5EF4-FFF2-40B4-BE49-F238E27FC236}">
                <a16:creationId xmlns:a16="http://schemas.microsoft.com/office/drawing/2014/main" id="{02261FF3-B9E5-8ACC-DB6C-3DEF39D76E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D97EF0-C84B-BF00-35DA-3389A9BA7DE7}"/>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75101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9B53AB-2BAE-0891-88BA-CDDAC3158A2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04FF874-C456-8B96-DDEC-DE5C3CFDA57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889D165-6B6A-31C2-54CD-2E5E63621762}"/>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5" name="Segnaposto piè di pagina 4">
            <a:extLst>
              <a:ext uri="{FF2B5EF4-FFF2-40B4-BE49-F238E27FC236}">
                <a16:creationId xmlns:a16="http://schemas.microsoft.com/office/drawing/2014/main" id="{812A53D9-0222-AC44-5891-7BAC07D46A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4C04FA-DE71-0FA8-D39F-97FF6E610436}"/>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367609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37B938-693E-D708-92B0-DDC3614F91C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2A89E43-C936-33A3-E306-2600B2879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699A526-8362-FE0D-BF90-9D351875472A}"/>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5" name="Segnaposto piè di pagina 4">
            <a:extLst>
              <a:ext uri="{FF2B5EF4-FFF2-40B4-BE49-F238E27FC236}">
                <a16:creationId xmlns:a16="http://schemas.microsoft.com/office/drawing/2014/main" id="{BAB6A9D8-5684-21D9-A602-6852CD9660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4CA86A-B86E-AA93-9F7E-973269E974C5}"/>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175485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27E88B-A954-0147-3FB6-86F2D6FA84C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151F401-2CF0-0254-4A5C-B383F42680F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C144CC-09DB-A2AE-33FD-A5EC86635AF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7D97649-C843-B39A-2B4D-2ACBCBAAE019}"/>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6" name="Segnaposto piè di pagina 5">
            <a:extLst>
              <a:ext uri="{FF2B5EF4-FFF2-40B4-BE49-F238E27FC236}">
                <a16:creationId xmlns:a16="http://schemas.microsoft.com/office/drawing/2014/main" id="{8DA57CE6-48FF-4B39-E1AA-23A21A55CD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C0B565F-F963-67D6-70AB-C3187A16EDF4}"/>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93441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BD5858-803B-601F-E90B-60CB0D92AAE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29BB147-FF06-CC4A-CE90-2CA6E79BF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68AAD99-223B-B774-BB22-5926E2E2EAC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DB92176-3864-6782-3463-D45D832F9A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ADFC9BA-09E9-6CD5-A9B7-96367FF817A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00A97C9-11BB-4362-530B-350E72655907}"/>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8" name="Segnaposto piè di pagina 7">
            <a:extLst>
              <a:ext uri="{FF2B5EF4-FFF2-40B4-BE49-F238E27FC236}">
                <a16:creationId xmlns:a16="http://schemas.microsoft.com/office/drawing/2014/main" id="{09210FF4-1723-096D-1485-4B990EA51BE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8BAFD05-6B3A-086E-BF70-57B305443BC1}"/>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76646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0EEA6D-E17D-3885-2846-6A278CACC64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795F060-72EB-32B4-DFBE-910BD3D43D24}"/>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4" name="Segnaposto piè di pagina 3">
            <a:extLst>
              <a:ext uri="{FF2B5EF4-FFF2-40B4-BE49-F238E27FC236}">
                <a16:creationId xmlns:a16="http://schemas.microsoft.com/office/drawing/2014/main" id="{119D1F80-8AD0-C66D-ECE5-799D5EF7B81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4CCC69C-A70A-3602-9E24-277BB90948A6}"/>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62345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45F19D8-9D76-22D7-0878-29AD10A40541}"/>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3" name="Segnaposto piè di pagina 2">
            <a:extLst>
              <a:ext uri="{FF2B5EF4-FFF2-40B4-BE49-F238E27FC236}">
                <a16:creationId xmlns:a16="http://schemas.microsoft.com/office/drawing/2014/main" id="{E8EAD878-2EFD-DC0F-D3B8-754E56CB8EE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BFE0396-6BB0-EA37-5DF6-597A1DFEFEA8}"/>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262983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2F8813-98A0-E043-5FF4-698A2B43127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41C5719-7C8D-43EE-BAB0-F34D0143F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88465FD-D1D9-DB8A-F48A-F6F34FCCD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1809F49-DE83-6E86-EDF1-950BAA23F23D}"/>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6" name="Segnaposto piè di pagina 5">
            <a:extLst>
              <a:ext uri="{FF2B5EF4-FFF2-40B4-BE49-F238E27FC236}">
                <a16:creationId xmlns:a16="http://schemas.microsoft.com/office/drawing/2014/main" id="{CA763767-D8B2-FF21-0566-5E069C28188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58CCA8-5440-2F39-16EB-9AF3BD38276A}"/>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323250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030898-39E0-0F92-BE2A-CB0F1EDAE58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72616B1-2965-F94F-A6FC-EBB9ECA86D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98A065D-EB91-B5E8-A790-9C4A4F49B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83916CA-8B95-7A31-7E67-6932E0C37EC8}"/>
              </a:ext>
            </a:extLst>
          </p:cNvPr>
          <p:cNvSpPr>
            <a:spLocks noGrp="1"/>
          </p:cNvSpPr>
          <p:nvPr>
            <p:ph type="dt" sz="half" idx="10"/>
          </p:nvPr>
        </p:nvSpPr>
        <p:spPr/>
        <p:txBody>
          <a:bodyPr/>
          <a:lstStyle/>
          <a:p>
            <a:fld id="{FFAFF823-04DE-49F0-80B8-9BD1C7E9C4E4}" type="datetimeFigureOut">
              <a:rPr lang="it-IT" smtClean="0"/>
              <a:t>26/03/2025</a:t>
            </a:fld>
            <a:endParaRPr lang="it-IT"/>
          </a:p>
        </p:txBody>
      </p:sp>
      <p:sp>
        <p:nvSpPr>
          <p:cNvPr id="6" name="Segnaposto piè di pagina 5">
            <a:extLst>
              <a:ext uri="{FF2B5EF4-FFF2-40B4-BE49-F238E27FC236}">
                <a16:creationId xmlns:a16="http://schemas.microsoft.com/office/drawing/2014/main" id="{81E8E664-D06F-4ADE-30F9-A0DF0A2D150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B81C7E-0A58-CC18-7004-0BE3AB3DCC51}"/>
              </a:ext>
            </a:extLst>
          </p:cNvPr>
          <p:cNvSpPr>
            <a:spLocks noGrp="1"/>
          </p:cNvSpPr>
          <p:nvPr>
            <p:ph type="sldNum" sz="quarter" idx="12"/>
          </p:nvPr>
        </p:nvSpPr>
        <p:spPr/>
        <p:txBody>
          <a:bodyPr/>
          <a:lstStyle/>
          <a:p>
            <a:fld id="{9BBE69E2-3BF7-4FDD-AC3E-44D95D501AF6}" type="slidenum">
              <a:rPr lang="it-IT" smtClean="0"/>
              <a:t>‹N›</a:t>
            </a:fld>
            <a:endParaRPr lang="it-IT"/>
          </a:p>
        </p:txBody>
      </p:sp>
    </p:spTree>
    <p:extLst>
      <p:ext uri="{BB962C8B-B14F-4D97-AF65-F5344CB8AC3E}">
        <p14:creationId xmlns:p14="http://schemas.microsoft.com/office/powerpoint/2010/main" val="37116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E099DBC-C657-71CD-6C41-89F7703ED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A1D1503-80AF-144E-A213-E1BD33BFE6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9CCBC3A-B835-60BD-C638-318F5AA4F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AFF823-04DE-49F0-80B8-9BD1C7E9C4E4}" type="datetimeFigureOut">
              <a:rPr lang="it-IT" smtClean="0"/>
              <a:t>26/03/2025</a:t>
            </a:fld>
            <a:endParaRPr lang="it-IT"/>
          </a:p>
        </p:txBody>
      </p:sp>
      <p:sp>
        <p:nvSpPr>
          <p:cNvPr id="5" name="Segnaposto piè di pagina 4">
            <a:extLst>
              <a:ext uri="{FF2B5EF4-FFF2-40B4-BE49-F238E27FC236}">
                <a16:creationId xmlns:a16="http://schemas.microsoft.com/office/drawing/2014/main" id="{4819CB52-24A1-D105-CB86-27A35F40C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9EE12378-E1B8-49E9-4434-128D7EBEE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BE69E2-3BF7-4FDD-AC3E-44D95D501AF6}" type="slidenum">
              <a:rPr lang="it-IT" smtClean="0"/>
              <a:t>‹N›</a:t>
            </a:fld>
            <a:endParaRPr lang="it-IT"/>
          </a:p>
        </p:txBody>
      </p:sp>
    </p:spTree>
    <p:extLst>
      <p:ext uri="{BB962C8B-B14F-4D97-AF65-F5344CB8AC3E}">
        <p14:creationId xmlns:p14="http://schemas.microsoft.com/office/powerpoint/2010/main" val="13257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3F60F491-6B38-4158-AC12-2CD8F92256E4}"/>
              </a:ext>
            </a:extLst>
          </p:cNvPr>
          <p:cNvSpPr txBox="1"/>
          <p:nvPr/>
        </p:nvSpPr>
        <p:spPr>
          <a:xfrm>
            <a:off x="687658" y="2002572"/>
            <a:ext cx="10816683"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Se per l’Organo amministrativo l’asse portante della correttezza gestoria è rappresentato dall’adeguatezza degli assetti organizzativi, la sua verifica è l’elemento centrale del sistema dei controlli societari.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Qui si innesta l’elemento di continuità fra l’assurgere delle regole della </a:t>
            </a:r>
            <a:r>
              <a:rPr kumimoji="0" lang="it-IT" sz="2400" b="0" i="1"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best </a:t>
            </a:r>
            <a:r>
              <a:rPr kumimoji="0" lang="it-IT" sz="2400" b="0" i="1"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practice</a:t>
            </a:r>
            <a:r>
              <a:rPr kumimoji="0" lang="it-IT" sz="2400" b="0" i="1"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aziendale – </a:t>
            </a:r>
            <a:r>
              <a:rPr kumimoji="0" lang="it-IT" sz="2400" b="0" i="1"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going</a:t>
            </a:r>
            <a:r>
              <a:rPr kumimoji="0" lang="it-IT" sz="2400" b="0" i="1"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it-IT" sz="2400" b="0" i="1"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concern</a:t>
            </a:r>
            <a:r>
              <a:rPr kumimoji="0" lang="it-IT" sz="2400" b="0" i="1"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 norme di diritto comune (secondo i già citati artt. 2381 c.c. e 2403 c.c.)</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introdotto dalla citata riforma del 2003,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e </a:t>
            </a:r>
            <a:r>
              <a:rPr lang="it-IT" sz="2400" dirty="0">
                <a:solidFill>
                  <a:srgbClr val="FF0000"/>
                </a:solidFill>
                <a:latin typeface="Cambria" panose="02040503050406030204" pitchFamily="18" charset="0"/>
              </a:rPr>
              <a:t>la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riforma della crisi d’impresa ed in particolare la funzione prognostica che assumono gli adeguati assetti come dovere degli amministratori introdotta dall’art. 2086, comma 2, c.c.»</a:t>
            </a:r>
            <a:endParaRPr kumimoji="0" lang="it-IT" sz="1800" b="0" i="1"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sp>
        <p:nvSpPr>
          <p:cNvPr id="3" name="CasellaDiTesto 2">
            <a:extLst>
              <a:ext uri="{FF2B5EF4-FFF2-40B4-BE49-F238E27FC236}">
                <a16:creationId xmlns:a16="http://schemas.microsoft.com/office/drawing/2014/main" id="{A442B909-726A-E74D-835D-FB5700397A43}"/>
              </a:ext>
            </a:extLst>
          </p:cNvPr>
          <p:cNvSpPr txBox="1"/>
          <p:nvPr/>
        </p:nvSpPr>
        <p:spPr>
          <a:xfrm>
            <a:off x="7172696" y="6455637"/>
            <a:ext cx="467887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Argomento che sarà approfondito nel prosieguo</a:t>
            </a:r>
          </a:p>
        </p:txBody>
      </p:sp>
      <p:sp>
        <p:nvSpPr>
          <p:cNvPr id="6" name="CasellaDiTesto 5">
            <a:extLst>
              <a:ext uri="{FF2B5EF4-FFF2-40B4-BE49-F238E27FC236}">
                <a16:creationId xmlns:a16="http://schemas.microsoft.com/office/drawing/2014/main" id="{01EA2AE9-F004-9642-8E97-BC899A605133}"/>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Gli adeguati assetti OAC</a:t>
            </a:r>
          </a:p>
        </p:txBody>
      </p:sp>
      <p:sp>
        <p:nvSpPr>
          <p:cNvPr id="7" name="Segnaposto numero diapositiva 6">
            <a:extLst>
              <a:ext uri="{FF2B5EF4-FFF2-40B4-BE49-F238E27FC236}">
                <a16:creationId xmlns:a16="http://schemas.microsoft.com/office/drawing/2014/main" id="{2997E9A8-452D-CEA2-EB01-164160F6E3FB}"/>
              </a:ext>
            </a:extLst>
          </p:cNvPr>
          <p:cNvSpPr>
            <a:spLocks noGrp="1"/>
          </p:cNvSpPr>
          <p:nvPr>
            <p:ph type="sldNum" sz="quarter" idx="12"/>
          </p:nvPr>
        </p:nvSpPr>
        <p:spPr/>
        <p:txBody>
          <a:bodyPr/>
          <a:lstStyle/>
          <a:p>
            <a:fld id="{48400A54-91D9-4041-B354-9AC5B75CF32B}" type="slidenum">
              <a:rPr lang="it-IT" smtClean="0"/>
              <a:t>1</a:t>
            </a:fld>
            <a:endParaRPr lang="it-IT"/>
          </a:p>
        </p:txBody>
      </p:sp>
    </p:spTree>
    <p:extLst>
      <p:ext uri="{BB962C8B-B14F-4D97-AF65-F5344CB8AC3E}">
        <p14:creationId xmlns:p14="http://schemas.microsoft.com/office/powerpoint/2010/main" val="290054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7256531" y="3478287"/>
            <a:ext cx="372380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26" name="Picture 2" descr="Sociogramma_BASTOGI_2020">
            <a:extLst>
              <a:ext uri="{FF2B5EF4-FFF2-40B4-BE49-F238E27FC236}">
                <a16:creationId xmlns:a16="http://schemas.microsoft.com/office/drawing/2014/main" id="{5ECF997D-828C-D44C-9011-782C913A4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903" y="1405134"/>
            <a:ext cx="9594437" cy="5162317"/>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161A5186-028E-CE4F-A17A-38EE302840FC}"/>
              </a:ext>
            </a:extLst>
          </p:cNvPr>
          <p:cNvSpPr txBox="1"/>
          <p:nvPr/>
        </p:nvSpPr>
        <p:spPr>
          <a:xfrm>
            <a:off x="687658" y="1943325"/>
            <a:ext cx="10816683" cy="76944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Esempio di sociogramma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sp>
        <p:nvSpPr>
          <p:cNvPr id="3" name="CasellaDiTesto 2">
            <a:extLst>
              <a:ext uri="{FF2B5EF4-FFF2-40B4-BE49-F238E27FC236}">
                <a16:creationId xmlns:a16="http://schemas.microsoft.com/office/drawing/2014/main" id="{F29BA966-ACD9-AD07-6395-8F478DA213BD}"/>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Gli adeguati assetti OAC</a:t>
            </a:r>
          </a:p>
        </p:txBody>
      </p:sp>
      <p:sp>
        <p:nvSpPr>
          <p:cNvPr id="8" name="Segnaposto numero diapositiva 7">
            <a:extLst>
              <a:ext uri="{FF2B5EF4-FFF2-40B4-BE49-F238E27FC236}">
                <a16:creationId xmlns:a16="http://schemas.microsoft.com/office/drawing/2014/main" id="{058CEE68-0EB6-681A-2E04-B004C75D5509}"/>
              </a:ext>
            </a:extLst>
          </p:cNvPr>
          <p:cNvSpPr>
            <a:spLocks noGrp="1"/>
          </p:cNvSpPr>
          <p:nvPr>
            <p:ph type="sldNum" sz="quarter" idx="12"/>
          </p:nvPr>
        </p:nvSpPr>
        <p:spPr/>
        <p:txBody>
          <a:bodyPr/>
          <a:lstStyle/>
          <a:p>
            <a:fld id="{48400A54-91D9-4041-B354-9AC5B75CF32B}" type="slidenum">
              <a:rPr lang="it-IT" smtClean="0"/>
              <a:t>10</a:t>
            </a:fld>
            <a:endParaRPr lang="it-IT"/>
          </a:p>
        </p:txBody>
      </p:sp>
    </p:spTree>
    <p:extLst>
      <p:ext uri="{BB962C8B-B14F-4D97-AF65-F5344CB8AC3E}">
        <p14:creationId xmlns:p14="http://schemas.microsoft.com/office/powerpoint/2010/main" val="116596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691376" y="2042729"/>
            <a:ext cx="10816683" cy="452431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Le tre tipologie di assetti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Gli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assetti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di cui il legislatore impone l’adeguatezza,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sono sinteticamente di tre tipi</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sng" strike="noStrike" kern="1200" cap="none" spc="0" normalizeH="0" baseline="0" noProof="0" dirty="0">
                <a:ln>
                  <a:noFill/>
                </a:ln>
                <a:solidFill>
                  <a:srgbClr val="FF0000"/>
                </a:solidFill>
                <a:effectLst/>
                <a:uLnTx/>
                <a:uFillTx/>
                <a:latin typeface="Cambria" panose="02040503050406030204" pitchFamily="18" charset="0"/>
                <a:ea typeface="+mn-ea"/>
                <a:cs typeface="+mn-cs"/>
              </a:rPr>
              <a:t>organizzativo</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ovvero un organigramma e relativo </a:t>
            </a:r>
            <a:r>
              <a:rPr kumimoji="0" lang="it-IT" sz="24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funzionigramma</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che definisca funzioni, poteri e deleghe di firma;</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sng" strike="noStrike" kern="1200" cap="none" spc="0" normalizeH="0" baseline="0" noProof="0" dirty="0">
                <a:ln>
                  <a:noFill/>
                </a:ln>
                <a:solidFill>
                  <a:srgbClr val="FF0000"/>
                </a:solidFill>
                <a:effectLst/>
                <a:uLnTx/>
                <a:uFillTx/>
                <a:latin typeface="Cambria" panose="02040503050406030204" pitchFamily="18" charset="0"/>
                <a:ea typeface="+mn-ea"/>
                <a:cs typeface="+mn-cs"/>
              </a:rPr>
              <a:t>amministrativo</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ovvero l’insieme delle procedure dirette a garantire l’ordinato svolgimento delle attività aziendali e delle singole fasi nelle quali le stesse si articolano;</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sng" strike="noStrike" kern="1200" cap="none" spc="0" normalizeH="0" baseline="0" noProof="0" dirty="0">
                <a:ln>
                  <a:noFill/>
                </a:ln>
                <a:solidFill>
                  <a:srgbClr val="FF0000"/>
                </a:solidFill>
                <a:effectLst/>
                <a:uLnTx/>
                <a:uFillTx/>
                <a:latin typeface="Cambria" panose="02040503050406030204" pitchFamily="18" charset="0"/>
                <a:ea typeface="+mn-ea"/>
                <a:cs typeface="+mn-cs"/>
              </a:rPr>
              <a:t>contabile</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che si riferisce al sistema di rilevazione dei fatti di gestione (in questo ambito è rilevante l’affidabilità dei dati trattati (c.d. Data </a:t>
            </a:r>
            <a:r>
              <a:rPr kumimoji="0" lang="it-IT" sz="24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quality</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sp>
        <p:nvSpPr>
          <p:cNvPr id="3" name="CasellaDiTesto 2">
            <a:extLst>
              <a:ext uri="{FF2B5EF4-FFF2-40B4-BE49-F238E27FC236}">
                <a16:creationId xmlns:a16="http://schemas.microsoft.com/office/drawing/2014/main" id="{B77B9866-901F-941F-B540-9DD8E842CF78}"/>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mbria" panose="02040503050406030204" pitchFamily="18" charset="0"/>
                <a:ea typeface="Cambria" panose="02040503050406030204" pitchFamily="18" charset="0"/>
              </a:rPr>
              <a:t>1</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Gli adeguati assetti OAC</a:t>
            </a:r>
          </a:p>
        </p:txBody>
      </p:sp>
      <p:sp>
        <p:nvSpPr>
          <p:cNvPr id="7" name="Segnaposto numero diapositiva 6">
            <a:extLst>
              <a:ext uri="{FF2B5EF4-FFF2-40B4-BE49-F238E27FC236}">
                <a16:creationId xmlns:a16="http://schemas.microsoft.com/office/drawing/2014/main" id="{F6E84C66-4C84-1124-AD91-2116CDEB4783}"/>
              </a:ext>
            </a:extLst>
          </p:cNvPr>
          <p:cNvSpPr>
            <a:spLocks noGrp="1"/>
          </p:cNvSpPr>
          <p:nvPr>
            <p:ph type="sldNum" sz="quarter" idx="12"/>
          </p:nvPr>
        </p:nvSpPr>
        <p:spPr/>
        <p:txBody>
          <a:bodyPr/>
          <a:lstStyle/>
          <a:p>
            <a:fld id="{48400A54-91D9-4041-B354-9AC5B75CF32B}" type="slidenum">
              <a:rPr lang="it-IT" smtClean="0"/>
              <a:t>11</a:t>
            </a:fld>
            <a:endParaRPr lang="it-IT"/>
          </a:p>
        </p:txBody>
      </p:sp>
    </p:spTree>
    <p:extLst>
      <p:ext uri="{BB962C8B-B14F-4D97-AF65-F5344CB8AC3E}">
        <p14:creationId xmlns:p14="http://schemas.microsoft.com/office/powerpoint/2010/main" val="37968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736804" y="1888582"/>
            <a:ext cx="11007056"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Focus sulle tre tipologie di assetti: la struttura organizzativa</a:t>
            </a:r>
          </a:p>
        </p:txBody>
      </p:sp>
      <p:sp>
        <p:nvSpPr>
          <p:cNvPr id="7" name="Rettangolo 6">
            <a:extLst>
              <a:ext uri="{FF2B5EF4-FFF2-40B4-BE49-F238E27FC236}">
                <a16:creationId xmlns:a16="http://schemas.microsoft.com/office/drawing/2014/main" id="{80224009-5559-5945-AE6C-5AA7924E63ED}"/>
              </a:ext>
            </a:extLst>
          </p:cNvPr>
          <p:cNvSpPr/>
          <p:nvPr/>
        </p:nvSpPr>
        <p:spPr>
          <a:xfrm>
            <a:off x="973751" y="2537094"/>
            <a:ext cx="10244498" cy="4093428"/>
          </a:xfrm>
          <a:prstGeom prst="rect">
            <a:avLst/>
          </a:prstGeom>
          <a:ln>
            <a:noFill/>
          </a:ln>
        </p:spPr>
        <p:txBody>
          <a:bodyPr wrap="square" numCol="2" spcCol="28800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La struttura organizzativa può essere ritenuta adeguata quando:</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è in grado di garantire lo </a:t>
            </a:r>
            <a:r>
              <a:rPr kumimoji="0" lang="it-IT" sz="2000" b="0" i="0" u="sng"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svolgimento delle funzioni aziendali</a:t>
            </a: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permettono la chiara e previsa </a:t>
            </a:r>
            <a:r>
              <a:rPr kumimoji="0" lang="it-IT" sz="2000" b="0" i="0" u="sng"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indicazione dei principali fattori di rischio </a:t>
            </a: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aziendale e ne consentono il costante monitoraggio e corretta gestione;</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si sia tenuto </a:t>
            </a:r>
            <a:r>
              <a:rPr kumimoji="0" lang="it-IT" sz="2000" b="0" i="0" u="sng"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conto delle dimensioni della società e dalla natura dello scopo sociale</a:t>
            </a: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sia stato redatto l’</a:t>
            </a:r>
            <a:r>
              <a:rPr kumimoji="0" lang="it-IT" sz="2000" b="0" i="0" u="sng"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organigramma</a:t>
            </a: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 aziendale con evidenziate le aree di responsabilità;</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la </a:t>
            </a:r>
            <a:r>
              <a:rPr kumimoji="0" lang="it-IT" sz="2000" b="0" i="0" u="sng"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direzione della gestione sia concretamente esercitata dagli amministratori</a:t>
            </a: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sia stato </a:t>
            </a:r>
            <a:r>
              <a:rPr kumimoji="0" lang="it-IT" sz="2000" b="0" i="0" u="sng"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redatto il </a:t>
            </a:r>
            <a:r>
              <a:rPr kumimoji="0" lang="it-IT" sz="2000" b="0" i="0" u="sng" strike="noStrike" kern="1200" cap="none" spc="0" normalizeH="0" baseline="0" noProof="0" dirty="0" err="1">
                <a:ln>
                  <a:noFill/>
                </a:ln>
                <a:solidFill>
                  <a:sysClr val="windowText" lastClr="000000"/>
                </a:solidFill>
                <a:effectLst/>
                <a:uLnTx/>
                <a:uFillTx/>
                <a:latin typeface="Cambria" panose="02040503050406030204" pitchFamily="18" charset="0"/>
                <a:ea typeface="+mn-ea"/>
                <a:cs typeface="+mn-cs"/>
              </a:rPr>
              <a:t>funzionigramma</a:t>
            </a:r>
            <a:r>
              <a:rPr kumimoji="0" lang="it-IT" sz="2000" b="0" i="0" u="sng"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 </a:t>
            </a: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ed esista una chiara documentazione riportante le direttive e le procedure aziendali </a:t>
            </a:r>
            <a:r>
              <a:rPr kumimoji="0" lang="it-IT" sz="2000" b="0" i="0" u="sng"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e ne sia stata data opportuna divulgazione</a:t>
            </a: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il </a:t>
            </a:r>
            <a:r>
              <a:rPr kumimoji="0" lang="it-IT" sz="2000" b="0" i="0" u="sng"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personale</a:t>
            </a: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 sia </a:t>
            </a:r>
            <a:r>
              <a:rPr kumimoji="0" lang="it-IT" sz="2000" b="0" i="0" u="sng"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dotato di adeguata competenza</a:t>
            </a:r>
            <a:r>
              <a:rPr kumimoji="0" lang="it-IT" sz="2000" b="0" i="0" u="none" strike="noStrike" kern="1200" cap="none" spc="0" normalizeH="0" baseline="0" noProof="0" dirty="0">
                <a:ln>
                  <a:noFill/>
                </a:ln>
                <a:solidFill>
                  <a:sysClr val="windowText" lastClr="000000"/>
                </a:solidFill>
                <a:effectLst/>
                <a:uLnTx/>
                <a:uFillTx/>
                <a:latin typeface="Cambria" panose="02040503050406030204" pitchFamily="18" charset="0"/>
                <a:ea typeface="+mn-ea"/>
                <a:cs typeface="+mn-cs"/>
              </a:rPr>
              <a:t> per svolgere le mansioni affidate.</a:t>
            </a:r>
          </a:p>
        </p:txBody>
      </p:sp>
      <p:sp>
        <p:nvSpPr>
          <p:cNvPr id="3" name="CasellaDiTesto 2">
            <a:extLst>
              <a:ext uri="{FF2B5EF4-FFF2-40B4-BE49-F238E27FC236}">
                <a16:creationId xmlns:a16="http://schemas.microsoft.com/office/drawing/2014/main" id="{562A8279-0E14-FAE8-E1F0-2406BC878F78}"/>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mbria" panose="02040503050406030204" pitchFamily="18" charset="0"/>
                <a:ea typeface="Cambria" panose="02040503050406030204" pitchFamily="18" charset="0"/>
              </a:rPr>
              <a:t>1</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Gli adeguati assetti OAC</a:t>
            </a:r>
          </a:p>
        </p:txBody>
      </p:sp>
      <p:sp>
        <p:nvSpPr>
          <p:cNvPr id="8" name="Segnaposto numero diapositiva 7">
            <a:extLst>
              <a:ext uri="{FF2B5EF4-FFF2-40B4-BE49-F238E27FC236}">
                <a16:creationId xmlns:a16="http://schemas.microsoft.com/office/drawing/2014/main" id="{A6F901DB-3535-80A3-9BB0-3DA260227A29}"/>
              </a:ext>
            </a:extLst>
          </p:cNvPr>
          <p:cNvSpPr>
            <a:spLocks noGrp="1"/>
          </p:cNvSpPr>
          <p:nvPr>
            <p:ph type="sldNum" sz="quarter" idx="12"/>
          </p:nvPr>
        </p:nvSpPr>
        <p:spPr/>
        <p:txBody>
          <a:bodyPr/>
          <a:lstStyle/>
          <a:p>
            <a:fld id="{48400A54-91D9-4041-B354-9AC5B75CF32B}" type="slidenum">
              <a:rPr lang="it-IT" smtClean="0"/>
              <a:t>12</a:t>
            </a:fld>
            <a:endParaRPr lang="it-IT"/>
          </a:p>
        </p:txBody>
      </p:sp>
    </p:spTree>
    <p:extLst>
      <p:ext uri="{BB962C8B-B14F-4D97-AF65-F5344CB8AC3E}">
        <p14:creationId xmlns:p14="http://schemas.microsoft.com/office/powerpoint/2010/main" val="264871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547664" y="2042416"/>
            <a:ext cx="1081668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Focus sulle tre tipologie di assetti: gli assetti amministrativo - contabili</a:t>
            </a:r>
          </a:p>
        </p:txBody>
      </p:sp>
      <p:sp>
        <p:nvSpPr>
          <p:cNvPr id="41" name="Rettangolo 40">
            <a:extLst>
              <a:ext uri="{FF2B5EF4-FFF2-40B4-BE49-F238E27FC236}">
                <a16:creationId xmlns:a16="http://schemas.microsoft.com/office/drawing/2014/main" id="{DC50AB9A-96D3-7943-8B72-92B23856E142}"/>
              </a:ext>
            </a:extLst>
          </p:cNvPr>
          <p:cNvSpPr/>
          <p:nvPr/>
        </p:nvSpPr>
        <p:spPr>
          <a:xfrm>
            <a:off x="547663" y="2668127"/>
            <a:ext cx="10816684" cy="3785652"/>
          </a:xfrm>
          <a:prstGeom prst="rect">
            <a:avLst/>
          </a:prstGeom>
        </p:spPr>
        <p:txBody>
          <a:bodyPr wrap="square" numCol="2" spcCol="28800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Sono elementi «presupposto» ritenuti essenziali, indicativamente i seguenti:</a:t>
            </a: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it-IT" sz="2000" b="0" i="0" u="sng"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regolare tenuta della contabilità sociale </a:t>
            </a:r>
            <a:r>
              <a:rPr kumimoji="0" lang="it-IT" sz="20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(comporta l’effettivo rispetto delle disposizioni normative in materia civilistica e fiscale con riferimento alle modalità e soprattutto ai tempi di relazione delle scritture contabili;</a:t>
            </a: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it-IT" sz="2000" b="0" i="0" u="sng"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corretta rilevazione dei fatti di gestione nelle scritture contabili</a:t>
            </a:r>
            <a:r>
              <a:rPr kumimoji="0" lang="it-IT" sz="20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 (implica che l’accadimento del fatto di gestione sia rilevato nelle scritture contabili in conformità al quadro normativo sull’informazione finanziaria applicabile);</a:t>
            </a: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it-IT" sz="2000" b="0" i="0" u="sng"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integrazione tra processi di pianificazione e gestione e sistemi integrati dei rischi di impresa</a:t>
            </a:r>
            <a:r>
              <a:rPr kumimoji="0" lang="it-IT" sz="20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 (stretta integrazione tra l’identificazione degli obiettivi di lungo periodo e la definizione del profilo di rischio complessivamente assunto);</a:t>
            </a: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it-IT" sz="2000" b="0" i="0" u="sng"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ERM</a:t>
            </a:r>
            <a:r>
              <a:rPr kumimoji="0" lang="it-IT" sz="20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rPr>
              <a:t> (la gestione integrata dei rischi può offrire un valido supporto al presidio dei processi aziendali sia in ottica strategica che operativa)</a:t>
            </a:r>
            <a:r>
              <a:rPr kumimoji="0" lang="it-IT"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sp>
        <p:nvSpPr>
          <p:cNvPr id="3" name="CasellaDiTesto 2">
            <a:extLst>
              <a:ext uri="{FF2B5EF4-FFF2-40B4-BE49-F238E27FC236}">
                <a16:creationId xmlns:a16="http://schemas.microsoft.com/office/drawing/2014/main" id="{E9300E3C-AD7D-F037-DE32-6C8505E7BEC1}"/>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mbria" panose="02040503050406030204" pitchFamily="18" charset="0"/>
                <a:ea typeface="Cambria" panose="02040503050406030204" pitchFamily="18" charset="0"/>
              </a:rPr>
              <a:t>1</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Gli adeguati assetti OAC</a:t>
            </a:r>
          </a:p>
        </p:txBody>
      </p:sp>
      <p:sp>
        <p:nvSpPr>
          <p:cNvPr id="7" name="Segnaposto numero diapositiva 6">
            <a:extLst>
              <a:ext uri="{FF2B5EF4-FFF2-40B4-BE49-F238E27FC236}">
                <a16:creationId xmlns:a16="http://schemas.microsoft.com/office/drawing/2014/main" id="{63531E37-28A6-C10C-5F78-C2D8197FFC30}"/>
              </a:ext>
            </a:extLst>
          </p:cNvPr>
          <p:cNvSpPr>
            <a:spLocks noGrp="1"/>
          </p:cNvSpPr>
          <p:nvPr>
            <p:ph type="sldNum" sz="quarter" idx="12"/>
          </p:nvPr>
        </p:nvSpPr>
        <p:spPr/>
        <p:txBody>
          <a:bodyPr/>
          <a:lstStyle/>
          <a:p>
            <a:fld id="{48400A54-91D9-4041-B354-9AC5B75CF32B}" type="slidenum">
              <a:rPr lang="it-IT" smtClean="0"/>
              <a:t>13</a:t>
            </a:fld>
            <a:endParaRPr lang="it-IT"/>
          </a:p>
        </p:txBody>
      </p:sp>
    </p:spTree>
    <p:extLst>
      <p:ext uri="{BB962C8B-B14F-4D97-AF65-F5344CB8AC3E}">
        <p14:creationId xmlns:p14="http://schemas.microsoft.com/office/powerpoint/2010/main" val="362724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65C9E-ABCE-35D9-9070-5206FF7E5CD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09ADE5B-C628-6F5B-BC5A-6FC3717D7578}"/>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55B436F1-50F4-E569-8035-62E657AF86CA}"/>
              </a:ext>
            </a:extLst>
          </p:cNvPr>
          <p:cNvSpPr txBox="1"/>
          <p:nvPr/>
        </p:nvSpPr>
        <p:spPr>
          <a:xfrm>
            <a:off x="507331" y="2595406"/>
            <a:ext cx="10702089" cy="2452531"/>
          </a:xfrm>
          <a:prstGeom prst="rect">
            <a:avLst/>
          </a:prstGeom>
          <a:noFill/>
        </p:spPr>
        <p:txBody>
          <a:bodyPr wrap="square">
            <a:spAutoFit/>
          </a:bodyPr>
          <a:lstStyle/>
          <a:p>
            <a:pPr indent="228600" algn="just">
              <a:lnSpc>
                <a:spcPct val="115000"/>
              </a:lnSpc>
              <a:spcBef>
                <a:spcPts val="1200"/>
              </a:spcBef>
              <a:spcAft>
                <a:spcPts val="800"/>
              </a:spcAf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Preliminarmente pare opportuno definire il concetto di rischio. Per «rischio» si intende la pericolosità di un evento ed è determinato dal prodotto tra </a:t>
            </a:r>
            <a:r>
              <a:rPr lang="it-IT" sz="2000"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(probabilità dell'evento) e G (gravità dell’impatto), secondo la formula: </a:t>
            </a:r>
            <a:r>
              <a:rPr lang="it-IT" sz="2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a:t>
            </a:r>
            <a:r>
              <a:rPr lang="it-IT" sz="2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 </a:t>
            </a:r>
            <a:r>
              <a:rPr lang="it-IT" sz="20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a:t>
            </a:r>
            <a:r>
              <a:rPr lang="it-IT" sz="20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x G</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p>
          <a:p>
            <a:pPr indent="228600" algn="just">
              <a:lnSpc>
                <a:spcPct val="115000"/>
              </a:lnSpc>
              <a:spcBef>
                <a:spcPts val="1200"/>
              </a:spcBef>
              <a:spcAft>
                <a:spcPts val="800"/>
              </a:spcAf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Per «probabilità (</a:t>
            </a:r>
            <a:r>
              <a:rPr lang="it-IT" sz="2000"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si intende la probabilità che l'evento indesiderato si possa verificare tenendo conto delle misure precauzionali già in essere al momento della valutazione mentre per «gravità dell’impatto (G)» s’intende come la gravità (l’impatto) delle conseguenze dell'evento indesiderato</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1EAF775A-75B3-D208-A9F5-3A0B61321EE4}"/>
              </a:ext>
            </a:extLst>
          </p:cNvPr>
          <p:cNvSpPr>
            <a:spLocks noGrp="1"/>
          </p:cNvSpPr>
          <p:nvPr>
            <p:ph type="sldNum" sz="quarter" idx="12"/>
          </p:nvPr>
        </p:nvSpPr>
        <p:spPr/>
        <p:txBody>
          <a:bodyPr/>
          <a:lstStyle/>
          <a:p>
            <a:fld id="{42F9D448-2FEA-46FF-BF5F-E7F104B6B17A}" type="slidenum">
              <a:rPr lang="it-IT" smtClean="0"/>
              <a:t>14</a:t>
            </a:fld>
            <a:endParaRPr lang="it-IT"/>
          </a:p>
        </p:txBody>
      </p:sp>
    </p:spTree>
    <p:extLst>
      <p:ext uri="{BB962C8B-B14F-4D97-AF65-F5344CB8AC3E}">
        <p14:creationId xmlns:p14="http://schemas.microsoft.com/office/powerpoint/2010/main" val="165785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54E26-45D3-B621-3770-CAB180EEEFE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FAF87DB-6B3E-E117-8311-8D53F7F37D8C}"/>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010135DB-8DAC-66F4-4D2E-FD70BDC19BB0}"/>
              </a:ext>
            </a:extLst>
          </p:cNvPr>
          <p:cNvSpPr txBox="1"/>
          <p:nvPr/>
        </p:nvSpPr>
        <p:spPr>
          <a:xfrm>
            <a:off x="507331" y="2334159"/>
            <a:ext cx="10702089" cy="4022191"/>
          </a:xfrm>
          <a:prstGeom prst="rect">
            <a:avLst/>
          </a:prstGeom>
          <a:noFill/>
        </p:spPr>
        <p:txBody>
          <a:bodyPr wrap="square">
            <a:spAutoFit/>
          </a:bodyPr>
          <a:lstStyle/>
          <a:p>
            <a:pPr indent="228600" algn="just">
              <a:lnSpc>
                <a:spcPct val="115000"/>
              </a:lnSpc>
              <a:spcBef>
                <a:spcPts val="1200"/>
              </a:spcBef>
              <a:spcAft>
                <a:spcPts val="800"/>
              </a:spcAf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Il Rischio può essere declinato nelle seguenti categorie:</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it-IT" sz="2000" u="sng"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rischio inerente</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è il rischio che caratterizza gli obiettivi dell’organizzazione ed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il cui peso è valutato a prescindere dai sistemi di controllo interno </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(organizzazione, competenze, controlli operativi, ecc.) e dagli strumenti di gestione che sono stati istituiti e messi in campo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per mitigarlo </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ridurne la probabilità di accadimento e/o il relativo impatto</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Rappresenta la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massima perdita realizzabile in seguito al suo manifestarsi e alla mancanza di azioni tese a limitarne gli effetti </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(impatto lordo).</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Bef>
                <a:spcPts val="1200"/>
              </a:spcBef>
              <a:buFont typeface="Times New Roman" panose="02020603050405020304" pitchFamily="18" charset="0"/>
              <a:buChar char="-"/>
              <a:tabLst>
                <a:tab pos="457200" algn="l"/>
              </a:tabLst>
            </a:pPr>
            <a:r>
              <a:rPr lang="it-IT" sz="2000" u="sng"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rischio residuo</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 è il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rischio che permane a seguito delle azioni di mitigazione del rischio inerente </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(impatto netto riconducibile ai fattori di rischio).</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Bef>
                <a:spcPts val="1200"/>
              </a:spcBef>
              <a:spcAft>
                <a:spcPts val="800"/>
              </a:spcAft>
              <a:buFont typeface="Times New Roman" panose="02020603050405020304" pitchFamily="18" charset="0"/>
              <a:buChar char="-"/>
              <a:tabLst>
                <a:tab pos="457200" algn="l"/>
              </a:tabLst>
            </a:pPr>
            <a:r>
              <a:rPr lang="it-IT" sz="2000" u="sng"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rischio accettabile</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 è il rischio ridotto ad un livello riconosciuto «tollerabile» dall’impresa</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99C2CB90-6228-CD5A-3133-62B3E9E08603}"/>
              </a:ext>
            </a:extLst>
          </p:cNvPr>
          <p:cNvSpPr>
            <a:spLocks noGrp="1"/>
          </p:cNvSpPr>
          <p:nvPr>
            <p:ph type="sldNum" sz="quarter" idx="12"/>
          </p:nvPr>
        </p:nvSpPr>
        <p:spPr/>
        <p:txBody>
          <a:bodyPr/>
          <a:lstStyle/>
          <a:p>
            <a:fld id="{42F9D448-2FEA-46FF-BF5F-E7F104B6B17A}" type="slidenum">
              <a:rPr lang="it-IT" smtClean="0"/>
              <a:t>15</a:t>
            </a:fld>
            <a:endParaRPr lang="it-IT"/>
          </a:p>
        </p:txBody>
      </p:sp>
    </p:spTree>
    <p:extLst>
      <p:ext uri="{BB962C8B-B14F-4D97-AF65-F5344CB8AC3E}">
        <p14:creationId xmlns:p14="http://schemas.microsoft.com/office/powerpoint/2010/main" val="92687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A5C88-1CAD-C5C5-1260-A0A8A9C982C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851E618-D14A-AEDA-5AF8-52C0C7B0CD1F}"/>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6B18D10A-38F5-C109-BF97-A26D5F7C3216}"/>
              </a:ext>
            </a:extLst>
          </p:cNvPr>
          <p:cNvSpPr txBox="1"/>
          <p:nvPr/>
        </p:nvSpPr>
        <p:spPr>
          <a:xfrm>
            <a:off x="507331" y="2952829"/>
            <a:ext cx="10702089" cy="2196050"/>
          </a:xfrm>
          <a:prstGeom prst="rect">
            <a:avLst/>
          </a:prstGeom>
          <a:noFill/>
        </p:spPr>
        <p:txBody>
          <a:bodyPr wrap="square">
            <a:spAutoFit/>
          </a:bodyPr>
          <a:lstStyle/>
          <a:p>
            <a:pPr algn="just">
              <a:lnSpc>
                <a:spcPct val="115000"/>
              </a:lnSpc>
              <a:spcBef>
                <a:spcPts val="1200"/>
              </a:spcBef>
              <a:spcAft>
                <a:spcPts val="800"/>
              </a:spcAft>
              <a:tabLst>
                <a:tab pos="27051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 rischi aziendali appartengono a varie categorie </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quali, a titolo esemplificativo e non esaustivo: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di </a:t>
            </a:r>
            <a:r>
              <a:rPr lang="it-IT" sz="2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business</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(es. controllo degli investimenti); finanziari (es. variazioni nei tassi di interesse);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strategici</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(es. errato posizionamento sul mercato);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operativi</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(es. furto dei dati sensibili);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di credito </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(es. inadempienza da parte dei propri creditori);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reputazionale </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(es</a:t>
            </a:r>
            <a:r>
              <a:rPr lang="it-IT" sz="20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brand management</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sostenibilità produttiva </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(es. tematiche ambientali);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lavorativi</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(ovvero di natura infortunistica);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legali </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(mancato rispetto di leggi, normative e regolamenti);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informatici e tecnologici</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C73191FD-0AD7-21D0-2267-3A06FBB83391}"/>
              </a:ext>
            </a:extLst>
          </p:cNvPr>
          <p:cNvSpPr>
            <a:spLocks noGrp="1"/>
          </p:cNvSpPr>
          <p:nvPr>
            <p:ph type="sldNum" sz="quarter" idx="12"/>
          </p:nvPr>
        </p:nvSpPr>
        <p:spPr/>
        <p:txBody>
          <a:bodyPr/>
          <a:lstStyle/>
          <a:p>
            <a:fld id="{42F9D448-2FEA-46FF-BF5F-E7F104B6B17A}" type="slidenum">
              <a:rPr lang="it-IT" smtClean="0"/>
              <a:t>16</a:t>
            </a:fld>
            <a:endParaRPr lang="it-IT"/>
          </a:p>
        </p:txBody>
      </p:sp>
    </p:spTree>
    <p:extLst>
      <p:ext uri="{BB962C8B-B14F-4D97-AF65-F5344CB8AC3E}">
        <p14:creationId xmlns:p14="http://schemas.microsoft.com/office/powerpoint/2010/main" val="248927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55C3A55-873B-4A8B-94E1-765A9280A4AB}"/>
              </a:ext>
            </a:extLst>
          </p:cNvPr>
          <p:cNvSpPr txBox="1"/>
          <p:nvPr/>
        </p:nvSpPr>
        <p:spPr>
          <a:xfrm>
            <a:off x="651064" y="2125682"/>
            <a:ext cx="10666848" cy="4031873"/>
          </a:xfrm>
          <a:prstGeom prst="rect">
            <a:avLst/>
          </a:prstGeom>
          <a:noFill/>
        </p:spPr>
        <p:txBody>
          <a:bodyPr wrap="square">
            <a:spAutoFit/>
          </a:bodyPr>
          <a:lstStyle/>
          <a:p>
            <a:pPr algn="just">
              <a:defRPr/>
            </a:pPr>
            <a:r>
              <a:rPr lang="it-IT" sz="2000" b="1" dirty="0">
                <a:latin typeface="Cambria" panose="02040503050406030204" pitchFamily="18" charset="0"/>
                <a:ea typeface="Cambria" panose="02040503050406030204" pitchFamily="18" charset="0"/>
              </a:rPr>
              <a:t>Focus: esemplificazioni dei rischi strategici, finanziari e di compliance sopra esposti</a:t>
            </a:r>
          </a:p>
          <a:p>
            <a:pPr algn="just">
              <a:defRPr/>
            </a:pPr>
            <a:endParaRPr lang="it-IT" sz="2000" b="1" dirty="0">
              <a:latin typeface="Cambria" panose="02040503050406030204" pitchFamily="18" charset="0"/>
              <a:ea typeface="Cambria" panose="02040503050406030204" pitchFamily="18" charset="0"/>
            </a:endParaRPr>
          </a:p>
          <a:p>
            <a:pPr marL="534988" indent="-177800" algn="just">
              <a:buFont typeface="Wingdings" panose="05000000000000000000" pitchFamily="2" charset="2"/>
              <a:buChar char="§"/>
              <a:defRPr/>
            </a:pPr>
            <a:r>
              <a:rPr lang="it-IT" sz="2400" u="sng" dirty="0">
                <a:latin typeface="Cambria" panose="02040503050406030204" pitchFamily="18" charset="0"/>
                <a:ea typeface="Cambria" panose="02040503050406030204" pitchFamily="18" charset="0"/>
              </a:rPr>
              <a:t>Rischi strategici</a:t>
            </a:r>
            <a:r>
              <a:rPr lang="it-IT" sz="2400" dirty="0">
                <a:latin typeface="Cambria" panose="02040503050406030204" pitchFamily="18" charset="0"/>
                <a:ea typeface="Cambria" panose="02040503050406030204" pitchFamily="18" charset="0"/>
              </a:rPr>
              <a:t>: rischi che potrebbero minacciare l’attuale posizione competitiva ed il conseguimento degli obiettivi strategici dell’azienda. Introduzione di nuovi prodotti/servizi; ingresso di nuovi player; innovazione es: tecnologica, regolamentazione del settore, reputazione, evoluzione del settore macro-economico, ecc...</a:t>
            </a:r>
          </a:p>
          <a:p>
            <a:pPr marL="534988" indent="-177800" algn="just">
              <a:buFont typeface="Wingdings" panose="05000000000000000000" pitchFamily="2" charset="2"/>
              <a:buChar char="§"/>
              <a:defRPr/>
            </a:pPr>
            <a:r>
              <a:rPr lang="it-IT" sz="2400" u="sng" dirty="0">
                <a:latin typeface="Cambria" panose="02040503050406030204" pitchFamily="18" charset="0"/>
                <a:ea typeface="Cambria" panose="02040503050406030204" pitchFamily="18" charset="0"/>
              </a:rPr>
              <a:t>Rischi finanziari</a:t>
            </a:r>
            <a:r>
              <a:rPr lang="it-IT" sz="2400" dirty="0">
                <a:latin typeface="Cambria" panose="02040503050406030204" pitchFamily="18" charset="0"/>
                <a:ea typeface="Cambria" panose="02040503050406030204" pitchFamily="18" charset="0"/>
              </a:rPr>
              <a:t>: rientrano in questa fattispecie il rischio di liquidità (difficoltà di smobilizzare un’attività in tempi rapidi e ad un prezzo di mercato ovvero di accedere tempestivamente alle risorse finanziarie necessarie all’azienda a costi sostenibili,</a:t>
            </a:r>
          </a:p>
        </p:txBody>
      </p:sp>
    </p:spTree>
    <p:extLst>
      <p:ext uri="{BB962C8B-B14F-4D97-AF65-F5344CB8AC3E}">
        <p14:creationId xmlns:p14="http://schemas.microsoft.com/office/powerpoint/2010/main" val="205732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98A7540-5CFE-4AAE-8946-02E1EC049CEF}"/>
              </a:ext>
            </a:extLst>
          </p:cNvPr>
          <p:cNvSpPr txBox="1"/>
          <p:nvPr/>
        </p:nvSpPr>
        <p:spPr>
          <a:xfrm>
            <a:off x="3821373" y="661749"/>
            <a:ext cx="8127350" cy="523220"/>
          </a:xfrm>
          <a:prstGeom prst="rect">
            <a:avLst/>
          </a:prstGeom>
          <a:noFill/>
        </p:spPr>
        <p:txBody>
          <a:bodyPr wrap="square" rtlCol="0">
            <a:spAutoFit/>
          </a:bodyPr>
          <a:lstStyle/>
          <a:p>
            <a:r>
              <a:rPr lang="it-IT" sz="2800" dirty="0">
                <a:latin typeface="Cambria" panose="02040503050406030204" pitchFamily="18" charset="0"/>
                <a:ea typeface="Cambria" panose="02040503050406030204" pitchFamily="18" charset="0"/>
              </a:rPr>
              <a:t>2. Una classificazione dei principali rischi aziendali</a:t>
            </a:r>
          </a:p>
        </p:txBody>
      </p:sp>
      <p:sp>
        <p:nvSpPr>
          <p:cNvPr id="5" name="CasellaDiTesto 4">
            <a:extLst>
              <a:ext uri="{FF2B5EF4-FFF2-40B4-BE49-F238E27FC236}">
                <a16:creationId xmlns:a16="http://schemas.microsoft.com/office/drawing/2014/main" id="{555C3A55-873B-4A8B-94E1-765A9280A4AB}"/>
              </a:ext>
            </a:extLst>
          </p:cNvPr>
          <p:cNvSpPr txBox="1"/>
          <p:nvPr/>
        </p:nvSpPr>
        <p:spPr>
          <a:xfrm>
            <a:off x="762576" y="1848153"/>
            <a:ext cx="10666848" cy="4770537"/>
          </a:xfrm>
          <a:prstGeom prst="rect">
            <a:avLst/>
          </a:prstGeom>
          <a:noFill/>
        </p:spPr>
        <p:txBody>
          <a:bodyPr wrap="square">
            <a:spAutoFit/>
          </a:bodyPr>
          <a:lstStyle/>
          <a:p>
            <a:pPr algn="just">
              <a:defRPr/>
            </a:pPr>
            <a:r>
              <a:rPr lang="it-IT" sz="2000" b="1" dirty="0">
                <a:latin typeface="Cambria" panose="02040503050406030204" pitchFamily="18" charset="0"/>
                <a:ea typeface="Cambria" panose="02040503050406030204" pitchFamily="18" charset="0"/>
              </a:rPr>
              <a:t>Focus (segue)</a:t>
            </a:r>
          </a:p>
          <a:p>
            <a:pPr algn="just">
              <a:defRPr/>
            </a:pPr>
            <a:endParaRPr lang="it-IT" sz="2000" b="1" dirty="0">
              <a:latin typeface="Cambria" panose="02040503050406030204" pitchFamily="18" charset="0"/>
              <a:ea typeface="Cambria" panose="02040503050406030204" pitchFamily="18" charset="0"/>
            </a:endParaRPr>
          </a:p>
          <a:p>
            <a:pPr marL="714375" indent="-357188" algn="just">
              <a:buFont typeface="Wingdings" panose="05000000000000000000" pitchFamily="2" charset="2"/>
              <a:buChar char="§"/>
              <a:defRPr/>
            </a:pPr>
            <a:r>
              <a:rPr lang="it-IT" sz="2400" u="sng" dirty="0">
                <a:latin typeface="Cambria" panose="02040503050406030204" pitchFamily="18" charset="0"/>
                <a:ea typeface="Cambria" panose="02040503050406030204" pitchFamily="18" charset="0"/>
              </a:rPr>
              <a:t>Rischi finanziari</a:t>
            </a:r>
            <a:r>
              <a:rPr lang="it-IT" sz="2400" dirty="0">
                <a:latin typeface="Cambria" panose="02040503050406030204" pitchFamily="18" charset="0"/>
                <a:ea typeface="Cambria" panose="02040503050406030204" pitchFamily="18" charset="0"/>
              </a:rPr>
              <a:t>(segue): rischio di credito (a causa dell’inadempienza o dell’insolvenza della controparte) e il rischio di mercato (legato ad oscillazioni del valore di attività/passività a seguito di 	variazioni delle condizioni di mercato – i.e. prezzo, tasso di interesse, tasso di cambio);</a:t>
            </a:r>
          </a:p>
          <a:p>
            <a:pPr marL="700088" indent="-342900" algn="just">
              <a:buFont typeface="Wingdings" pitchFamily="2" charset="2"/>
              <a:buChar char="§"/>
              <a:defRPr/>
            </a:pPr>
            <a:r>
              <a:rPr lang="it-IT" sz="2400" u="sng" dirty="0">
                <a:latin typeface="Cambria" panose="02040503050406030204" pitchFamily="18" charset="0"/>
                <a:ea typeface="Cambria" panose="02040503050406030204" pitchFamily="18" charset="0"/>
              </a:rPr>
              <a:t>Rischi di compliance</a:t>
            </a:r>
            <a:r>
              <a:rPr lang="it-IT" sz="2400" dirty="0">
                <a:latin typeface="Cambria" panose="02040503050406030204" pitchFamily="18" charset="0"/>
                <a:ea typeface="Cambria" panose="02040503050406030204" pitchFamily="18" charset="0"/>
              </a:rPr>
              <a:t>: derivano dalla mancata conformità alle leggi, ai regolamenti e alla normativa interna. Es: violazione delle normative  specifiche di settore (i.e. campo alimentare, ambientale, sanitarie), mancata protezione dei dati personali in violazione della normativa privacy, gravi infortuni sul lavoro dovuti al mancato rispetto della normativa sulla sicurezza, commissione di reati nell’interesse o vantaggio dell’ente in violazione delle disposizioni previste dal </a:t>
            </a:r>
            <a:r>
              <a:rPr lang="it-IT" sz="2400" dirty="0" err="1">
                <a:latin typeface="Cambria" panose="02040503050406030204" pitchFamily="18" charset="0"/>
                <a:ea typeface="Cambria" panose="02040503050406030204" pitchFamily="18" charset="0"/>
              </a:rPr>
              <a:t>D.Lgs</a:t>
            </a:r>
            <a:r>
              <a:rPr lang="it-IT" sz="2400" dirty="0">
                <a:latin typeface="Cambria" panose="02040503050406030204" pitchFamily="18" charset="0"/>
                <a:ea typeface="Cambria" panose="02040503050406030204" pitchFamily="18" charset="0"/>
              </a:rPr>
              <a:t> 231/2001, ecc..</a:t>
            </a:r>
          </a:p>
        </p:txBody>
      </p:sp>
    </p:spTree>
    <p:extLst>
      <p:ext uri="{BB962C8B-B14F-4D97-AF65-F5344CB8AC3E}">
        <p14:creationId xmlns:p14="http://schemas.microsoft.com/office/powerpoint/2010/main" val="92419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D7A35-BE83-FE83-5351-E1FADE0DAB5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4DE92EB-68DE-AFC1-1D11-3C5CE902623E}"/>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943A6898-E799-7C8C-F842-A2FC37B18454}"/>
              </a:ext>
            </a:extLst>
          </p:cNvPr>
          <p:cNvSpPr txBox="1"/>
          <p:nvPr/>
        </p:nvSpPr>
        <p:spPr>
          <a:xfrm>
            <a:off x="507331" y="2754714"/>
            <a:ext cx="10702089" cy="2903936"/>
          </a:xfrm>
          <a:prstGeom prst="rect">
            <a:avLst/>
          </a:prstGeom>
          <a:noFill/>
        </p:spPr>
        <p:txBody>
          <a:bodyPr wrap="square">
            <a:spAutoFit/>
          </a:bodyPr>
          <a:lstStyle/>
          <a:p>
            <a:pPr algn="just">
              <a:lnSpc>
                <a:spcPct val="115000"/>
              </a:lnSpc>
              <a:spcBef>
                <a:spcPts val="1200"/>
              </a:spcBef>
              <a:spcAft>
                <a:spcPts val="800"/>
              </a:spcAft>
              <a:tabLst>
                <a:tab pos="27051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Per effettuare la stima delle probabilità e dell'impatto è necessario definire la scala di misurazione da adottare: le più comuni sono quella nominale e quella ordinale. Rappresentano (a titolo esemplificativo) dei driver in base ai quali è possibile stimare la probabilità e l'impatto i seguenti: (i) Probabilità: esperienza pregressa, livello di automazione/manualità dell'operazione, grado di ricorrenza delle operazioni, competenza dei soggetti coinvolti, fattori di cambiamento; (ii) Impatto: danno economico/finanziario (mancati ricavi, maggiori costi, riduzione del cash flow), danno di immagine/peggioramento della reputazione, disfunzionalità organizzative, riduzione della capacità competitiva, sanzioni per violazione norme.</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D2F15B09-1C63-3F47-C52C-A0E2A679C7BC}"/>
              </a:ext>
            </a:extLst>
          </p:cNvPr>
          <p:cNvSpPr>
            <a:spLocks noGrp="1"/>
          </p:cNvSpPr>
          <p:nvPr>
            <p:ph type="sldNum" sz="quarter" idx="12"/>
          </p:nvPr>
        </p:nvSpPr>
        <p:spPr/>
        <p:txBody>
          <a:bodyPr/>
          <a:lstStyle/>
          <a:p>
            <a:fld id="{42F9D448-2FEA-46FF-BF5F-E7F104B6B17A}" type="slidenum">
              <a:rPr lang="it-IT" smtClean="0"/>
              <a:t>19</a:t>
            </a:fld>
            <a:endParaRPr lang="it-IT"/>
          </a:p>
        </p:txBody>
      </p:sp>
    </p:spTree>
    <p:extLst>
      <p:ext uri="{BB962C8B-B14F-4D97-AF65-F5344CB8AC3E}">
        <p14:creationId xmlns:p14="http://schemas.microsoft.com/office/powerpoint/2010/main" val="31371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687658" y="1933754"/>
            <a:ext cx="10816683" cy="397031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Definizione di «adeguatezza»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L’elaborazione di una nozione univoca di «adeguatezza» risulta problematica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 causa di:</a:t>
            </a:r>
            <a:endPar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mancanza di riferimenti normativi specifici</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(art. 2381 associa l’adeguatezza degli assetti solo alla </a:t>
            </a: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natura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 dimensione dell’impresa);</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molteplicità dei criteri/parametri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che possono essere utilizzati (non è immaginabile un assetto adeguato ideale e universalmente valido);</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necessità di calarsi di volta in volta nelle diverse realtà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 cui tale concetto è riferibile (tenendo conto del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«principio di proporzionalità»</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sp>
        <p:nvSpPr>
          <p:cNvPr id="6" name="CasellaDiTesto 5">
            <a:extLst>
              <a:ext uri="{FF2B5EF4-FFF2-40B4-BE49-F238E27FC236}">
                <a16:creationId xmlns:a16="http://schemas.microsoft.com/office/drawing/2014/main" id="{C9A1F4E1-B6D5-5961-F531-DF225699DED9}"/>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mbria" panose="02040503050406030204" pitchFamily="18" charset="0"/>
                <a:ea typeface="Cambria" panose="02040503050406030204" pitchFamily="18" charset="0"/>
              </a:rPr>
              <a:t>1</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Gli adeguati assetti OAC</a:t>
            </a:r>
          </a:p>
        </p:txBody>
      </p:sp>
      <p:sp>
        <p:nvSpPr>
          <p:cNvPr id="7" name="Segnaposto numero diapositiva 6">
            <a:extLst>
              <a:ext uri="{FF2B5EF4-FFF2-40B4-BE49-F238E27FC236}">
                <a16:creationId xmlns:a16="http://schemas.microsoft.com/office/drawing/2014/main" id="{C847F686-5862-9C9C-E0E2-92709A82E196}"/>
              </a:ext>
            </a:extLst>
          </p:cNvPr>
          <p:cNvSpPr>
            <a:spLocks noGrp="1"/>
          </p:cNvSpPr>
          <p:nvPr>
            <p:ph type="sldNum" sz="quarter" idx="12"/>
          </p:nvPr>
        </p:nvSpPr>
        <p:spPr/>
        <p:txBody>
          <a:bodyPr/>
          <a:lstStyle/>
          <a:p>
            <a:fld id="{48400A54-91D9-4041-B354-9AC5B75CF32B}" type="slidenum">
              <a:rPr lang="it-IT" smtClean="0"/>
              <a:t>2</a:t>
            </a:fld>
            <a:endParaRPr lang="it-IT"/>
          </a:p>
        </p:txBody>
      </p:sp>
    </p:spTree>
    <p:extLst>
      <p:ext uri="{BB962C8B-B14F-4D97-AF65-F5344CB8AC3E}">
        <p14:creationId xmlns:p14="http://schemas.microsoft.com/office/powerpoint/2010/main" val="117706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A9F1E-F883-0A0D-88E6-C92AC674AB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3173C2C-A5B9-01C7-2AE6-58B0410B8201}"/>
              </a:ext>
            </a:extLst>
          </p:cNvPr>
          <p:cNvSpPr>
            <a:spLocks noGrp="1"/>
          </p:cNvSpPr>
          <p:nvPr>
            <p:ph type="ctrTitle"/>
          </p:nvPr>
        </p:nvSpPr>
        <p:spPr>
          <a:xfrm>
            <a:off x="425137"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176619D1-179B-9475-0C44-C8AD249577D4}"/>
              </a:ext>
            </a:extLst>
          </p:cNvPr>
          <p:cNvSpPr txBox="1"/>
          <p:nvPr/>
        </p:nvSpPr>
        <p:spPr>
          <a:xfrm>
            <a:off x="507331" y="2349475"/>
            <a:ext cx="10702089" cy="3714415"/>
          </a:xfrm>
          <a:prstGeom prst="rect">
            <a:avLst/>
          </a:prstGeom>
          <a:noFill/>
        </p:spPr>
        <p:txBody>
          <a:bodyPr wrap="square">
            <a:spAutoFit/>
          </a:bodyPr>
          <a:lstStyle/>
          <a:p>
            <a:pPr indent="228600" algn="just">
              <a:lnSpc>
                <a:spcPct val="115000"/>
              </a:lnSpc>
              <a:spcAft>
                <a:spcPts val="800"/>
              </a:spcAf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Identificato il rischio e le sue componenti, occorre evidenziare che </a:t>
            </a:r>
            <a:r>
              <a:rPr lang="it-IT"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il rischio è elemento fisiologicamente connaturato all’attività d’impresa </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 è intimamente connesso alla vocazione ad intraprendere – e quindi a creare – un’attività, nonché alla aleatorietà degli eventi riferiti al contesto, all’ambiente e al mercato nei quali l’impresa stessa opera. </a:t>
            </a:r>
          </a:p>
          <a:p>
            <a:pPr indent="228600" algn="just">
              <a:lnSpc>
                <a:spcPct val="115000"/>
              </a:lnSpc>
              <a:spcAft>
                <a:spcPts val="800"/>
              </a:spcAft>
            </a:pPr>
            <a:r>
              <a:rPr lang="it-IT"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Durante la sua esistenza, l’impresa si trova infatti ad interagire in continuazione con il mercato, nel contesto –variabile– in cui si trova ad operare; in tale ambito, una delle principali fonti del rischio è proprio individuabile nella discordanza e nel disallineamento tra l’ambiente “esterno”, inteso in senso lato, in cui opera l’impresa ed il suo assetto organizzativo: se il primo è in continua evoluzione, il secondo, almeno nell’intervallo fra un “aggiustamento” e l’altro, presenta una tendenziale resistenza al cambiamento</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D4E12800-54EE-1AA0-8E53-E0369E4CB13A}"/>
              </a:ext>
            </a:extLst>
          </p:cNvPr>
          <p:cNvSpPr>
            <a:spLocks noGrp="1"/>
          </p:cNvSpPr>
          <p:nvPr>
            <p:ph type="sldNum" sz="quarter" idx="12"/>
          </p:nvPr>
        </p:nvSpPr>
        <p:spPr/>
        <p:txBody>
          <a:bodyPr/>
          <a:lstStyle/>
          <a:p>
            <a:fld id="{42F9D448-2FEA-46FF-BF5F-E7F104B6B17A}" type="slidenum">
              <a:rPr lang="it-IT" smtClean="0"/>
              <a:t>20</a:t>
            </a:fld>
            <a:endParaRPr lang="it-IT"/>
          </a:p>
        </p:txBody>
      </p:sp>
    </p:spTree>
    <p:extLst>
      <p:ext uri="{BB962C8B-B14F-4D97-AF65-F5344CB8AC3E}">
        <p14:creationId xmlns:p14="http://schemas.microsoft.com/office/powerpoint/2010/main" val="326803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8745-664C-032C-56F7-A3D2CBEDEAE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DBDBFB7-E857-872F-3CE5-974B60F5F141}"/>
              </a:ext>
            </a:extLst>
          </p:cNvPr>
          <p:cNvSpPr>
            <a:spLocks noGrp="1"/>
          </p:cNvSpPr>
          <p:nvPr>
            <p:ph type="ctrTitle"/>
          </p:nvPr>
        </p:nvSpPr>
        <p:spPr>
          <a:xfrm>
            <a:off x="507331" y="1245896"/>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10838740-C7E2-5F32-7837-3C3F075E1EF2}"/>
              </a:ext>
            </a:extLst>
          </p:cNvPr>
          <p:cNvSpPr txBox="1"/>
          <p:nvPr/>
        </p:nvSpPr>
        <p:spPr>
          <a:xfrm>
            <a:off x="507331" y="2145389"/>
            <a:ext cx="10702089" cy="4210961"/>
          </a:xfrm>
          <a:prstGeom prst="rect">
            <a:avLst/>
          </a:prstGeom>
          <a:noFill/>
        </p:spPr>
        <p:txBody>
          <a:bodyPr wrap="square">
            <a:spAutoFit/>
          </a:bodyPr>
          <a:lstStyle/>
          <a:p>
            <a:pPr indent="228600" algn="just">
              <a:lnSpc>
                <a:spcPct val="115000"/>
              </a:lnSpc>
              <a:spcAft>
                <a:spcPts val="800"/>
              </a:spcAft>
            </a:pPr>
            <a:r>
              <a:rPr lang="it-IT" sz="19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L’impresa deve quindi essere in grado di valutare costantemente, per ciascun processo produttivo ed organizzativo, i rischi provenienti da fonti sia esogene sia endogene</a:t>
            </a:r>
            <a:r>
              <a:rPr lang="it-IT"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9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principio della «doppia rilevanza»</a:t>
            </a:r>
            <a:r>
              <a:rPr lang="it-IT"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da tale procedimento </a:t>
            </a:r>
            <a:r>
              <a:rPr lang="it-IT" sz="19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discende la necessità di adottare un approccio proattivo per ridurre i rischi </a:t>
            </a:r>
            <a:r>
              <a:rPr lang="it-IT"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attraverso l’</a:t>
            </a:r>
            <a:r>
              <a:rPr lang="it-IT" sz="19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identificazione dei fattori</a:t>
            </a:r>
            <a:r>
              <a:rPr lang="it-IT"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che potrebbero far deviare i processi e il sistema di gestione dai risultati pianificati, </a:t>
            </a:r>
            <a:r>
              <a:rPr lang="it-IT" sz="19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programmare le azioni volte a minimizzare preventivamente gli effetti negativi </a:t>
            </a:r>
            <a:r>
              <a:rPr lang="it-IT" sz="19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massimizzando le opportunità  e riducendo le probabilità che si verifichino.</a:t>
            </a:r>
            <a:endParaRPr lang="it-IT" sz="1900" kern="100" dirty="0">
              <a:effectLst/>
              <a:latin typeface="Aptos" panose="020B0004020202020204" pitchFamily="34" charset="0"/>
              <a:ea typeface="Aptos" panose="020B0004020202020204" pitchFamily="34" charset="0"/>
              <a:cs typeface="Times New Roman" panose="02020603050405020304" pitchFamily="18" charset="0"/>
            </a:endParaRPr>
          </a:p>
          <a:p>
            <a:pPr indent="228600" algn="just">
              <a:lnSpc>
                <a:spcPct val="115000"/>
              </a:lnSpc>
              <a:spcAft>
                <a:spcPts val="800"/>
              </a:spcAft>
            </a:pPr>
            <a:r>
              <a:rPr lang="it-IT" sz="19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Si tratta del c.d. </a:t>
            </a:r>
            <a:r>
              <a:rPr lang="it-IT" sz="19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risk </a:t>
            </a:r>
            <a:r>
              <a:rPr lang="it-IT" sz="1900" i="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approach</a:t>
            </a:r>
            <a:r>
              <a:rPr lang="it-IT" sz="19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it-IT" sz="19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(che è elemento dello SCI), ossia </a:t>
            </a:r>
            <a:r>
              <a:rPr lang="it-IT" sz="19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dell’adozione di un approccio metodologico volto, da un lato ad individuare e valutare tutte le fonti di rischio legate all’attività di impresa, e dall’altro a gestirle nel rispetto degli obiettivi e delle strategie dell’impresa. Inizialmente concepito solo con accezione negativa (</a:t>
            </a:r>
            <a:r>
              <a:rPr lang="it-IT" sz="1900" i="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downside</a:t>
            </a:r>
            <a:r>
              <a:rPr lang="it-IT" sz="19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risk</a:t>
            </a:r>
            <a:r>
              <a:rPr lang="it-IT" sz="19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in quanto connesso al manifestarsi di danni o perdite, il concetto di rischio ha acquisito oggi una connotazione più progredita (</a:t>
            </a:r>
            <a:r>
              <a:rPr lang="it-IT" sz="1900" i="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upside</a:t>
            </a:r>
            <a:r>
              <a:rPr lang="it-IT" sz="19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risk</a:t>
            </a:r>
            <a:r>
              <a:rPr lang="it-IT" sz="19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in quanto portatore anche di possibili opportunità di miglioramento, creazione di valore e crescita (anche culturale)</a:t>
            </a:r>
            <a:r>
              <a:rPr lang="it-IT" sz="19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it-IT" sz="19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21772434-8303-4E15-EE4D-963E598D676F}"/>
              </a:ext>
            </a:extLst>
          </p:cNvPr>
          <p:cNvSpPr>
            <a:spLocks noGrp="1"/>
          </p:cNvSpPr>
          <p:nvPr>
            <p:ph type="sldNum" sz="quarter" idx="12"/>
          </p:nvPr>
        </p:nvSpPr>
        <p:spPr/>
        <p:txBody>
          <a:bodyPr/>
          <a:lstStyle/>
          <a:p>
            <a:fld id="{42F9D448-2FEA-46FF-BF5F-E7F104B6B17A}" type="slidenum">
              <a:rPr lang="it-IT" smtClean="0"/>
              <a:t>21</a:t>
            </a:fld>
            <a:endParaRPr lang="it-IT"/>
          </a:p>
        </p:txBody>
      </p:sp>
    </p:spTree>
    <p:extLst>
      <p:ext uri="{BB962C8B-B14F-4D97-AF65-F5344CB8AC3E}">
        <p14:creationId xmlns:p14="http://schemas.microsoft.com/office/powerpoint/2010/main" val="594851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21A00-43EB-D054-767A-0D99A2A2077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4F0776C-1347-9A6F-A886-77E880215B2D}"/>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F02DD68E-2981-E245-51A7-522A71F58877}"/>
              </a:ext>
            </a:extLst>
          </p:cNvPr>
          <p:cNvSpPr txBox="1"/>
          <p:nvPr/>
        </p:nvSpPr>
        <p:spPr>
          <a:xfrm>
            <a:off x="507331" y="2807132"/>
            <a:ext cx="10702089" cy="2196050"/>
          </a:xfrm>
          <a:prstGeom prst="rect">
            <a:avLst/>
          </a:prstGeom>
          <a:noFill/>
        </p:spPr>
        <p:txBody>
          <a:bodyPr wrap="square">
            <a:spAutoFit/>
          </a:bodyPr>
          <a:lstStyle/>
          <a:p>
            <a:pPr indent="228600" algn="just">
              <a:lnSpc>
                <a:spcPct val="115000"/>
              </a:lnSpc>
              <a:spcAft>
                <a:spcPts val="800"/>
              </a:spcAf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Un’attenta gestione dei rischi permette di ridurre le perdite causate da eventi aleatori, aumentare il grado di efficienza della gestione, ottimizzare l’impiego di risorse interne ed aumentare la conoscenza delle minacce/opportunità presenti sul mercato. Tra le principali fonti di rischio vi è la discordanza e il disallineamento tra l’assetto organizzativo dell’impresa (che presenta una certa resistenza al cambiamento fra un aggiustamento ed il successivo) ed il mercato e, più in generale, l’ambiente esterno in cui l’azienda opera (che presentano invece un accentuato dinamismo). </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56C0A840-A65F-3095-9846-B93CDC73B915}"/>
              </a:ext>
            </a:extLst>
          </p:cNvPr>
          <p:cNvSpPr>
            <a:spLocks noGrp="1"/>
          </p:cNvSpPr>
          <p:nvPr>
            <p:ph type="sldNum" sz="quarter" idx="12"/>
          </p:nvPr>
        </p:nvSpPr>
        <p:spPr/>
        <p:txBody>
          <a:bodyPr/>
          <a:lstStyle/>
          <a:p>
            <a:fld id="{42F9D448-2FEA-46FF-BF5F-E7F104B6B17A}" type="slidenum">
              <a:rPr lang="it-IT" smtClean="0"/>
              <a:t>22</a:t>
            </a:fld>
            <a:endParaRPr lang="it-IT"/>
          </a:p>
        </p:txBody>
      </p:sp>
    </p:spTree>
    <p:extLst>
      <p:ext uri="{BB962C8B-B14F-4D97-AF65-F5344CB8AC3E}">
        <p14:creationId xmlns:p14="http://schemas.microsoft.com/office/powerpoint/2010/main" val="3304890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6418F-0D55-8CE4-E226-45BEF5C8FE6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7AEA979-571C-436E-8782-E32A8ABA3096}"/>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C5DDC36B-C2C3-7A4B-8457-12A63321B52E}"/>
              </a:ext>
            </a:extLst>
          </p:cNvPr>
          <p:cNvSpPr txBox="1"/>
          <p:nvPr/>
        </p:nvSpPr>
        <p:spPr>
          <a:xfrm>
            <a:off x="507331" y="2302411"/>
            <a:ext cx="10702089" cy="3808543"/>
          </a:xfrm>
          <a:prstGeom prst="rect">
            <a:avLst/>
          </a:prstGeom>
          <a:noFill/>
        </p:spPr>
        <p:txBody>
          <a:bodyPr wrap="square">
            <a:spAutoFit/>
          </a:bodyPr>
          <a:lstStyle/>
          <a:p>
            <a:pPr indent="228600" algn="just">
              <a:lnSpc>
                <a:spcPct val="115000"/>
              </a:lnSpc>
              <a:spcAft>
                <a:spcPts val="800"/>
              </a:spcAf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Occorre quindi adottare un approccio proattivo per ridurre i rischi attraverso una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triplice azione</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marL="766763" lvl="0" indent="-492125" algn="just">
              <a:lnSpc>
                <a:spcPct val="115000"/>
              </a:lnSpc>
              <a:buFont typeface="+mj-lt"/>
              <a:buAutoNum type="romanLcParenBoth"/>
            </a:pPr>
            <a:r>
              <a:rPr lang="it-IT"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identificare quei fattori/elementi che potrebbero causare uno scostamento dei processi e del sistema di gestione da quanto pianificato</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marL="766763" lvl="0" indent="-492125" algn="just">
              <a:lnSpc>
                <a:spcPct val="115000"/>
              </a:lnSpc>
              <a:buFont typeface="+mj-lt"/>
              <a:buAutoNum type="romanLcParenBoth"/>
            </a:pPr>
            <a:r>
              <a:rPr lang="it-IT"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attuare idonee azioni </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(incluse le modifiche di assetti, procedure, ecc.) </a:t>
            </a:r>
            <a:r>
              <a:rPr lang="it-IT"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per mitigare</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 minimizzare </a:t>
            </a:r>
            <a:r>
              <a:rPr lang="it-IT"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 maniera preventiva gli effetti negativi </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massimizzando le opportunità;</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marL="766763" lvl="0" indent="-492125" algn="just">
              <a:lnSpc>
                <a:spcPct val="115000"/>
              </a:lnSpc>
              <a:spcAft>
                <a:spcPts val="800"/>
              </a:spcAft>
              <a:buFont typeface="+mj-lt"/>
              <a:buAutoNum type="romanLcParenBoth"/>
            </a:pPr>
            <a:r>
              <a:rPr lang="it-IT"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ridurre le probabilità che gli eventi negativi si verifichino</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endParaRPr>
          </a:p>
          <a:p>
            <a:pPr indent="228600" algn="just">
              <a:lnSpc>
                <a:spcPct val="115000"/>
              </a:lnSpc>
              <a:spcAft>
                <a:spcPts val="800"/>
              </a:spcAf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Il </a:t>
            </a:r>
            <a:r>
              <a:rPr lang="it-IT" sz="2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risk </a:t>
            </a:r>
            <a:r>
              <a:rPr lang="it-IT" sz="2000" i="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approach</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richiede l’adozione di una visione a “360 gradi” dei rischi ai quali la società può essere soggetta e consente, attraverso una preventiva attività di </a:t>
            </a:r>
            <a:r>
              <a:rPr lang="it-IT" sz="2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risk </a:t>
            </a:r>
            <a:r>
              <a:rPr lang="it-IT" sz="2000" i="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assessment</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di adottare procedure e/o strumenti in grado di misurare, mitigare e gestire i rischi (c.d. </a:t>
            </a:r>
            <a:r>
              <a:rPr lang="it-IT" sz="2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risk management</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ed un’allocazione più efficace delle risorse disponibili</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p>
        </p:txBody>
      </p:sp>
      <p:sp>
        <p:nvSpPr>
          <p:cNvPr id="10" name="Segnaposto numero diapositiva 9">
            <a:extLst>
              <a:ext uri="{FF2B5EF4-FFF2-40B4-BE49-F238E27FC236}">
                <a16:creationId xmlns:a16="http://schemas.microsoft.com/office/drawing/2014/main" id="{70D99298-3437-EB41-C27B-EF60F0B71C65}"/>
              </a:ext>
            </a:extLst>
          </p:cNvPr>
          <p:cNvSpPr>
            <a:spLocks noGrp="1"/>
          </p:cNvSpPr>
          <p:nvPr>
            <p:ph type="sldNum" sz="quarter" idx="12"/>
          </p:nvPr>
        </p:nvSpPr>
        <p:spPr/>
        <p:txBody>
          <a:bodyPr/>
          <a:lstStyle/>
          <a:p>
            <a:fld id="{42F9D448-2FEA-46FF-BF5F-E7F104B6B17A}" type="slidenum">
              <a:rPr lang="it-IT" smtClean="0"/>
              <a:t>23</a:t>
            </a:fld>
            <a:endParaRPr lang="it-IT"/>
          </a:p>
        </p:txBody>
      </p:sp>
    </p:spTree>
    <p:extLst>
      <p:ext uri="{BB962C8B-B14F-4D97-AF65-F5344CB8AC3E}">
        <p14:creationId xmlns:p14="http://schemas.microsoft.com/office/powerpoint/2010/main" val="328793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A8782-1954-7129-91F4-E566A8C4A2D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235EB19-B1C8-2DED-D262-7A395A63CC66}"/>
              </a:ext>
            </a:extLst>
          </p:cNvPr>
          <p:cNvSpPr>
            <a:spLocks noGrp="1"/>
          </p:cNvSpPr>
          <p:nvPr>
            <p:ph type="ctrTitle"/>
          </p:nvPr>
        </p:nvSpPr>
        <p:spPr>
          <a:xfrm>
            <a:off x="507331" y="703847"/>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191C14B0-A6F9-0219-DF78-3C9D590D5748}"/>
              </a:ext>
            </a:extLst>
          </p:cNvPr>
          <p:cNvSpPr txBox="1"/>
          <p:nvPr/>
        </p:nvSpPr>
        <p:spPr>
          <a:xfrm>
            <a:off x="507331" y="1534862"/>
            <a:ext cx="10702089" cy="5186613"/>
          </a:xfrm>
          <a:prstGeom prst="rect">
            <a:avLst/>
          </a:prstGeom>
          <a:noFill/>
        </p:spPr>
        <p:txBody>
          <a:bodyPr wrap="square">
            <a:spAutoFit/>
          </a:bodyPr>
          <a:lstStyle/>
          <a:p>
            <a:pPr lvl="0" algn="just">
              <a:lnSpc>
                <a:spcPct val="115000"/>
              </a:lnSpc>
              <a:spcAft>
                <a:spcPts val="800"/>
              </a:spcAft>
              <a:tabLst>
                <a:tab pos="45720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Nello specifico: </a:t>
            </a:r>
          </a:p>
          <a:p>
            <a:pPr marL="342900" lvl="0" indent="-342900" algn="just">
              <a:lnSpc>
                <a:spcPct val="115000"/>
              </a:lnSpc>
              <a:spcAft>
                <a:spcPts val="800"/>
              </a:spcAft>
              <a:buFont typeface="Arial" panose="020B0604020202020204" pitchFamily="34" charset="0"/>
              <a:buChar char="•"/>
              <a:tabLst>
                <a:tab pos="45720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il </a:t>
            </a:r>
            <a:r>
              <a:rPr lang="it-IT" sz="2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risk </a:t>
            </a:r>
            <a:r>
              <a:rPr lang="it-IT" sz="2000" i="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assessment</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(che è un sottoprocesso del risk management) serve per valutare le vulnerabilità dell’azienda, le minacce e le probabilità che si concretizzino calcolando i possibili danni in coincidenza degli eventuali eventi dannosi attesi</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Esso si articola in 3 macro - fasi: </a:t>
            </a:r>
          </a:p>
          <a:p>
            <a:pPr marL="514350" lvl="0" indent="-514350" algn="just">
              <a:lnSpc>
                <a:spcPct val="115000"/>
              </a:lnSpc>
              <a:spcAft>
                <a:spcPts val="800"/>
              </a:spcAft>
              <a:buAutoNum type="romanLcParenBoth"/>
              <a:tabLst>
                <a:tab pos="457200" algn="l"/>
              </a:tabLs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individuazione dei principali processi/aree aziendali; </a:t>
            </a:r>
          </a:p>
          <a:p>
            <a:pPr marL="514350" lvl="0" indent="-514350" algn="just">
              <a:lnSpc>
                <a:spcPct val="115000"/>
              </a:lnSpc>
              <a:spcAft>
                <a:spcPts val="800"/>
              </a:spcAft>
              <a:buAutoNum type="romanLcParenBoth"/>
              <a:tabLst>
                <a:tab pos="457200" algn="l"/>
              </a:tabLs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mappatura e Identificazione dei rischi; </a:t>
            </a:r>
          </a:p>
          <a:p>
            <a:pPr marL="514350" lvl="0" indent="-514350" algn="just">
              <a:lnSpc>
                <a:spcPct val="115000"/>
              </a:lnSpc>
              <a:spcAft>
                <a:spcPts val="800"/>
              </a:spcAft>
              <a:buAutoNum type="romanLcParenBoth"/>
              <a:tabLst>
                <a:tab pos="457200" algn="l"/>
              </a:tabLs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valutazione qualitativa o quantitativa del rischio (risk scoring). </a:t>
            </a:r>
          </a:p>
          <a:p>
            <a:pPr lvl="0" algn="just">
              <a:lnSpc>
                <a:spcPct val="115000"/>
              </a:lnSpc>
              <a:spcAft>
                <a:spcPts val="800"/>
              </a:spcAft>
              <a:tabLst>
                <a:tab pos="45720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 dettaglio, l’attività di </a:t>
            </a:r>
            <a:r>
              <a:rPr lang="it-IT" sz="20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risk </a:t>
            </a:r>
            <a:r>
              <a:rPr lang="it-IT" sz="20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assessment</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comporta principalmente: l’ identificazione dei fattori di rischio cui l'impresa è soggetta, la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suddivisione dei rischi in rischi primari (o inerenti) e rischi residui (o di bassa consistenza)</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la valutazione della probabilità di esposizione al rischio, la valutazione delle conseguenze potenziali dell’ esposizione al rischio, la valutazione dell’organizzazione in merito alla capacità di salvaguardia della reputazione e dei beni aziendali, l’informazione dei dipendenti circa la struttura dei controlli;</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3460316B-535C-4BCE-9520-AABA3049E311}"/>
              </a:ext>
            </a:extLst>
          </p:cNvPr>
          <p:cNvSpPr>
            <a:spLocks noGrp="1"/>
          </p:cNvSpPr>
          <p:nvPr>
            <p:ph type="sldNum" sz="quarter" idx="12"/>
          </p:nvPr>
        </p:nvSpPr>
        <p:spPr/>
        <p:txBody>
          <a:bodyPr/>
          <a:lstStyle/>
          <a:p>
            <a:fld id="{42F9D448-2FEA-46FF-BF5F-E7F104B6B17A}" type="slidenum">
              <a:rPr lang="it-IT" smtClean="0"/>
              <a:t>24</a:t>
            </a:fld>
            <a:endParaRPr lang="it-IT"/>
          </a:p>
        </p:txBody>
      </p:sp>
    </p:spTree>
    <p:extLst>
      <p:ext uri="{BB962C8B-B14F-4D97-AF65-F5344CB8AC3E}">
        <p14:creationId xmlns:p14="http://schemas.microsoft.com/office/powerpoint/2010/main" val="69808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A267-D142-5044-FE83-4865EF0C2631}"/>
            </a:ext>
          </a:extLst>
        </p:cNvPr>
        <p:cNvGrpSpPr/>
        <p:nvPr/>
      </p:nvGrpSpPr>
      <p:grpSpPr>
        <a:xfrm>
          <a:off x="0" y="0"/>
          <a:ext cx="0" cy="0"/>
          <a:chOff x="0" y="0"/>
          <a:chExt cx="0" cy="0"/>
        </a:xfrm>
      </p:grpSpPr>
      <p:sp>
        <p:nvSpPr>
          <p:cNvPr id="8" name="CasellaDiTesto 7">
            <a:extLst>
              <a:ext uri="{FF2B5EF4-FFF2-40B4-BE49-F238E27FC236}">
                <a16:creationId xmlns:a16="http://schemas.microsoft.com/office/drawing/2014/main" id="{5925EE08-8915-0F11-3491-7DA76F7351B3}"/>
              </a:ext>
            </a:extLst>
          </p:cNvPr>
          <p:cNvSpPr txBox="1"/>
          <p:nvPr/>
        </p:nvSpPr>
        <p:spPr>
          <a:xfrm>
            <a:off x="507331" y="2640161"/>
            <a:ext cx="10702089" cy="2298643"/>
          </a:xfrm>
          <a:prstGeom prst="rect">
            <a:avLst/>
          </a:prstGeom>
          <a:noFill/>
        </p:spPr>
        <p:txBody>
          <a:bodyPr wrap="square">
            <a:spAutoFit/>
          </a:bodyPr>
          <a:lstStyle/>
          <a:p>
            <a:pPr marL="342900" lvl="0" indent="-342900" algn="just">
              <a:lnSpc>
                <a:spcPct val="115000"/>
              </a:lnSpc>
              <a:spcAft>
                <a:spcPts val="800"/>
              </a:spcAft>
              <a:buFont typeface="Arial" panose="020B0604020202020204" pitchFamily="34" charset="0"/>
              <a:buChar char="•"/>
              <a:tabLst>
                <a:tab pos="457200" algn="l"/>
              </a:tabLs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il </a:t>
            </a:r>
            <a:r>
              <a:rPr lang="it-IT" sz="2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risk management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è l’insieme di attività, metodologie e risorse coordinate per guidare e tenere sotto controllo l’organizzazione con riferimento ai rischi</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p>
          <a:p>
            <a:pPr lvl="0" algn="just">
              <a:lnSpc>
                <a:spcPct val="115000"/>
              </a:lnSpc>
              <a:spcAft>
                <a:spcPts val="800"/>
              </a:spcAft>
              <a:tabLst>
                <a:tab pos="45720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Esso garantisce: una comprensione esauriente e strutturata dell’impresa, la pianificazione e la creazione di tutte le reali priorità, l’allocazione più efficace del capitale e delle risorse all’interno dell’organizzazione, la protezione del patrimonio, del </a:t>
            </a:r>
            <a:r>
              <a:rPr lang="it-IT" sz="20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know-how</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e dell’immagine aziendale (</a:t>
            </a:r>
            <a:r>
              <a:rPr lang="it-IT" sz="20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brand </a:t>
            </a:r>
            <a:r>
              <a:rPr lang="it-IT" sz="20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reputation</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il miglioramento di tutti i processi decisionali, l’ottimizzazione dell’efficienza operativa.</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187A0038-E030-7FED-3ECD-FE6DE2AB88AA}"/>
              </a:ext>
            </a:extLst>
          </p:cNvPr>
          <p:cNvSpPr>
            <a:spLocks noGrp="1"/>
          </p:cNvSpPr>
          <p:nvPr>
            <p:ph type="sldNum" sz="quarter" idx="12"/>
          </p:nvPr>
        </p:nvSpPr>
        <p:spPr/>
        <p:txBody>
          <a:bodyPr/>
          <a:lstStyle/>
          <a:p>
            <a:fld id="{42F9D448-2FEA-46FF-BF5F-E7F104B6B17A}" type="slidenum">
              <a:rPr lang="it-IT" smtClean="0"/>
              <a:t>25</a:t>
            </a:fld>
            <a:endParaRPr lang="it-IT"/>
          </a:p>
        </p:txBody>
      </p:sp>
    </p:spTree>
    <p:extLst>
      <p:ext uri="{BB962C8B-B14F-4D97-AF65-F5344CB8AC3E}">
        <p14:creationId xmlns:p14="http://schemas.microsoft.com/office/powerpoint/2010/main" val="1082218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31BAA-56DC-068F-D9B0-BED569F27BF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A598A25-6E7A-D7AB-5108-7D5FDE05DAA7}"/>
              </a:ext>
            </a:extLst>
          </p:cNvPr>
          <p:cNvSpPr>
            <a:spLocks noGrp="1"/>
          </p:cNvSpPr>
          <p:nvPr>
            <p:ph type="ctrTitle"/>
          </p:nvPr>
        </p:nvSpPr>
        <p:spPr>
          <a:xfrm>
            <a:off x="425138" y="1147420"/>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F8D56F27-9B65-7848-F67B-8EF6AE5C6252}"/>
              </a:ext>
            </a:extLst>
          </p:cNvPr>
          <p:cNvSpPr txBox="1"/>
          <p:nvPr/>
        </p:nvSpPr>
        <p:spPr>
          <a:xfrm>
            <a:off x="507331" y="2361016"/>
            <a:ext cx="10702089" cy="3691332"/>
          </a:xfrm>
          <a:prstGeom prst="rect">
            <a:avLst/>
          </a:prstGeom>
          <a:noFill/>
        </p:spPr>
        <p:txBody>
          <a:bodyPr wrap="square">
            <a:spAutoFit/>
          </a:bodyPr>
          <a:lstStyle/>
          <a:p>
            <a:pPr algn="just">
              <a:lnSpc>
                <a:spcPct val="115000"/>
              </a:lnSpc>
              <a:spcAft>
                <a:spcPts val="800"/>
              </a:spcAft>
            </a:pP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In particolare, l’</a:t>
            </a:r>
            <a:r>
              <a:rPr lang="it-IT" sz="2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Enterprise Risk Management </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è un processo: (i) posto in essere dal consiglio di amministrazione, dal management e da altri  operatori della struttura aziendale, (ii) utilizzato per la formulazione delle strategie in tutta l’organizzazione, (iii) progettato per individuare eventi potenziali che possono influire sull’attività aziendale e per gestire il rischio entro i limiti del </a:t>
            </a:r>
            <a:r>
              <a:rPr lang="it-IT" sz="2000"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risk appetite</a:t>
            </a:r>
            <a:r>
              <a:rPr lang="it-IT" sz="20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(iv) utilizzato per fornire una ragionevole sicurezza circa il conseguimento degli obiettivi aziendali.</a:t>
            </a:r>
            <a:endParaRPr lang="it-IT" sz="2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4000"/>
              </a:lnSpc>
            </a:pPr>
            <a:r>
              <a:rPr lang="it-IT" sz="2000" dirty="0">
                <a:solidFill>
                  <a:srgbClr val="FF0000"/>
                </a:solidFill>
                <a:effectLst/>
                <a:latin typeface="Times New Roman" panose="02020603050405020304" pitchFamily="18" charset="0"/>
                <a:ea typeface="Aptos" panose="020B0004020202020204" pitchFamily="34" charset="0"/>
              </a:rPr>
              <a:t>In </a:t>
            </a:r>
            <a:r>
              <a:rPr lang="it-IT" sz="2000" kern="100" dirty="0">
                <a:solidFill>
                  <a:srgbClr val="FF0000"/>
                </a:solidFill>
                <a:latin typeface="Times New Roman" panose="02020603050405020304" pitchFamily="18" charset="0"/>
                <a:cs typeface="Times New Roman" panose="02020603050405020304" pitchFamily="18" charset="0"/>
              </a:rPr>
              <a:t>tale ambito si inserisce l’attività </a:t>
            </a:r>
            <a:r>
              <a:rPr lang="it-IT" sz="2000" kern="100" dirty="0">
                <a:solidFill>
                  <a:srgbClr val="000000"/>
                </a:solidFill>
                <a:latin typeface="Times New Roman" panose="02020603050405020304" pitchFamily="18" charset="0"/>
                <a:cs typeface="Times New Roman" panose="02020603050405020304" pitchFamily="18" charset="0"/>
              </a:rPr>
              <a:t>del Committee of Sponsoring </a:t>
            </a:r>
            <a:r>
              <a:rPr lang="it-IT" sz="2000" kern="100" dirty="0" err="1">
                <a:solidFill>
                  <a:srgbClr val="000000"/>
                </a:solidFill>
                <a:latin typeface="Times New Roman" panose="02020603050405020304" pitchFamily="18" charset="0"/>
                <a:cs typeface="Times New Roman" panose="02020603050405020304" pitchFamily="18" charset="0"/>
              </a:rPr>
              <a:t>Organizations</a:t>
            </a:r>
            <a:r>
              <a:rPr lang="it-IT" sz="2000" kern="100" dirty="0">
                <a:solidFill>
                  <a:srgbClr val="000000"/>
                </a:solidFill>
                <a:latin typeface="Times New Roman" panose="02020603050405020304" pitchFamily="18" charset="0"/>
                <a:cs typeface="Times New Roman" panose="02020603050405020304" pitchFamily="18" charset="0"/>
              </a:rPr>
              <a:t> of the </a:t>
            </a:r>
            <a:r>
              <a:rPr lang="it-IT" sz="2000" kern="100" dirty="0" err="1">
                <a:solidFill>
                  <a:srgbClr val="000000"/>
                </a:solidFill>
                <a:latin typeface="Times New Roman" panose="02020603050405020304" pitchFamily="18" charset="0"/>
                <a:cs typeface="Times New Roman" panose="02020603050405020304" pitchFamily="18" charset="0"/>
              </a:rPr>
              <a:t>Treadway</a:t>
            </a:r>
            <a:r>
              <a:rPr lang="it-IT" sz="2000" kern="100" dirty="0">
                <a:solidFill>
                  <a:srgbClr val="000000"/>
                </a:solidFill>
                <a:latin typeface="Times New Roman" panose="02020603050405020304" pitchFamily="18" charset="0"/>
                <a:cs typeface="Times New Roman" panose="02020603050405020304" pitchFamily="18" charset="0"/>
              </a:rPr>
              <a:t> Commission (anche detto </a:t>
            </a:r>
            <a:r>
              <a:rPr lang="it-IT" sz="2000" kern="100" dirty="0" err="1">
                <a:solidFill>
                  <a:srgbClr val="FF0000"/>
                </a:solidFill>
                <a:latin typeface="Times New Roman" panose="02020603050405020304" pitchFamily="18" charset="0"/>
                <a:cs typeface="Times New Roman" panose="02020603050405020304" pitchFamily="18" charset="0"/>
              </a:rPr>
              <a:t>CoSO</a:t>
            </a:r>
            <a:r>
              <a:rPr lang="it-IT" sz="2000" kern="100" dirty="0">
                <a:solidFill>
                  <a:srgbClr val="000000"/>
                </a:solidFill>
                <a:latin typeface="Times New Roman" panose="02020603050405020304" pitchFamily="18" charset="0"/>
                <a:cs typeface="Times New Roman" panose="02020603050405020304" pitchFamily="18" charset="0"/>
              </a:rPr>
              <a:t>). È una organizzazione che si dedica a fornire un modello comune di orientamento agli enti su aspetti fondamentali quali: (i) la gestione esecutiva e governance, (ii) l’etica aziendale, (iii) il controllo interno, (iv) la gestione del rischio d'impresa, (v) la deterrenza delle frodi, e (vi) la rendicontazione finanziaria.</a:t>
            </a:r>
          </a:p>
        </p:txBody>
      </p:sp>
      <p:sp>
        <p:nvSpPr>
          <p:cNvPr id="10" name="Segnaposto numero diapositiva 9">
            <a:extLst>
              <a:ext uri="{FF2B5EF4-FFF2-40B4-BE49-F238E27FC236}">
                <a16:creationId xmlns:a16="http://schemas.microsoft.com/office/drawing/2014/main" id="{AE2D1979-13F1-DE02-A7C3-D0FFB05B84C3}"/>
              </a:ext>
            </a:extLst>
          </p:cNvPr>
          <p:cNvSpPr>
            <a:spLocks noGrp="1"/>
          </p:cNvSpPr>
          <p:nvPr>
            <p:ph type="sldNum" sz="quarter" idx="12"/>
          </p:nvPr>
        </p:nvSpPr>
        <p:spPr/>
        <p:txBody>
          <a:bodyPr/>
          <a:lstStyle/>
          <a:p>
            <a:fld id="{42F9D448-2FEA-46FF-BF5F-E7F104B6B17A}" type="slidenum">
              <a:rPr lang="it-IT" smtClean="0"/>
              <a:t>26</a:t>
            </a:fld>
            <a:endParaRPr lang="it-IT"/>
          </a:p>
        </p:txBody>
      </p:sp>
    </p:spTree>
    <p:extLst>
      <p:ext uri="{BB962C8B-B14F-4D97-AF65-F5344CB8AC3E}">
        <p14:creationId xmlns:p14="http://schemas.microsoft.com/office/powerpoint/2010/main" val="30370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98A7540-5CFE-4AAE-8946-02E1EC049CEF}"/>
              </a:ext>
            </a:extLst>
          </p:cNvPr>
          <p:cNvSpPr txBox="1"/>
          <p:nvPr/>
        </p:nvSpPr>
        <p:spPr>
          <a:xfrm>
            <a:off x="3899432" y="724036"/>
            <a:ext cx="8127350" cy="523220"/>
          </a:xfrm>
          <a:prstGeom prst="rect">
            <a:avLst/>
          </a:prstGeom>
          <a:noFill/>
        </p:spPr>
        <p:txBody>
          <a:bodyPr wrap="square" rtlCol="0">
            <a:spAutoFit/>
          </a:bodyPr>
          <a:lstStyle/>
          <a:p>
            <a:r>
              <a:rPr lang="it-IT" sz="2800" dirty="0">
                <a:latin typeface="Cambria" panose="02040503050406030204" pitchFamily="18" charset="0"/>
                <a:ea typeface="Cambria" panose="02040503050406030204" pitchFamily="18" charset="0"/>
              </a:rPr>
              <a:t>Risk Management e Risk </a:t>
            </a:r>
            <a:r>
              <a:rPr lang="it-IT" sz="2800" dirty="0" err="1">
                <a:latin typeface="Cambria" panose="02040503050406030204" pitchFamily="18" charset="0"/>
                <a:ea typeface="Cambria" panose="02040503050406030204" pitchFamily="18" charset="0"/>
              </a:rPr>
              <a:t>Assessment</a:t>
            </a:r>
            <a:endParaRPr lang="it-IT" sz="2800" dirty="0">
              <a:latin typeface="Cambria" panose="02040503050406030204" pitchFamily="18" charset="0"/>
              <a:ea typeface="Cambria" panose="02040503050406030204" pitchFamily="18" charset="0"/>
            </a:endParaRPr>
          </a:p>
        </p:txBody>
      </p:sp>
      <p:pic>
        <p:nvPicPr>
          <p:cNvPr id="4" name="Immagine 3">
            <a:extLst>
              <a:ext uri="{FF2B5EF4-FFF2-40B4-BE49-F238E27FC236}">
                <a16:creationId xmlns:a16="http://schemas.microsoft.com/office/drawing/2014/main" id="{6DC54171-BC5E-4817-B791-7A39A6BBD979}"/>
              </a:ext>
            </a:extLst>
          </p:cNvPr>
          <p:cNvPicPr>
            <a:picLocks noChangeAspect="1"/>
          </p:cNvPicPr>
          <p:nvPr/>
        </p:nvPicPr>
        <p:blipFill>
          <a:blip r:embed="rId2"/>
          <a:stretch>
            <a:fillRect/>
          </a:stretch>
        </p:blipFill>
        <p:spPr>
          <a:xfrm>
            <a:off x="0" y="4627765"/>
            <a:ext cx="3308858" cy="2230235"/>
          </a:xfrm>
          <a:prstGeom prst="rect">
            <a:avLst/>
          </a:prstGeom>
        </p:spPr>
      </p:pic>
      <p:cxnSp>
        <p:nvCxnSpPr>
          <p:cNvPr id="16" name="Connettore 2 15">
            <a:extLst>
              <a:ext uri="{FF2B5EF4-FFF2-40B4-BE49-F238E27FC236}">
                <a16:creationId xmlns:a16="http://schemas.microsoft.com/office/drawing/2014/main" id="{868B055C-18D2-48D0-9C19-A9300CD5DE63}"/>
              </a:ext>
            </a:extLst>
          </p:cNvPr>
          <p:cNvCxnSpPr>
            <a:cxnSpLocks/>
          </p:cNvCxnSpPr>
          <p:nvPr/>
        </p:nvCxnSpPr>
        <p:spPr>
          <a:xfrm>
            <a:off x="2775947" y="6350617"/>
            <a:ext cx="5329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ttangolo 16">
            <a:extLst>
              <a:ext uri="{FF2B5EF4-FFF2-40B4-BE49-F238E27FC236}">
                <a16:creationId xmlns:a16="http://schemas.microsoft.com/office/drawing/2014/main" id="{EEA6C208-88ED-45F8-96F2-462D1ABAA006}"/>
              </a:ext>
            </a:extLst>
          </p:cNvPr>
          <p:cNvSpPr/>
          <p:nvPr/>
        </p:nvSpPr>
        <p:spPr>
          <a:xfrm>
            <a:off x="1676406" y="6133167"/>
            <a:ext cx="1002682" cy="393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B2F86A67-EEA0-4DB4-A980-9CB5CECCF76C}"/>
              </a:ext>
            </a:extLst>
          </p:cNvPr>
          <p:cNvSpPr/>
          <p:nvPr/>
        </p:nvSpPr>
        <p:spPr>
          <a:xfrm>
            <a:off x="8549935" y="6005422"/>
            <a:ext cx="3412273" cy="646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ysClr val="windowText" lastClr="000000"/>
                </a:solidFill>
              </a:rPr>
              <a:t>Risk </a:t>
            </a:r>
            <a:r>
              <a:rPr lang="it-IT" b="1" dirty="0" err="1">
                <a:solidFill>
                  <a:sysClr val="windowText" lastClr="000000"/>
                </a:solidFill>
              </a:rPr>
              <a:t>Assessment</a:t>
            </a:r>
            <a:endParaRPr lang="it-IT" b="1" dirty="0">
              <a:solidFill>
                <a:sysClr val="windowText" lastClr="000000"/>
              </a:solidFill>
            </a:endParaRPr>
          </a:p>
        </p:txBody>
      </p:sp>
      <p:sp>
        <p:nvSpPr>
          <p:cNvPr id="22" name="Rettangolo 21">
            <a:extLst>
              <a:ext uri="{FF2B5EF4-FFF2-40B4-BE49-F238E27FC236}">
                <a16:creationId xmlns:a16="http://schemas.microsoft.com/office/drawing/2014/main" id="{020ADE12-CCEC-4139-AB50-5458C66C2E3D}"/>
              </a:ext>
            </a:extLst>
          </p:cNvPr>
          <p:cNvSpPr/>
          <p:nvPr/>
        </p:nvSpPr>
        <p:spPr>
          <a:xfrm>
            <a:off x="3509583" y="6016575"/>
            <a:ext cx="4943042" cy="6350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ysClr val="windowText" lastClr="000000"/>
                </a:solidFill>
              </a:rPr>
              <a:t>Risk Management</a:t>
            </a:r>
          </a:p>
        </p:txBody>
      </p:sp>
      <p:sp>
        <p:nvSpPr>
          <p:cNvPr id="23" name="CasellaDiTesto 22">
            <a:extLst>
              <a:ext uri="{FF2B5EF4-FFF2-40B4-BE49-F238E27FC236}">
                <a16:creationId xmlns:a16="http://schemas.microsoft.com/office/drawing/2014/main" id="{123A2117-984A-4307-B536-886044A11C88}"/>
              </a:ext>
            </a:extLst>
          </p:cNvPr>
          <p:cNvSpPr txBox="1"/>
          <p:nvPr/>
        </p:nvSpPr>
        <p:spPr>
          <a:xfrm>
            <a:off x="8549934" y="1532026"/>
            <a:ext cx="3412273" cy="2031325"/>
          </a:xfrm>
          <a:prstGeom prst="rect">
            <a:avLst/>
          </a:prstGeom>
          <a:noFill/>
          <a:ln>
            <a:solidFill>
              <a:schemeClr val="accent1"/>
            </a:solidFill>
          </a:ln>
        </p:spPr>
        <p:txBody>
          <a:bodyPr wrap="square" rtlCol="0">
            <a:spAutoFit/>
          </a:bodyPr>
          <a:lstStyle/>
          <a:p>
            <a:pPr algn="just"/>
            <a:r>
              <a:rPr lang="it-IT" sz="1800" dirty="0"/>
              <a:t>Sotto – processo del risk management nel quale si valutano le vulnerabilità dell’azienda, le minacce e le probabilità che si concretizzino calcolando i possibili danni in coincidenza degli eventuali eventi dannosi attesi</a:t>
            </a:r>
            <a:endParaRPr lang="it-IT" b="0" i="0" dirty="0">
              <a:effectLst/>
              <a:latin typeface="Cambria" panose="02040503050406030204" pitchFamily="18" charset="0"/>
              <a:ea typeface="Cambria" panose="02040503050406030204" pitchFamily="18" charset="0"/>
            </a:endParaRPr>
          </a:p>
        </p:txBody>
      </p:sp>
      <p:sp>
        <p:nvSpPr>
          <p:cNvPr id="24" name="CasellaDiTesto 23">
            <a:extLst>
              <a:ext uri="{FF2B5EF4-FFF2-40B4-BE49-F238E27FC236}">
                <a16:creationId xmlns:a16="http://schemas.microsoft.com/office/drawing/2014/main" id="{A85E65F8-B730-413E-A105-4311D43351D3}"/>
              </a:ext>
            </a:extLst>
          </p:cNvPr>
          <p:cNvSpPr txBox="1"/>
          <p:nvPr/>
        </p:nvSpPr>
        <p:spPr>
          <a:xfrm>
            <a:off x="8549934" y="3631149"/>
            <a:ext cx="3412273" cy="2308324"/>
          </a:xfrm>
          <a:prstGeom prst="rect">
            <a:avLst/>
          </a:prstGeom>
          <a:noFill/>
          <a:ln>
            <a:solidFill>
              <a:schemeClr val="accent1"/>
            </a:solidFill>
          </a:ln>
        </p:spPr>
        <p:txBody>
          <a:bodyPr wrap="square" rtlCol="0">
            <a:spAutoFit/>
          </a:bodyPr>
          <a:lstStyle/>
          <a:p>
            <a:pPr algn="just"/>
            <a:r>
              <a:rPr lang="it-IT" b="0" i="0" dirty="0">
                <a:effectLst/>
                <a:latin typeface="Cambria" panose="02040503050406030204" pitchFamily="18" charset="0"/>
                <a:ea typeface="Cambria" panose="02040503050406030204" pitchFamily="18" charset="0"/>
              </a:rPr>
              <a:t>3 macro - fasi:</a:t>
            </a:r>
          </a:p>
          <a:p>
            <a:pPr marL="285750" indent="-285750" algn="just">
              <a:buFont typeface="Wingdings" panose="05000000000000000000" pitchFamily="2" charset="2"/>
              <a:buChar char="§"/>
            </a:pPr>
            <a:r>
              <a:rPr lang="it-IT" b="0" i="0" dirty="0">
                <a:effectLst/>
                <a:latin typeface="Cambria" panose="02040503050406030204" pitchFamily="18" charset="0"/>
                <a:ea typeface="Cambria" panose="02040503050406030204" pitchFamily="18" charset="0"/>
              </a:rPr>
              <a:t>individuazione dei principali processi/aree aziendali;</a:t>
            </a:r>
          </a:p>
          <a:p>
            <a:pPr marL="285750" indent="-285750" algn="just">
              <a:buFont typeface="Wingdings" panose="05000000000000000000" pitchFamily="2" charset="2"/>
              <a:buChar char="§"/>
            </a:pPr>
            <a:r>
              <a:rPr lang="it-IT" b="0" i="0" dirty="0">
                <a:effectLst/>
                <a:latin typeface="Cambria" panose="02040503050406030204" pitchFamily="18" charset="0"/>
                <a:ea typeface="Cambria" panose="02040503050406030204" pitchFamily="18" charset="0"/>
              </a:rPr>
              <a:t>Mappatura e Identificazione dei rischi;</a:t>
            </a:r>
          </a:p>
          <a:p>
            <a:pPr marL="285750" indent="-285750" algn="just">
              <a:buFont typeface="Wingdings" panose="05000000000000000000" pitchFamily="2" charset="2"/>
              <a:buChar char="§"/>
            </a:pPr>
            <a:r>
              <a:rPr lang="it-IT" b="0" i="0" dirty="0">
                <a:effectLst/>
                <a:latin typeface="Cambria" panose="02040503050406030204" pitchFamily="18" charset="0"/>
                <a:ea typeface="Cambria" panose="02040503050406030204" pitchFamily="18" charset="0"/>
              </a:rPr>
              <a:t>Valutazione qualitativa o quantitativa del rischio (risk scoring).</a:t>
            </a:r>
          </a:p>
        </p:txBody>
      </p:sp>
      <p:sp>
        <p:nvSpPr>
          <p:cNvPr id="25" name="CasellaDiTesto 24">
            <a:extLst>
              <a:ext uri="{FF2B5EF4-FFF2-40B4-BE49-F238E27FC236}">
                <a16:creationId xmlns:a16="http://schemas.microsoft.com/office/drawing/2014/main" id="{D32CF9E6-6AC9-49CC-B4E6-074E7955BE3E}"/>
              </a:ext>
            </a:extLst>
          </p:cNvPr>
          <p:cNvSpPr txBox="1"/>
          <p:nvPr/>
        </p:nvSpPr>
        <p:spPr>
          <a:xfrm>
            <a:off x="3509583" y="1532026"/>
            <a:ext cx="4943042" cy="923330"/>
          </a:xfrm>
          <a:prstGeom prst="rect">
            <a:avLst/>
          </a:prstGeom>
          <a:noFill/>
          <a:ln>
            <a:solidFill>
              <a:schemeClr val="accent1"/>
            </a:solidFill>
          </a:ln>
        </p:spPr>
        <p:txBody>
          <a:bodyPr wrap="square" rtlCol="0">
            <a:spAutoFit/>
          </a:bodyPr>
          <a:lstStyle/>
          <a:p>
            <a:pPr algn="just"/>
            <a:r>
              <a:rPr lang="it-IT" b="0" dirty="0">
                <a:effectLst/>
                <a:latin typeface="Cambria" panose="02040503050406030204" pitchFamily="18" charset="0"/>
                <a:ea typeface="Cambria" panose="02040503050406030204" pitchFamily="18" charset="0"/>
              </a:rPr>
              <a:t>insieme di attività, metodologie e risorse coordinate per guidare e tenere sotto controllo un’organizzazione con riferimento ai rischi</a:t>
            </a:r>
            <a:endParaRPr lang="it-IT" dirty="0">
              <a:latin typeface="Cambria" panose="02040503050406030204" pitchFamily="18" charset="0"/>
              <a:ea typeface="Cambria" panose="02040503050406030204" pitchFamily="18" charset="0"/>
            </a:endParaRPr>
          </a:p>
        </p:txBody>
      </p:sp>
      <p:sp>
        <p:nvSpPr>
          <p:cNvPr id="26" name="CasellaDiTesto 25">
            <a:extLst>
              <a:ext uri="{FF2B5EF4-FFF2-40B4-BE49-F238E27FC236}">
                <a16:creationId xmlns:a16="http://schemas.microsoft.com/office/drawing/2014/main" id="{4E4C27D7-1B2B-444B-881C-DCDD19D64252}"/>
              </a:ext>
            </a:extLst>
          </p:cNvPr>
          <p:cNvSpPr txBox="1"/>
          <p:nvPr/>
        </p:nvSpPr>
        <p:spPr>
          <a:xfrm>
            <a:off x="3509583" y="2526681"/>
            <a:ext cx="4943042" cy="3416320"/>
          </a:xfrm>
          <a:prstGeom prst="rect">
            <a:avLst/>
          </a:prstGeom>
          <a:noFill/>
          <a:ln>
            <a:solidFill>
              <a:schemeClr val="accent1"/>
            </a:solidFill>
          </a:ln>
        </p:spPr>
        <p:txBody>
          <a:bodyPr wrap="square" rtlCol="0">
            <a:spAutoFit/>
          </a:bodyPr>
          <a:lstStyle/>
          <a:p>
            <a:pPr algn="just"/>
            <a:r>
              <a:rPr lang="it-IT" b="0" i="0" dirty="0">
                <a:effectLst/>
                <a:latin typeface="Domine"/>
              </a:rPr>
              <a:t>garantisce:</a:t>
            </a:r>
          </a:p>
          <a:p>
            <a:pPr marL="285750" indent="-285750" algn="just">
              <a:buFont typeface="Wingdings" panose="05000000000000000000" pitchFamily="2" charset="2"/>
              <a:buChar char="§"/>
            </a:pPr>
            <a:r>
              <a:rPr lang="it-IT" b="0" i="0" dirty="0">
                <a:effectLst/>
                <a:latin typeface="Domine"/>
              </a:rPr>
              <a:t>una comprensione esauriente e strutturata dell’impresa</a:t>
            </a:r>
          </a:p>
          <a:p>
            <a:pPr marL="285750" indent="-285750" algn="just">
              <a:buFont typeface="Wingdings" panose="05000000000000000000" pitchFamily="2" charset="2"/>
              <a:buChar char="§"/>
            </a:pPr>
            <a:r>
              <a:rPr lang="it-IT" b="0" i="0" dirty="0">
                <a:effectLst/>
                <a:latin typeface="Domine"/>
              </a:rPr>
              <a:t>la pianificazione e la creazione di tutte le reali priorità</a:t>
            </a:r>
          </a:p>
          <a:p>
            <a:pPr marL="285750" indent="-285750" algn="just">
              <a:buFont typeface="Wingdings" panose="05000000000000000000" pitchFamily="2" charset="2"/>
              <a:buChar char="§"/>
            </a:pPr>
            <a:r>
              <a:rPr lang="it-IT" b="0" i="0" dirty="0">
                <a:effectLst/>
                <a:latin typeface="Domine"/>
              </a:rPr>
              <a:t>l’allocazione più efficace del capitale e delle risorse all’interno dell’organizzazione</a:t>
            </a:r>
          </a:p>
          <a:p>
            <a:pPr marL="285750" indent="-285750" algn="just">
              <a:buFont typeface="Wingdings" panose="05000000000000000000" pitchFamily="2" charset="2"/>
              <a:buChar char="§"/>
            </a:pPr>
            <a:r>
              <a:rPr lang="it-IT" b="0" i="0" dirty="0">
                <a:effectLst/>
                <a:latin typeface="Domine"/>
              </a:rPr>
              <a:t>la protezione del patrimonio, del </a:t>
            </a:r>
            <a:r>
              <a:rPr lang="it-IT" b="0" i="1" dirty="0">
                <a:effectLst/>
                <a:latin typeface="Domine"/>
              </a:rPr>
              <a:t>know-how</a:t>
            </a:r>
            <a:r>
              <a:rPr lang="it-IT" b="0" i="0" dirty="0">
                <a:effectLst/>
                <a:latin typeface="Domine"/>
              </a:rPr>
              <a:t> e dell’immagine aziendale (</a:t>
            </a:r>
            <a:r>
              <a:rPr lang="it-IT" b="0" i="1" dirty="0">
                <a:effectLst/>
                <a:latin typeface="Domine"/>
              </a:rPr>
              <a:t>brand </a:t>
            </a:r>
            <a:r>
              <a:rPr lang="it-IT" b="0" i="1" dirty="0" err="1">
                <a:effectLst/>
                <a:latin typeface="Domine"/>
              </a:rPr>
              <a:t>reputation</a:t>
            </a:r>
            <a:r>
              <a:rPr lang="it-IT" b="0" i="0" dirty="0">
                <a:effectLst/>
                <a:latin typeface="Domine"/>
              </a:rPr>
              <a:t>)</a:t>
            </a:r>
          </a:p>
          <a:p>
            <a:pPr marL="285750" indent="-285750" algn="just">
              <a:buFont typeface="Wingdings" panose="05000000000000000000" pitchFamily="2" charset="2"/>
              <a:buChar char="§"/>
            </a:pPr>
            <a:r>
              <a:rPr lang="it-IT" b="0" i="0" dirty="0">
                <a:effectLst/>
                <a:latin typeface="Domine"/>
              </a:rPr>
              <a:t>il miglioramento di tutti i processi decisionali</a:t>
            </a:r>
          </a:p>
          <a:p>
            <a:pPr marL="285750" indent="-285750" algn="just">
              <a:buFont typeface="Wingdings" panose="05000000000000000000" pitchFamily="2" charset="2"/>
              <a:buChar char="§"/>
            </a:pPr>
            <a:r>
              <a:rPr lang="it-IT" b="0" i="0" dirty="0">
                <a:effectLst/>
                <a:latin typeface="Domine"/>
              </a:rPr>
              <a:t>l’ottimizzazione dell’efficienza operativa</a:t>
            </a:r>
          </a:p>
          <a:p>
            <a:pPr algn="just"/>
            <a:endParaRPr lang="it-IT" b="0" i="0" dirty="0">
              <a:effectLst/>
              <a:latin typeface="Domine"/>
            </a:endParaRPr>
          </a:p>
        </p:txBody>
      </p:sp>
      <p:cxnSp>
        <p:nvCxnSpPr>
          <p:cNvPr id="6" name="Connettore 2 5">
            <a:extLst>
              <a:ext uri="{FF2B5EF4-FFF2-40B4-BE49-F238E27FC236}">
                <a16:creationId xmlns:a16="http://schemas.microsoft.com/office/drawing/2014/main" id="{095529A4-CE6B-B54F-96DA-8BED7B2C8A3A}"/>
              </a:ext>
            </a:extLst>
          </p:cNvPr>
          <p:cNvCxnSpPr>
            <a:cxnSpLocks/>
          </p:cNvCxnSpPr>
          <p:nvPr/>
        </p:nvCxnSpPr>
        <p:spPr>
          <a:xfrm flipH="1">
            <a:off x="7014411" y="6350617"/>
            <a:ext cx="2394294" cy="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9" name="CasellaDiTesto 8">
            <a:extLst>
              <a:ext uri="{FF2B5EF4-FFF2-40B4-BE49-F238E27FC236}">
                <a16:creationId xmlns:a16="http://schemas.microsoft.com/office/drawing/2014/main" id="{CF2BBEE7-1A70-B643-884B-61FFFC34E890}"/>
              </a:ext>
            </a:extLst>
          </p:cNvPr>
          <p:cNvSpPr txBox="1"/>
          <p:nvPr/>
        </p:nvSpPr>
        <p:spPr>
          <a:xfrm>
            <a:off x="7567874" y="6048943"/>
            <a:ext cx="1840831" cy="338554"/>
          </a:xfrm>
          <a:prstGeom prst="rect">
            <a:avLst/>
          </a:prstGeom>
          <a:noFill/>
        </p:spPr>
        <p:txBody>
          <a:bodyPr wrap="square" rtlCol="0">
            <a:spAutoFit/>
          </a:bodyPr>
          <a:lstStyle/>
          <a:p>
            <a:r>
              <a:rPr lang="it-IT" sz="1600" cap="small" dirty="0"/>
              <a:t>Elemento    centrale</a:t>
            </a:r>
          </a:p>
        </p:txBody>
      </p:sp>
      <p:sp>
        <p:nvSpPr>
          <p:cNvPr id="5" name="CasellaDiTesto 4"/>
          <p:cNvSpPr txBox="1"/>
          <p:nvPr/>
        </p:nvSpPr>
        <p:spPr>
          <a:xfrm>
            <a:off x="1654429" y="6608686"/>
            <a:ext cx="2112579" cy="261610"/>
          </a:xfrm>
          <a:prstGeom prst="rect">
            <a:avLst/>
          </a:prstGeom>
          <a:noFill/>
        </p:spPr>
        <p:txBody>
          <a:bodyPr wrap="square" rtlCol="0">
            <a:spAutoFit/>
          </a:bodyPr>
          <a:lstStyle/>
          <a:p>
            <a:r>
              <a:rPr lang="it-IT" sz="1100" dirty="0"/>
              <a:t>Vedere slide n. 9</a:t>
            </a:r>
          </a:p>
        </p:txBody>
      </p:sp>
    </p:spTree>
    <p:extLst>
      <p:ext uri="{BB962C8B-B14F-4D97-AF65-F5344CB8AC3E}">
        <p14:creationId xmlns:p14="http://schemas.microsoft.com/office/powerpoint/2010/main" val="625714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55C3A55-873B-4A8B-94E1-765A9280A4AB}"/>
              </a:ext>
            </a:extLst>
          </p:cNvPr>
          <p:cNvSpPr txBox="1"/>
          <p:nvPr/>
        </p:nvSpPr>
        <p:spPr>
          <a:xfrm>
            <a:off x="662215" y="1969565"/>
            <a:ext cx="10666848" cy="4524315"/>
          </a:xfrm>
          <a:prstGeom prst="rect">
            <a:avLst/>
          </a:prstGeom>
          <a:noFill/>
        </p:spPr>
        <p:txBody>
          <a:bodyPr wrap="square">
            <a:spAutoFit/>
          </a:bodyPr>
          <a:lstStyle/>
          <a:p>
            <a:pPr marL="342900" indent="-342900" algn="just">
              <a:buFont typeface="Wingdings" panose="05000000000000000000" pitchFamily="2" charset="2"/>
              <a:buChar char="§"/>
              <a:defRPr/>
            </a:pPr>
            <a:r>
              <a:rPr lang="it-IT" sz="2400" b="1" dirty="0">
                <a:latin typeface="Cambria" panose="02040503050406030204" pitchFamily="18" charset="0"/>
                <a:ea typeface="Cambria" panose="02040503050406030204" pitchFamily="18" charset="0"/>
              </a:rPr>
              <a:t>Risk </a:t>
            </a:r>
            <a:r>
              <a:rPr lang="it-IT" sz="2400" b="1" dirty="0" err="1">
                <a:latin typeface="Cambria" panose="02040503050406030204" pitchFamily="18" charset="0"/>
                <a:ea typeface="Cambria" panose="02040503050406030204" pitchFamily="18" charset="0"/>
              </a:rPr>
              <a:t>Assessment</a:t>
            </a:r>
            <a:r>
              <a:rPr lang="it-IT" sz="2400" b="1" dirty="0">
                <a:latin typeface="Cambria" panose="02040503050406030204" pitchFamily="18" charset="0"/>
                <a:ea typeface="Cambria" panose="02040503050406030204" pitchFamily="18" charset="0"/>
              </a:rPr>
              <a:t> </a:t>
            </a:r>
            <a:endParaRPr lang="it-IT" sz="2400" dirty="0">
              <a:latin typeface="Cambria" panose="02040503050406030204" pitchFamily="18" charset="0"/>
              <a:ea typeface="Cambria" panose="02040503050406030204" pitchFamily="18" charset="0"/>
            </a:endParaRPr>
          </a:p>
          <a:p>
            <a:pPr algn="just">
              <a:defRPr/>
            </a:pPr>
            <a:endParaRPr lang="it-IT" sz="2400" dirty="0">
              <a:latin typeface="Cambria" panose="02040503050406030204" pitchFamily="18" charset="0"/>
              <a:ea typeface="Cambria" panose="02040503050406030204" pitchFamily="18" charset="0"/>
            </a:endParaRPr>
          </a:p>
          <a:p>
            <a:pPr algn="just">
              <a:defRPr/>
            </a:pPr>
            <a:r>
              <a:rPr lang="it-IT" sz="2400" dirty="0">
                <a:latin typeface="Cambria" panose="02040503050406030204" pitchFamily="18" charset="0"/>
                <a:ea typeface="Cambria" panose="02040503050406030204" pitchFamily="18" charset="0"/>
              </a:rPr>
              <a:t>Comporta principalmente:</a:t>
            </a:r>
          </a:p>
          <a:p>
            <a:pPr marL="285750" indent="-285750" algn="just">
              <a:buClr>
                <a:schemeClr val="tx2">
                  <a:lumMod val="50000"/>
                </a:schemeClr>
              </a:buClr>
              <a:buFont typeface="Arial" panose="020B0604020202020204" pitchFamily="34" charset="0"/>
              <a:buChar char="•"/>
            </a:pPr>
            <a:r>
              <a:rPr lang="it-IT" sz="2400" dirty="0">
                <a:latin typeface="Cambria" panose="02040503050406030204" pitchFamily="18" charset="0"/>
                <a:ea typeface="Cambria" panose="02040503050406030204" pitchFamily="18" charset="0"/>
              </a:rPr>
              <a:t>l’ identificazione dei fattori di rischio cui l'impresa è soggetta;</a:t>
            </a:r>
          </a:p>
          <a:p>
            <a:pPr marL="285750" indent="-285750" algn="just">
              <a:buClr>
                <a:schemeClr val="tx2">
                  <a:lumMod val="50000"/>
                </a:schemeClr>
              </a:buClr>
              <a:buFont typeface="Arial" panose="020B0604020202020204" pitchFamily="34" charset="0"/>
              <a:buChar char="•"/>
            </a:pPr>
            <a:r>
              <a:rPr lang="it-IT" sz="2400" dirty="0">
                <a:latin typeface="Cambria" panose="02040503050406030204" pitchFamily="18" charset="0"/>
                <a:ea typeface="Cambria" panose="02040503050406030204" pitchFamily="18" charset="0"/>
              </a:rPr>
              <a:t>la suddivisione dei rischi in rischi primari (o inerenti) e rischi residui (o di bassa consistenza);</a:t>
            </a:r>
          </a:p>
          <a:p>
            <a:pPr marL="285750" indent="-285750" algn="just">
              <a:buClr>
                <a:schemeClr val="tx2">
                  <a:lumMod val="50000"/>
                </a:schemeClr>
              </a:buClr>
              <a:buFont typeface="Arial" panose="020B0604020202020204" pitchFamily="34" charset="0"/>
              <a:buChar char="•"/>
            </a:pPr>
            <a:r>
              <a:rPr lang="it-IT" sz="2400" dirty="0">
                <a:latin typeface="Cambria" panose="02040503050406030204" pitchFamily="18" charset="0"/>
                <a:ea typeface="Cambria" panose="02040503050406030204" pitchFamily="18" charset="0"/>
              </a:rPr>
              <a:t>la valutazione della probabilità di esposizione al rischio;</a:t>
            </a:r>
          </a:p>
          <a:p>
            <a:pPr marL="285750" indent="-285750" algn="just">
              <a:buClr>
                <a:schemeClr val="tx2">
                  <a:lumMod val="50000"/>
                </a:schemeClr>
              </a:buClr>
              <a:buFont typeface="Arial" panose="020B0604020202020204" pitchFamily="34" charset="0"/>
              <a:buChar char="•"/>
            </a:pPr>
            <a:r>
              <a:rPr lang="it-IT" sz="2400" dirty="0">
                <a:latin typeface="Cambria" panose="02040503050406030204" pitchFamily="18" charset="0"/>
                <a:ea typeface="Cambria" panose="02040503050406030204" pitchFamily="18" charset="0"/>
              </a:rPr>
              <a:t>la valutazione delle conseguenze potenziali dell’ esposizione al rischio;</a:t>
            </a:r>
          </a:p>
          <a:p>
            <a:pPr marL="285750" indent="-285750" algn="just">
              <a:buClr>
                <a:schemeClr val="tx2">
                  <a:lumMod val="50000"/>
                </a:schemeClr>
              </a:buClr>
              <a:buFont typeface="Arial" panose="020B0604020202020204" pitchFamily="34" charset="0"/>
              <a:buChar char="•"/>
            </a:pPr>
            <a:r>
              <a:rPr lang="it-IT" sz="2400" dirty="0">
                <a:latin typeface="Cambria" panose="02040503050406030204" pitchFamily="18" charset="0"/>
                <a:ea typeface="Cambria" panose="02040503050406030204" pitchFamily="18" charset="0"/>
              </a:rPr>
              <a:t>la valutazione dell’organizzazione in merito alla capacità di salvaguardia della reputazione e dei beni aziendali;</a:t>
            </a:r>
          </a:p>
          <a:p>
            <a:pPr marL="285750" indent="-285750" algn="just">
              <a:buClr>
                <a:schemeClr val="tx2">
                  <a:lumMod val="50000"/>
                </a:schemeClr>
              </a:buClr>
              <a:buFont typeface="Arial" panose="020B0604020202020204" pitchFamily="34" charset="0"/>
              <a:buChar char="•"/>
            </a:pPr>
            <a:r>
              <a:rPr lang="it-IT" sz="2400" dirty="0">
                <a:latin typeface="Cambria" panose="02040503050406030204" pitchFamily="18" charset="0"/>
                <a:ea typeface="Cambria" panose="02040503050406030204" pitchFamily="18" charset="0"/>
              </a:rPr>
              <a:t>l’informazione dei dipendenti circa la struttura dei controlli.</a:t>
            </a:r>
          </a:p>
          <a:p>
            <a:pPr algn="just">
              <a:defRPr/>
            </a:pPr>
            <a:endParaRPr lang="it-IT" sz="2400" dirty="0">
              <a:latin typeface="Cambria" panose="02040503050406030204" pitchFamily="18" charset="0"/>
              <a:ea typeface="Cambria" panose="02040503050406030204" pitchFamily="18" charset="0"/>
            </a:endParaRPr>
          </a:p>
        </p:txBody>
      </p:sp>
      <p:sp>
        <p:nvSpPr>
          <p:cNvPr id="4" name="CasellaDiTesto 3">
            <a:extLst>
              <a:ext uri="{FF2B5EF4-FFF2-40B4-BE49-F238E27FC236}">
                <a16:creationId xmlns:a16="http://schemas.microsoft.com/office/drawing/2014/main" id="{EDF8C30C-4F3D-4446-B15B-81293F89B0F2}"/>
              </a:ext>
            </a:extLst>
          </p:cNvPr>
          <p:cNvSpPr txBox="1"/>
          <p:nvPr/>
        </p:nvSpPr>
        <p:spPr>
          <a:xfrm>
            <a:off x="3899432" y="724036"/>
            <a:ext cx="8127350" cy="523220"/>
          </a:xfrm>
          <a:prstGeom prst="rect">
            <a:avLst/>
          </a:prstGeom>
          <a:noFill/>
        </p:spPr>
        <p:txBody>
          <a:bodyPr wrap="square" rtlCol="0">
            <a:spAutoFit/>
          </a:bodyPr>
          <a:lstStyle/>
          <a:p>
            <a:r>
              <a:rPr lang="it-IT" sz="2800" dirty="0">
                <a:latin typeface="Cambria" panose="02040503050406030204" pitchFamily="18" charset="0"/>
                <a:ea typeface="Cambria" panose="02040503050406030204" pitchFamily="18" charset="0"/>
              </a:rPr>
              <a:t>Risk Management e Risk </a:t>
            </a:r>
            <a:r>
              <a:rPr lang="it-IT" sz="2800" dirty="0" err="1">
                <a:latin typeface="Cambria" panose="02040503050406030204" pitchFamily="18" charset="0"/>
                <a:ea typeface="Cambria" panose="02040503050406030204" pitchFamily="18" charset="0"/>
              </a:rPr>
              <a:t>Assessment</a:t>
            </a:r>
            <a:endParaRPr lang="it-IT"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7788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55C3A55-873B-4A8B-94E1-765A9280A4AB}"/>
              </a:ext>
            </a:extLst>
          </p:cNvPr>
          <p:cNvSpPr txBox="1"/>
          <p:nvPr/>
        </p:nvSpPr>
        <p:spPr>
          <a:xfrm>
            <a:off x="561854" y="1746540"/>
            <a:ext cx="7244000" cy="2462213"/>
          </a:xfrm>
          <a:prstGeom prst="rect">
            <a:avLst/>
          </a:prstGeom>
          <a:noFill/>
        </p:spPr>
        <p:txBody>
          <a:bodyPr wrap="square">
            <a:spAutoFit/>
          </a:bodyPr>
          <a:lstStyle/>
          <a:p>
            <a:pPr algn="just">
              <a:defRPr/>
            </a:pPr>
            <a:r>
              <a:rPr lang="it-IT" b="1" dirty="0">
                <a:latin typeface="Cambria" panose="02040503050406030204" pitchFamily="18" charset="0"/>
                <a:ea typeface="Cambria" panose="02040503050406030204" pitchFamily="18" charset="0"/>
              </a:rPr>
              <a:t>FOCUS</a:t>
            </a:r>
          </a:p>
          <a:p>
            <a:pPr algn="just">
              <a:defRPr/>
            </a:pPr>
            <a:r>
              <a:rPr lang="it-IT" dirty="0">
                <a:latin typeface="Cambria" panose="02040503050406030204" pitchFamily="18" charset="0"/>
                <a:ea typeface="Cambria" panose="02040503050406030204" pitchFamily="18" charset="0"/>
              </a:rPr>
              <a:t>Comporta principalmente:</a:t>
            </a:r>
          </a:p>
          <a:p>
            <a:pPr marL="285750" indent="-285750" algn="just">
              <a:buClr>
                <a:schemeClr val="tx2">
                  <a:lumMod val="50000"/>
                </a:schemeClr>
              </a:buClr>
              <a:buFont typeface="Arial" panose="020B0604020202020204" pitchFamily="34" charset="0"/>
              <a:buChar char="•"/>
            </a:pPr>
            <a:r>
              <a:rPr lang="it-IT" dirty="0">
                <a:latin typeface="Cambria" panose="02040503050406030204" pitchFamily="18" charset="0"/>
                <a:ea typeface="Cambria" panose="02040503050406030204" pitchFamily="18" charset="0"/>
              </a:rPr>
              <a:t>l’ identificazione dei fattori di rischio cui l'impresa è soggetta</a:t>
            </a:r>
            <a:r>
              <a:rPr lang="it-IT" sz="2000" dirty="0">
                <a:latin typeface="Cambria" panose="02040503050406030204" pitchFamily="18" charset="0"/>
                <a:ea typeface="Cambria" panose="02040503050406030204" pitchFamily="18" charset="0"/>
              </a:rPr>
              <a:t>;</a:t>
            </a:r>
          </a:p>
          <a:p>
            <a:pPr marL="285750" indent="-285750" algn="just">
              <a:buClr>
                <a:schemeClr val="tx2">
                  <a:lumMod val="50000"/>
                </a:schemeClr>
              </a:buClr>
              <a:buFont typeface="Arial" panose="020B0604020202020204" pitchFamily="34" charset="0"/>
              <a:buChar char="•"/>
            </a:pPr>
            <a:r>
              <a:rPr lang="it-IT" sz="1400" dirty="0">
                <a:solidFill>
                  <a:schemeClr val="bg1">
                    <a:lumMod val="65000"/>
                  </a:schemeClr>
                </a:solidFill>
                <a:latin typeface="Cambria" panose="02040503050406030204" pitchFamily="18" charset="0"/>
                <a:ea typeface="Cambria" panose="02040503050406030204" pitchFamily="18" charset="0"/>
              </a:rPr>
              <a:t>la suddivisione dei rischi in rischi primari (o inerenti) e rischi residui (o di bassa consistenza);</a:t>
            </a:r>
          </a:p>
          <a:p>
            <a:pPr marL="285750" indent="-285750" algn="just">
              <a:buClr>
                <a:schemeClr val="tx2">
                  <a:lumMod val="50000"/>
                </a:schemeClr>
              </a:buClr>
              <a:buFont typeface="Arial" panose="020B0604020202020204" pitchFamily="34" charset="0"/>
              <a:buChar char="•"/>
            </a:pPr>
            <a:r>
              <a:rPr lang="it-IT" sz="1400" dirty="0">
                <a:solidFill>
                  <a:schemeClr val="bg1">
                    <a:lumMod val="65000"/>
                  </a:schemeClr>
                </a:solidFill>
                <a:latin typeface="Cambria" panose="02040503050406030204" pitchFamily="18" charset="0"/>
                <a:ea typeface="Cambria" panose="02040503050406030204" pitchFamily="18" charset="0"/>
              </a:rPr>
              <a:t>la valutazione della probabilità di esposizione al rischio;</a:t>
            </a:r>
          </a:p>
          <a:p>
            <a:pPr marL="285750" indent="-285750" algn="just">
              <a:buClr>
                <a:schemeClr val="tx2">
                  <a:lumMod val="50000"/>
                </a:schemeClr>
              </a:buClr>
              <a:buFont typeface="Arial" panose="020B0604020202020204" pitchFamily="34" charset="0"/>
              <a:buChar char="•"/>
            </a:pPr>
            <a:r>
              <a:rPr lang="it-IT" sz="1400" dirty="0">
                <a:solidFill>
                  <a:schemeClr val="bg1">
                    <a:lumMod val="65000"/>
                  </a:schemeClr>
                </a:solidFill>
                <a:latin typeface="Cambria" panose="02040503050406030204" pitchFamily="18" charset="0"/>
                <a:ea typeface="Cambria" panose="02040503050406030204" pitchFamily="18" charset="0"/>
              </a:rPr>
              <a:t>la valutazione delle conseguenze potenziali dell’ esposizione al rischio;</a:t>
            </a:r>
          </a:p>
          <a:p>
            <a:pPr marL="285750" indent="-285750" algn="just">
              <a:buClr>
                <a:schemeClr val="tx2">
                  <a:lumMod val="50000"/>
                </a:schemeClr>
              </a:buClr>
              <a:buFont typeface="Arial" panose="020B0604020202020204" pitchFamily="34" charset="0"/>
              <a:buChar char="•"/>
            </a:pPr>
            <a:r>
              <a:rPr lang="it-IT" sz="1400" dirty="0">
                <a:solidFill>
                  <a:schemeClr val="bg1">
                    <a:lumMod val="65000"/>
                  </a:schemeClr>
                </a:solidFill>
                <a:latin typeface="Cambria" panose="02040503050406030204" pitchFamily="18" charset="0"/>
                <a:ea typeface="Cambria" panose="02040503050406030204" pitchFamily="18" charset="0"/>
              </a:rPr>
              <a:t>la valutazione dell’organizzazione in merito alla capacità di salvaguardia della reputazione e dei beni aziendali;</a:t>
            </a:r>
          </a:p>
          <a:p>
            <a:pPr marL="285750" indent="-285750" algn="just">
              <a:buClr>
                <a:schemeClr val="tx2">
                  <a:lumMod val="50000"/>
                </a:schemeClr>
              </a:buClr>
              <a:buFont typeface="Arial" panose="020B0604020202020204" pitchFamily="34" charset="0"/>
              <a:buChar char="•"/>
            </a:pPr>
            <a:r>
              <a:rPr lang="it-IT" sz="1400" dirty="0">
                <a:solidFill>
                  <a:schemeClr val="bg1">
                    <a:lumMod val="65000"/>
                  </a:schemeClr>
                </a:solidFill>
                <a:latin typeface="Cambria" panose="02040503050406030204" pitchFamily="18" charset="0"/>
                <a:ea typeface="Cambria" panose="02040503050406030204" pitchFamily="18" charset="0"/>
              </a:rPr>
              <a:t>l’informazione dei dipendenti circa la struttura dei controlli.</a:t>
            </a:r>
          </a:p>
        </p:txBody>
      </p:sp>
      <p:cxnSp>
        <p:nvCxnSpPr>
          <p:cNvPr id="6" name="Connettore 2 5">
            <a:extLst>
              <a:ext uri="{FF2B5EF4-FFF2-40B4-BE49-F238E27FC236}">
                <a16:creationId xmlns:a16="http://schemas.microsoft.com/office/drawing/2014/main" id="{809A962F-E85F-4333-9273-73FC189A8014}"/>
              </a:ext>
            </a:extLst>
          </p:cNvPr>
          <p:cNvCxnSpPr>
            <a:cxnSpLocks/>
          </p:cNvCxnSpPr>
          <p:nvPr/>
        </p:nvCxnSpPr>
        <p:spPr>
          <a:xfrm>
            <a:off x="3111190" y="2677299"/>
            <a:ext cx="0" cy="1872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CasellaDiTesto 7">
            <a:extLst>
              <a:ext uri="{FF2B5EF4-FFF2-40B4-BE49-F238E27FC236}">
                <a16:creationId xmlns:a16="http://schemas.microsoft.com/office/drawing/2014/main" id="{046D2957-9B9C-4824-9300-E26DCA30DDB1}"/>
              </a:ext>
            </a:extLst>
          </p:cNvPr>
          <p:cNvSpPr txBox="1"/>
          <p:nvPr/>
        </p:nvSpPr>
        <p:spPr>
          <a:xfrm>
            <a:off x="481843" y="4651016"/>
            <a:ext cx="5427457" cy="2153731"/>
          </a:xfrm>
          <a:prstGeom prst="rect">
            <a:avLst/>
          </a:prstGeom>
          <a:noFill/>
          <a:ln>
            <a:solidFill>
              <a:schemeClr val="accent1"/>
            </a:solidFill>
          </a:ln>
        </p:spPr>
        <p:txBody>
          <a:bodyPr wrap="square">
            <a:spAutoFit/>
          </a:bodyPr>
          <a:lstStyle/>
          <a:p>
            <a:pPr algn="just">
              <a:lnSpc>
                <a:spcPct val="107000"/>
              </a:lnSpc>
              <a:spcAft>
                <a:spcPts val="800"/>
              </a:spcAft>
            </a:pP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it-IT" sz="1800" dirty="0">
                <a:effectLst/>
                <a:latin typeface="Calibri" panose="020F0502020204030204" pitchFamily="34" charset="0"/>
                <a:ea typeface="Calibri" panose="020F0502020204030204" pitchFamily="34" charset="0"/>
                <a:cs typeface="Times New Roman" panose="02020603050405020304" pitchFamily="18" charset="0"/>
              </a:rPr>
              <a:t>. L’ «identificazione» è la fase in cui si stila concretamente un elenco il più possibile esaustivo delle fonti di rischio e si svolge secondo una metodologia scelta in base alle risultanze dell’analisi del contesto (effettuata mediante la raccolta di informazioni, attraverso esperienze dirette, interviste, analisi di report, survey,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assessment</a:t>
            </a:r>
            <a:r>
              <a:rPr lang="it-IT" sz="1800" dirty="0">
                <a:effectLst/>
                <a:latin typeface="Calibri" panose="020F0502020204030204" pitchFamily="34" charset="0"/>
                <a:ea typeface="Calibri" panose="020F0502020204030204" pitchFamily="34" charset="0"/>
                <a:cs typeface="Times New Roman" panose="02020603050405020304" pitchFamily="18" charset="0"/>
              </a:rPr>
              <a:t> ecc..)</a:t>
            </a:r>
          </a:p>
        </p:txBody>
      </p:sp>
      <p:sp>
        <p:nvSpPr>
          <p:cNvPr id="10" name="CasellaDiTesto 9">
            <a:extLst>
              <a:ext uri="{FF2B5EF4-FFF2-40B4-BE49-F238E27FC236}">
                <a16:creationId xmlns:a16="http://schemas.microsoft.com/office/drawing/2014/main" id="{0F4AB11A-18F2-478C-B2FC-E5E12AE4A86C}"/>
              </a:ext>
            </a:extLst>
          </p:cNvPr>
          <p:cNvSpPr txBox="1"/>
          <p:nvPr/>
        </p:nvSpPr>
        <p:spPr>
          <a:xfrm>
            <a:off x="8082599" y="1461552"/>
            <a:ext cx="3944183" cy="2196048"/>
          </a:xfrm>
          <a:prstGeom prst="rect">
            <a:avLst/>
          </a:prstGeom>
          <a:noFill/>
          <a:ln>
            <a:solidFill>
              <a:schemeClr val="accent1"/>
            </a:solidFill>
          </a:ln>
        </p:spPr>
        <p:txBody>
          <a:bodyPr wrap="square">
            <a:spAutoFit/>
          </a:bodyPr>
          <a:lstStyle/>
          <a:p>
            <a:pPr algn="just">
              <a:lnSpc>
                <a:spcPct val="107000"/>
              </a:lnSpc>
              <a:spcAft>
                <a:spcPts val="800"/>
              </a:spcAft>
            </a:pP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it-IT" sz="1800" dirty="0">
                <a:effectLst/>
                <a:latin typeface="Calibri" panose="020F0502020204030204" pitchFamily="34" charset="0"/>
                <a:ea typeface="Calibri" panose="020F0502020204030204" pitchFamily="34" charset="0"/>
                <a:cs typeface="Times New Roman" panose="02020603050405020304" pitchFamily="18" charset="0"/>
              </a:rPr>
              <a:t>. Individuare e valutare le vulnerabilità insite nell’azienda, valutarne i livelli di rischio e il potenziale impatto sugli obiettivi di business e sugli assets aziendali così da poter orientare le fasi successive di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risk </a:t>
            </a:r>
            <a:r>
              <a:rPr lang="it-IT" sz="1800" i="1" dirty="0" err="1">
                <a:effectLst/>
                <a:latin typeface="Calibri" panose="020F0502020204030204" pitchFamily="34" charset="0"/>
                <a:ea typeface="Calibri" panose="020F0502020204030204" pitchFamily="34" charset="0"/>
                <a:cs typeface="Times New Roman" panose="02020603050405020304" pitchFamily="18" charset="0"/>
              </a:rPr>
              <a:t>mitigation</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risk transfer, o accettazione</a:t>
            </a:r>
            <a:r>
              <a:rPr lang="it-IT"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2" name="CasellaDiTesto 11">
            <a:extLst>
              <a:ext uri="{FF2B5EF4-FFF2-40B4-BE49-F238E27FC236}">
                <a16:creationId xmlns:a16="http://schemas.microsoft.com/office/drawing/2014/main" id="{EBDD8535-5BFC-443F-AC96-9AEBBA4BE27C}"/>
              </a:ext>
            </a:extLst>
          </p:cNvPr>
          <p:cNvSpPr txBox="1"/>
          <p:nvPr/>
        </p:nvSpPr>
        <p:spPr>
          <a:xfrm>
            <a:off x="6723628" y="4799197"/>
            <a:ext cx="5157979" cy="1561005"/>
          </a:xfrm>
          <a:prstGeom prst="rect">
            <a:avLst/>
          </a:prstGeom>
          <a:noFill/>
          <a:ln>
            <a:solidFill>
              <a:schemeClr val="accent1"/>
            </a:solidFill>
          </a:ln>
        </p:spPr>
        <p:txBody>
          <a:bodyPr wrap="square">
            <a:spAutoFit/>
          </a:bodyPr>
          <a:lstStyle/>
          <a:p>
            <a:pPr algn="just">
              <a:lnSpc>
                <a:spcPct val="107000"/>
              </a:lnSpc>
              <a:spcAft>
                <a:spcPts val="800"/>
              </a:spcAft>
            </a:pP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a:t>
            </a:r>
            <a:r>
              <a:rPr lang="it-IT" sz="1800" dirty="0">
                <a:effectLst/>
                <a:latin typeface="Calibri" panose="020F0502020204030204" pitchFamily="34" charset="0"/>
                <a:ea typeface="Calibri" panose="020F0502020204030204" pitchFamily="34" charset="0"/>
                <a:cs typeface="Times New Roman" panose="02020603050405020304" pitchFamily="18" charset="0"/>
              </a:rPr>
              <a:t>. Tecniche di identificazione dei rischi  =&gt;  ISO 31010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Risk </a:t>
            </a:r>
            <a:r>
              <a:rPr lang="it-IT" sz="1800" i="1" dirty="0" err="1">
                <a:effectLst/>
                <a:latin typeface="Calibri" panose="020F0502020204030204" pitchFamily="34" charset="0"/>
                <a:ea typeface="Calibri" panose="020F0502020204030204" pitchFamily="34" charset="0"/>
                <a:cs typeface="Times New Roman" panose="02020603050405020304" pitchFamily="18" charset="0"/>
              </a:rPr>
              <a:t>assessment</a:t>
            </a:r>
            <a:r>
              <a:rPr lang="it-IT" sz="1800" i="1" dirty="0">
                <a:effectLst/>
                <a:latin typeface="Calibri" panose="020F0502020204030204" pitchFamily="34" charset="0"/>
                <a:ea typeface="Calibri" panose="020F0502020204030204" pitchFamily="34" charset="0"/>
                <a:cs typeface="Times New Roman" panose="02020603050405020304" pitchFamily="18" charset="0"/>
              </a:rPr>
              <a:t> Techniques</a:t>
            </a:r>
            <a:r>
              <a:rPr lang="it-IT" sz="1800" dirty="0">
                <a:effectLst/>
                <a:latin typeface="Calibri" panose="020F0502020204030204" pitchFamily="34" charset="0"/>
                <a:ea typeface="Calibri" panose="020F0502020204030204" pitchFamily="34" charset="0"/>
                <a:cs typeface="Times New Roman" panose="02020603050405020304" pitchFamily="18" charset="0"/>
              </a:rPr>
              <a:t>”, all’allegato B, individua e descrive 41 tecniche di identificazione e valutazione dei rischi (i.e. Brainstorming, checklists, analisi cause – effetto, struttura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what-if</a:t>
            </a:r>
            <a:r>
              <a:rPr lang="it-IT" sz="1800" dirty="0">
                <a:effectLst/>
                <a:latin typeface="Calibri" panose="020F0502020204030204" pitchFamily="34" charset="0"/>
                <a:ea typeface="Calibri" panose="020F0502020204030204" pitchFamily="34" charset="0"/>
                <a:cs typeface="Times New Roman" panose="02020603050405020304" pitchFamily="18" charset="0"/>
              </a:rPr>
              <a:t>, ecc..).</a:t>
            </a:r>
          </a:p>
        </p:txBody>
      </p:sp>
      <p:cxnSp>
        <p:nvCxnSpPr>
          <p:cNvPr id="14" name="Connettore 2 13">
            <a:extLst>
              <a:ext uri="{FF2B5EF4-FFF2-40B4-BE49-F238E27FC236}">
                <a16:creationId xmlns:a16="http://schemas.microsoft.com/office/drawing/2014/main" id="{DDE93ED5-3D6D-45ED-B952-9E1BA3816220}"/>
              </a:ext>
            </a:extLst>
          </p:cNvPr>
          <p:cNvCxnSpPr>
            <a:cxnSpLocks/>
          </p:cNvCxnSpPr>
          <p:nvPr/>
        </p:nvCxnSpPr>
        <p:spPr>
          <a:xfrm>
            <a:off x="6960870" y="2618464"/>
            <a:ext cx="10022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CasellaDiTesto 17">
            <a:extLst>
              <a:ext uri="{FF2B5EF4-FFF2-40B4-BE49-F238E27FC236}">
                <a16:creationId xmlns:a16="http://schemas.microsoft.com/office/drawing/2014/main" id="{783FDE42-BA05-4087-BEA5-33A017E8965D}"/>
              </a:ext>
            </a:extLst>
          </p:cNvPr>
          <p:cNvSpPr txBox="1"/>
          <p:nvPr/>
        </p:nvSpPr>
        <p:spPr>
          <a:xfrm>
            <a:off x="6921388" y="2400300"/>
            <a:ext cx="1083968" cy="276999"/>
          </a:xfrm>
          <a:prstGeom prst="rect">
            <a:avLst/>
          </a:prstGeom>
          <a:noFill/>
        </p:spPr>
        <p:txBody>
          <a:bodyPr wrap="square" rtlCol="0">
            <a:spAutoFit/>
          </a:bodyPr>
          <a:lstStyle/>
          <a:p>
            <a:pPr algn="ctr"/>
            <a:r>
              <a:rPr lang="it-IT" sz="1200" dirty="0"/>
              <a:t>Definizione</a:t>
            </a:r>
          </a:p>
        </p:txBody>
      </p:sp>
      <p:cxnSp>
        <p:nvCxnSpPr>
          <p:cNvPr id="20" name="Connettore 2 19">
            <a:extLst>
              <a:ext uri="{FF2B5EF4-FFF2-40B4-BE49-F238E27FC236}">
                <a16:creationId xmlns:a16="http://schemas.microsoft.com/office/drawing/2014/main" id="{63D59BD0-F861-459A-BE28-153ECC04D91E}"/>
              </a:ext>
            </a:extLst>
          </p:cNvPr>
          <p:cNvCxnSpPr>
            <a:cxnSpLocks/>
          </p:cNvCxnSpPr>
          <p:nvPr/>
        </p:nvCxnSpPr>
        <p:spPr>
          <a:xfrm flipV="1">
            <a:off x="6096000" y="5579699"/>
            <a:ext cx="49911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CasellaDiTesto 25">
            <a:extLst>
              <a:ext uri="{FF2B5EF4-FFF2-40B4-BE49-F238E27FC236}">
                <a16:creationId xmlns:a16="http://schemas.microsoft.com/office/drawing/2014/main" id="{A584AFEE-7B73-47FB-9ABD-2E7082939095}"/>
              </a:ext>
            </a:extLst>
          </p:cNvPr>
          <p:cNvSpPr txBox="1"/>
          <p:nvPr/>
        </p:nvSpPr>
        <p:spPr>
          <a:xfrm>
            <a:off x="3899432" y="724036"/>
            <a:ext cx="8127350" cy="523220"/>
          </a:xfrm>
          <a:prstGeom prst="rect">
            <a:avLst/>
          </a:prstGeom>
          <a:noFill/>
        </p:spPr>
        <p:txBody>
          <a:bodyPr wrap="square" rtlCol="0">
            <a:spAutoFit/>
          </a:bodyPr>
          <a:lstStyle/>
          <a:p>
            <a:r>
              <a:rPr lang="it-IT" sz="2800" dirty="0">
                <a:latin typeface="Cambria" panose="02040503050406030204" pitchFamily="18" charset="0"/>
                <a:ea typeface="Cambria" panose="02040503050406030204" pitchFamily="18" charset="0"/>
              </a:rPr>
              <a:t>Risk Management e Risk </a:t>
            </a:r>
            <a:r>
              <a:rPr lang="it-IT" sz="2800" dirty="0" err="1">
                <a:latin typeface="Cambria" panose="02040503050406030204" pitchFamily="18" charset="0"/>
                <a:ea typeface="Cambria" panose="02040503050406030204" pitchFamily="18" charset="0"/>
              </a:rPr>
              <a:t>Assessment</a:t>
            </a:r>
            <a:endParaRPr lang="it-IT"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4994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771879" y="2459504"/>
            <a:ext cx="10816683"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Focus sul principio di proporzionalità</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Importante in quanto la dimensione (e la natura) dell’impresa rappresentano un fattore chiave per l’istituzione e la valutazione del sistema dei controlli e dei report/flussi informativi</a:t>
            </a:r>
            <a:r>
              <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a:t>
            </a:r>
            <a:endPar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sp>
        <p:nvSpPr>
          <p:cNvPr id="5" name="CasellaDiTesto 4">
            <a:extLst>
              <a:ext uri="{FF2B5EF4-FFF2-40B4-BE49-F238E27FC236}">
                <a16:creationId xmlns:a16="http://schemas.microsoft.com/office/drawing/2014/main" id="{CE1F3E06-809E-B278-A427-396385FE5CDF}"/>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mbria" panose="02040503050406030204" pitchFamily="18" charset="0"/>
                <a:ea typeface="Cambria" panose="02040503050406030204" pitchFamily="18" charset="0"/>
              </a:rPr>
              <a:t>1</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Gli adeguati assetti OAC</a:t>
            </a:r>
          </a:p>
        </p:txBody>
      </p:sp>
      <p:sp>
        <p:nvSpPr>
          <p:cNvPr id="7" name="Segnaposto numero diapositiva 6">
            <a:extLst>
              <a:ext uri="{FF2B5EF4-FFF2-40B4-BE49-F238E27FC236}">
                <a16:creationId xmlns:a16="http://schemas.microsoft.com/office/drawing/2014/main" id="{5EB0B85A-3A06-5056-F670-D7688471545F}"/>
              </a:ext>
            </a:extLst>
          </p:cNvPr>
          <p:cNvSpPr>
            <a:spLocks noGrp="1"/>
          </p:cNvSpPr>
          <p:nvPr>
            <p:ph type="sldNum" sz="quarter" idx="12"/>
          </p:nvPr>
        </p:nvSpPr>
        <p:spPr/>
        <p:txBody>
          <a:bodyPr/>
          <a:lstStyle/>
          <a:p>
            <a:fld id="{48400A54-91D9-4041-B354-9AC5B75CF32B}" type="slidenum">
              <a:rPr lang="it-IT" smtClean="0"/>
              <a:t>3</a:t>
            </a:fld>
            <a:endParaRPr lang="it-IT"/>
          </a:p>
        </p:txBody>
      </p:sp>
    </p:spTree>
    <p:extLst>
      <p:ext uri="{BB962C8B-B14F-4D97-AF65-F5344CB8AC3E}">
        <p14:creationId xmlns:p14="http://schemas.microsoft.com/office/powerpoint/2010/main" val="2818266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55C3A55-873B-4A8B-94E1-765A9280A4AB}"/>
              </a:ext>
            </a:extLst>
          </p:cNvPr>
          <p:cNvSpPr txBox="1"/>
          <p:nvPr/>
        </p:nvSpPr>
        <p:spPr>
          <a:xfrm>
            <a:off x="662214" y="1969564"/>
            <a:ext cx="10305009" cy="2215991"/>
          </a:xfrm>
          <a:prstGeom prst="rect">
            <a:avLst/>
          </a:prstGeom>
          <a:noFill/>
        </p:spPr>
        <p:txBody>
          <a:bodyPr wrap="square">
            <a:spAutoFit/>
          </a:bodyPr>
          <a:lstStyle/>
          <a:p>
            <a:pPr algn="just">
              <a:defRPr/>
            </a:pPr>
            <a:r>
              <a:rPr lang="it-IT" b="1" dirty="0">
                <a:latin typeface="Cambria" panose="02040503050406030204" pitchFamily="18" charset="0"/>
                <a:ea typeface="Cambria" panose="02040503050406030204" pitchFamily="18" charset="0"/>
              </a:rPr>
              <a:t>FOCUS</a:t>
            </a:r>
          </a:p>
          <a:p>
            <a:pPr algn="just">
              <a:defRPr/>
            </a:pPr>
            <a:r>
              <a:rPr lang="it-IT" dirty="0">
                <a:latin typeface="Cambria" panose="02040503050406030204" pitchFamily="18" charset="0"/>
                <a:ea typeface="Cambria" panose="02040503050406030204" pitchFamily="18" charset="0"/>
              </a:rPr>
              <a:t>Comporta principalmente</a:t>
            </a:r>
            <a:r>
              <a:rPr lang="it-IT" sz="2400" dirty="0">
                <a:latin typeface="Cambria" panose="02040503050406030204" pitchFamily="18" charset="0"/>
                <a:ea typeface="Cambria" panose="02040503050406030204" pitchFamily="18" charset="0"/>
              </a:rPr>
              <a:t>:</a:t>
            </a:r>
          </a:p>
          <a:p>
            <a:pPr marL="285750" indent="-285750" algn="just">
              <a:buClr>
                <a:schemeClr val="tx2">
                  <a:lumMod val="50000"/>
                </a:schemeClr>
              </a:buClr>
              <a:buFont typeface="Arial" panose="020B0604020202020204" pitchFamily="34" charset="0"/>
              <a:buChar char="•"/>
            </a:pPr>
            <a:r>
              <a:rPr lang="it-IT" sz="1400" dirty="0">
                <a:solidFill>
                  <a:schemeClr val="bg1">
                    <a:lumMod val="65000"/>
                  </a:schemeClr>
                </a:solidFill>
                <a:latin typeface="Cambria" panose="02040503050406030204" pitchFamily="18" charset="0"/>
                <a:ea typeface="Cambria" panose="02040503050406030204" pitchFamily="18" charset="0"/>
              </a:rPr>
              <a:t>l’ identificazione dei fattori di rischio cui l'impresa è soggetta;</a:t>
            </a:r>
          </a:p>
          <a:p>
            <a:pPr marL="285750" indent="-285750" algn="just">
              <a:buClr>
                <a:schemeClr val="tx2">
                  <a:lumMod val="50000"/>
                </a:schemeClr>
              </a:buClr>
              <a:buFont typeface="Arial" panose="020B0604020202020204" pitchFamily="34" charset="0"/>
              <a:buChar char="•"/>
            </a:pPr>
            <a:r>
              <a:rPr lang="it-IT" dirty="0">
                <a:latin typeface="Cambria" panose="02040503050406030204" pitchFamily="18" charset="0"/>
                <a:ea typeface="Cambria" panose="02040503050406030204" pitchFamily="18" charset="0"/>
              </a:rPr>
              <a:t>la suddivisione dei rischi in rischi primari (o inerenti) e rischi residui (o di bassa consistenza);</a:t>
            </a:r>
          </a:p>
          <a:p>
            <a:pPr marL="285750" indent="-285750" algn="just">
              <a:buClr>
                <a:schemeClr val="tx2">
                  <a:lumMod val="50000"/>
                </a:schemeClr>
              </a:buClr>
              <a:buFont typeface="Arial" panose="020B0604020202020204" pitchFamily="34" charset="0"/>
              <a:buChar char="•"/>
            </a:pPr>
            <a:r>
              <a:rPr lang="it-IT" dirty="0">
                <a:latin typeface="Cambria" panose="02040503050406030204" pitchFamily="18" charset="0"/>
                <a:ea typeface="Cambria" panose="02040503050406030204" pitchFamily="18" charset="0"/>
              </a:rPr>
              <a:t>la valutazione della probabilità di esposizione al rischio;</a:t>
            </a:r>
          </a:p>
          <a:p>
            <a:pPr marL="285750" indent="-285750" algn="just">
              <a:buClr>
                <a:schemeClr val="tx2">
                  <a:lumMod val="50000"/>
                </a:schemeClr>
              </a:buClr>
              <a:buFont typeface="Arial" panose="020B0604020202020204" pitchFamily="34" charset="0"/>
              <a:buChar char="•"/>
            </a:pPr>
            <a:r>
              <a:rPr lang="it-IT" dirty="0">
                <a:latin typeface="Cambria" panose="02040503050406030204" pitchFamily="18" charset="0"/>
                <a:ea typeface="Cambria" panose="02040503050406030204" pitchFamily="18" charset="0"/>
              </a:rPr>
              <a:t>la valutazione delle conseguenze potenziali dell’ esposizione al rischio;</a:t>
            </a:r>
          </a:p>
          <a:p>
            <a:pPr marL="285750" indent="-285750" algn="just">
              <a:buClr>
                <a:schemeClr val="tx2">
                  <a:lumMod val="50000"/>
                </a:schemeClr>
              </a:buClr>
              <a:buFont typeface="Arial" panose="020B0604020202020204" pitchFamily="34" charset="0"/>
              <a:buChar char="•"/>
            </a:pPr>
            <a:r>
              <a:rPr lang="it-IT" sz="1400" dirty="0">
                <a:solidFill>
                  <a:schemeClr val="bg1">
                    <a:lumMod val="65000"/>
                  </a:schemeClr>
                </a:solidFill>
                <a:latin typeface="Cambria" panose="02040503050406030204" pitchFamily="18" charset="0"/>
                <a:ea typeface="Cambria" panose="02040503050406030204" pitchFamily="18" charset="0"/>
              </a:rPr>
              <a:t>la valutazione dell’organizzazione in merito alla capacità di salvaguardia della reputazione e dei beni aziendali;</a:t>
            </a:r>
          </a:p>
          <a:p>
            <a:pPr marL="285750" indent="-285750" algn="just">
              <a:buClr>
                <a:schemeClr val="tx2">
                  <a:lumMod val="50000"/>
                </a:schemeClr>
              </a:buClr>
              <a:buFont typeface="Arial" panose="020B0604020202020204" pitchFamily="34" charset="0"/>
              <a:buChar char="•"/>
            </a:pPr>
            <a:r>
              <a:rPr lang="it-IT" sz="1400" dirty="0">
                <a:solidFill>
                  <a:schemeClr val="bg1">
                    <a:lumMod val="65000"/>
                  </a:schemeClr>
                </a:solidFill>
                <a:latin typeface="Cambria" panose="02040503050406030204" pitchFamily="18" charset="0"/>
                <a:ea typeface="Cambria" panose="02040503050406030204" pitchFamily="18" charset="0"/>
              </a:rPr>
              <a:t>l’informazione dei dipendenti circa la struttura dei controlli.</a:t>
            </a:r>
          </a:p>
        </p:txBody>
      </p:sp>
      <p:sp>
        <p:nvSpPr>
          <p:cNvPr id="20" name="CasellaDiTesto 19">
            <a:extLst>
              <a:ext uri="{FF2B5EF4-FFF2-40B4-BE49-F238E27FC236}">
                <a16:creationId xmlns:a16="http://schemas.microsoft.com/office/drawing/2014/main" id="{165A024C-6DC1-4FEA-BA95-9DFAA502F555}"/>
              </a:ext>
            </a:extLst>
          </p:cNvPr>
          <p:cNvSpPr txBox="1"/>
          <p:nvPr/>
        </p:nvSpPr>
        <p:spPr>
          <a:xfrm>
            <a:off x="3899432" y="724036"/>
            <a:ext cx="8127350" cy="523220"/>
          </a:xfrm>
          <a:prstGeom prst="rect">
            <a:avLst/>
          </a:prstGeom>
          <a:noFill/>
        </p:spPr>
        <p:txBody>
          <a:bodyPr wrap="square" rtlCol="0">
            <a:spAutoFit/>
          </a:bodyPr>
          <a:lstStyle/>
          <a:p>
            <a:r>
              <a:rPr lang="it-IT" sz="2800" dirty="0">
                <a:latin typeface="Cambria" panose="02040503050406030204" pitchFamily="18" charset="0"/>
                <a:ea typeface="Cambria" panose="02040503050406030204" pitchFamily="18" charset="0"/>
              </a:rPr>
              <a:t>Risk Management e Risk </a:t>
            </a:r>
            <a:r>
              <a:rPr lang="it-IT" sz="2800" dirty="0" err="1">
                <a:latin typeface="Cambria" panose="02040503050406030204" pitchFamily="18" charset="0"/>
                <a:ea typeface="Cambria" panose="02040503050406030204" pitchFamily="18" charset="0"/>
              </a:rPr>
              <a:t>Assessment</a:t>
            </a:r>
            <a:endParaRPr lang="it-IT" sz="2800" dirty="0">
              <a:latin typeface="Cambria" panose="02040503050406030204" pitchFamily="18" charset="0"/>
              <a:ea typeface="Cambria" panose="02040503050406030204" pitchFamily="18" charset="0"/>
            </a:endParaRPr>
          </a:p>
        </p:txBody>
      </p:sp>
      <p:sp>
        <p:nvSpPr>
          <p:cNvPr id="3" name="Rettangolo 2">
            <a:extLst>
              <a:ext uri="{FF2B5EF4-FFF2-40B4-BE49-F238E27FC236}">
                <a16:creationId xmlns:a16="http://schemas.microsoft.com/office/drawing/2014/main" id="{A26A911C-07EA-44DF-98C2-452886BC7BEE}"/>
              </a:ext>
            </a:extLst>
          </p:cNvPr>
          <p:cNvSpPr/>
          <p:nvPr/>
        </p:nvSpPr>
        <p:spPr>
          <a:xfrm>
            <a:off x="501805" y="2921620"/>
            <a:ext cx="468351" cy="7248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a:extLst>
              <a:ext uri="{FF2B5EF4-FFF2-40B4-BE49-F238E27FC236}">
                <a16:creationId xmlns:a16="http://schemas.microsoft.com/office/drawing/2014/main" id="{3DE0C71B-8A28-4413-8EFD-A12B7AB494CA}"/>
              </a:ext>
            </a:extLst>
          </p:cNvPr>
          <p:cNvCxnSpPr>
            <a:cxnSpLocks/>
          </p:cNvCxnSpPr>
          <p:nvPr/>
        </p:nvCxnSpPr>
        <p:spPr>
          <a:xfrm>
            <a:off x="613315" y="3646449"/>
            <a:ext cx="0" cy="836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533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55C3A55-873B-4A8B-94E1-765A9280A4AB}"/>
              </a:ext>
            </a:extLst>
          </p:cNvPr>
          <p:cNvSpPr txBox="1"/>
          <p:nvPr/>
        </p:nvSpPr>
        <p:spPr>
          <a:xfrm>
            <a:off x="662215" y="1969565"/>
            <a:ext cx="6820253" cy="4678204"/>
          </a:xfrm>
          <a:prstGeom prst="rect">
            <a:avLst/>
          </a:prstGeom>
          <a:noFill/>
        </p:spPr>
        <p:txBody>
          <a:bodyPr wrap="square">
            <a:spAutoFit/>
          </a:bodyPr>
          <a:lstStyle/>
          <a:p>
            <a:pPr marL="342900" indent="-342900" algn="just">
              <a:buFont typeface="Wingdings" panose="05000000000000000000" pitchFamily="2" charset="2"/>
              <a:buChar char="§"/>
              <a:defRPr/>
            </a:pPr>
            <a:r>
              <a:rPr lang="it-IT" sz="2400" b="1" dirty="0">
                <a:latin typeface="Cambria" panose="02040503050406030204" pitchFamily="18" charset="0"/>
                <a:ea typeface="Cambria" panose="02040503050406030204" pitchFamily="18" charset="0"/>
              </a:rPr>
              <a:t>Risk Management</a:t>
            </a:r>
          </a:p>
          <a:p>
            <a:pPr algn="just">
              <a:defRPr/>
            </a:pPr>
            <a:r>
              <a:rPr lang="it-IT" sz="2400" dirty="0">
                <a:latin typeface="Cambria" panose="02040503050406030204" pitchFamily="18" charset="0"/>
                <a:ea typeface="Cambria" panose="02040503050406030204" pitchFamily="18" charset="0"/>
              </a:rPr>
              <a:t>Rappresenta l’approccio da adottare per una corretta gestione e monitoraggio del rischio. La ISO 31000 individua le seguenti fasi di processo:</a:t>
            </a:r>
            <a:endParaRPr lang="it-IT" sz="2400" dirty="0">
              <a:highlight>
                <a:srgbClr val="FFFF00"/>
              </a:highlight>
              <a:latin typeface="Cambria" panose="02040503050406030204" pitchFamily="18" charset="0"/>
              <a:ea typeface="Cambria" panose="02040503050406030204" pitchFamily="18" charset="0"/>
            </a:endParaRPr>
          </a:p>
          <a:p>
            <a:pPr algn="just">
              <a:defRPr/>
            </a:pPr>
            <a:endParaRPr lang="it-IT" sz="1000" dirty="0">
              <a:latin typeface="Cambria" panose="02040503050406030204" pitchFamily="18" charset="0"/>
              <a:ea typeface="Cambria" panose="02040503050406030204" pitchFamily="18" charset="0"/>
            </a:endParaRPr>
          </a:p>
          <a:p>
            <a:pPr marL="981075" indent="-266700" algn="just">
              <a:buFont typeface="Courier New" panose="02070309020205020404" pitchFamily="49" charset="0"/>
              <a:buChar char="o"/>
              <a:defRPr/>
            </a:pPr>
            <a:r>
              <a:rPr lang="it-IT" sz="2400" dirty="0">
                <a:latin typeface="Cambria" panose="02040503050406030204" pitchFamily="18" charset="0"/>
                <a:ea typeface="Cambria" panose="02040503050406030204" pitchFamily="18" charset="0"/>
              </a:rPr>
              <a:t>Comunicazioni e consultazioni </a:t>
            </a:r>
          </a:p>
          <a:p>
            <a:pPr marL="981075" indent="-266700" algn="just">
              <a:buFont typeface="Courier New" panose="02070309020205020404" pitchFamily="49" charset="0"/>
              <a:buChar char="o"/>
              <a:defRPr/>
            </a:pPr>
            <a:r>
              <a:rPr lang="it-IT" sz="2400" dirty="0">
                <a:latin typeface="Cambria" panose="02040503050406030204" pitchFamily="18" charset="0"/>
                <a:ea typeface="Cambria" panose="02040503050406030204" pitchFamily="18" charset="0"/>
              </a:rPr>
              <a:t>Analisi del contesto</a:t>
            </a:r>
          </a:p>
          <a:p>
            <a:pPr marL="981075" indent="-266700" algn="just">
              <a:buFont typeface="Courier New" panose="02070309020205020404" pitchFamily="49" charset="0"/>
              <a:buChar char="o"/>
              <a:defRPr/>
            </a:pPr>
            <a:r>
              <a:rPr lang="it-IT" sz="2400" dirty="0">
                <a:latin typeface="Cambria" panose="02040503050406030204" pitchFamily="18" charset="0"/>
                <a:ea typeface="Cambria" panose="02040503050406030204" pitchFamily="18" charset="0"/>
              </a:rPr>
              <a:t>Identificazione, analisi e valutazione dei rischi (leggasi </a:t>
            </a:r>
            <a:r>
              <a:rPr lang="it-IT" sz="2400" dirty="0" err="1">
                <a:latin typeface="Cambria" panose="02040503050406030204" pitchFamily="18" charset="0"/>
                <a:ea typeface="Cambria" panose="02040503050406030204" pitchFamily="18" charset="0"/>
              </a:rPr>
              <a:t>Risk</a:t>
            </a:r>
            <a:r>
              <a:rPr lang="it-IT" sz="2400" dirty="0">
                <a:latin typeface="Cambria" panose="02040503050406030204" pitchFamily="18" charset="0"/>
                <a:ea typeface="Cambria" panose="02040503050406030204" pitchFamily="18" charset="0"/>
              </a:rPr>
              <a:t> </a:t>
            </a:r>
            <a:r>
              <a:rPr lang="it-IT" sz="2400" dirty="0" err="1">
                <a:latin typeface="Cambria" panose="02040503050406030204" pitchFamily="18" charset="0"/>
                <a:ea typeface="Cambria" panose="02040503050406030204" pitchFamily="18" charset="0"/>
              </a:rPr>
              <a:t>Assessment</a:t>
            </a:r>
            <a:r>
              <a:rPr lang="it-IT" sz="2400" dirty="0">
                <a:latin typeface="Cambria" panose="02040503050406030204" pitchFamily="18" charset="0"/>
                <a:ea typeface="Cambria" panose="02040503050406030204" pitchFamily="18" charset="0"/>
              </a:rPr>
              <a:t>)</a:t>
            </a:r>
          </a:p>
          <a:p>
            <a:pPr marL="981075" indent="-266700" algn="just">
              <a:buFont typeface="Courier New" panose="02070309020205020404" pitchFamily="49" charset="0"/>
              <a:buChar char="o"/>
              <a:defRPr/>
            </a:pPr>
            <a:r>
              <a:rPr lang="it-IT" sz="2400" dirty="0">
                <a:latin typeface="Cambria" panose="02040503050406030204" pitchFamily="18" charset="0"/>
                <a:ea typeface="Cambria" panose="02040503050406030204" pitchFamily="18" charset="0"/>
              </a:rPr>
              <a:t>Trattamento del rischio (ovvero di mitigazione del rischio)</a:t>
            </a:r>
          </a:p>
          <a:p>
            <a:pPr marL="981075" indent="-266700" algn="just">
              <a:buFont typeface="Courier New" panose="02070309020205020404" pitchFamily="49" charset="0"/>
              <a:buChar char="o"/>
              <a:defRPr/>
            </a:pPr>
            <a:r>
              <a:rPr lang="it-IT" sz="2400" dirty="0">
                <a:latin typeface="Cambria" panose="02040503050406030204" pitchFamily="18" charset="0"/>
                <a:ea typeface="Cambria" panose="02040503050406030204" pitchFamily="18" charset="0"/>
              </a:rPr>
              <a:t>Monitoraggio</a:t>
            </a:r>
          </a:p>
          <a:p>
            <a:pPr marL="714375" algn="just">
              <a:defRPr/>
            </a:pPr>
            <a:endParaRPr lang="it-IT" sz="2400" dirty="0">
              <a:latin typeface="Cambria" panose="02040503050406030204" pitchFamily="18" charset="0"/>
              <a:ea typeface="Cambria" panose="02040503050406030204" pitchFamily="18" charset="0"/>
            </a:endParaRPr>
          </a:p>
        </p:txBody>
      </p:sp>
      <p:pic>
        <p:nvPicPr>
          <p:cNvPr id="9" name="Immagine 8">
            <a:extLst>
              <a:ext uri="{FF2B5EF4-FFF2-40B4-BE49-F238E27FC236}">
                <a16:creationId xmlns:a16="http://schemas.microsoft.com/office/drawing/2014/main" id="{270DA4E0-F2AB-41FB-9BB7-8BA3922CD0F3}"/>
              </a:ext>
            </a:extLst>
          </p:cNvPr>
          <p:cNvPicPr/>
          <p:nvPr/>
        </p:nvPicPr>
        <p:blipFill rotWithShape="1">
          <a:blip r:embed="rId2"/>
          <a:srcRect l="31127" t="39341" r="46462" b="16086"/>
          <a:stretch/>
        </p:blipFill>
        <p:spPr bwMode="auto">
          <a:xfrm>
            <a:off x="7482468" y="1247256"/>
            <a:ext cx="4514385" cy="5488012"/>
          </a:xfrm>
          <a:prstGeom prst="rect">
            <a:avLst/>
          </a:prstGeom>
          <a:ln>
            <a:noFill/>
          </a:ln>
          <a:extLst>
            <a:ext uri="{53640926-AAD7-44D8-BBD7-CCE9431645EC}">
              <a14:shadowObscured xmlns:a14="http://schemas.microsoft.com/office/drawing/2010/main"/>
            </a:ext>
          </a:extLst>
        </p:spPr>
      </p:pic>
      <p:sp>
        <p:nvSpPr>
          <p:cNvPr id="13" name="CasellaDiTesto 12">
            <a:extLst>
              <a:ext uri="{FF2B5EF4-FFF2-40B4-BE49-F238E27FC236}">
                <a16:creationId xmlns:a16="http://schemas.microsoft.com/office/drawing/2014/main" id="{FD9AA299-E9DB-43E6-A16D-73FF2DF69DEA}"/>
              </a:ext>
            </a:extLst>
          </p:cNvPr>
          <p:cNvSpPr txBox="1"/>
          <p:nvPr/>
        </p:nvSpPr>
        <p:spPr>
          <a:xfrm>
            <a:off x="3899432" y="724036"/>
            <a:ext cx="8127350" cy="523220"/>
          </a:xfrm>
          <a:prstGeom prst="rect">
            <a:avLst/>
          </a:prstGeom>
          <a:noFill/>
        </p:spPr>
        <p:txBody>
          <a:bodyPr wrap="square" rtlCol="0">
            <a:spAutoFit/>
          </a:bodyPr>
          <a:lstStyle/>
          <a:p>
            <a:r>
              <a:rPr lang="it-IT" sz="2800" dirty="0">
                <a:latin typeface="Cambria" panose="02040503050406030204" pitchFamily="18" charset="0"/>
                <a:ea typeface="Cambria" panose="02040503050406030204" pitchFamily="18" charset="0"/>
              </a:rPr>
              <a:t>Risk Management e Risk </a:t>
            </a:r>
            <a:r>
              <a:rPr lang="it-IT" sz="2800" dirty="0" err="1">
                <a:latin typeface="Cambria" panose="02040503050406030204" pitchFamily="18" charset="0"/>
                <a:ea typeface="Cambria" panose="02040503050406030204" pitchFamily="18" charset="0"/>
              </a:rPr>
              <a:t>Assessment</a:t>
            </a:r>
            <a:endParaRPr lang="it-IT" sz="2800" dirty="0">
              <a:latin typeface="Cambria" panose="02040503050406030204" pitchFamily="18" charset="0"/>
              <a:ea typeface="Cambria" panose="02040503050406030204" pitchFamily="18" charset="0"/>
            </a:endParaRPr>
          </a:p>
        </p:txBody>
      </p:sp>
      <p:sp>
        <p:nvSpPr>
          <p:cNvPr id="3" name="CasellaDiTesto 2"/>
          <p:cNvSpPr txBox="1"/>
          <p:nvPr/>
        </p:nvSpPr>
        <p:spPr>
          <a:xfrm>
            <a:off x="7482468" y="6516964"/>
            <a:ext cx="4456387" cy="261610"/>
          </a:xfrm>
          <a:prstGeom prst="rect">
            <a:avLst/>
          </a:prstGeom>
          <a:noFill/>
        </p:spPr>
        <p:txBody>
          <a:bodyPr wrap="square" rtlCol="0">
            <a:spAutoFit/>
          </a:bodyPr>
          <a:lstStyle/>
          <a:p>
            <a:r>
              <a:rPr lang="it-IT" sz="1100" dirty="0"/>
              <a:t>Fonte del grafico rappresentante il sistema di </a:t>
            </a:r>
            <a:r>
              <a:rPr lang="it-IT" sz="1100" dirty="0" err="1"/>
              <a:t>Risk</a:t>
            </a:r>
            <a:r>
              <a:rPr lang="it-IT" sz="1100" dirty="0"/>
              <a:t> Management: ISO 31000 </a:t>
            </a:r>
          </a:p>
        </p:txBody>
      </p:sp>
    </p:spTree>
    <p:extLst>
      <p:ext uri="{BB962C8B-B14F-4D97-AF65-F5344CB8AC3E}">
        <p14:creationId xmlns:p14="http://schemas.microsoft.com/office/powerpoint/2010/main" val="2393973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55C3A55-873B-4A8B-94E1-765A9280A4AB}"/>
              </a:ext>
            </a:extLst>
          </p:cNvPr>
          <p:cNvSpPr txBox="1"/>
          <p:nvPr/>
        </p:nvSpPr>
        <p:spPr>
          <a:xfrm>
            <a:off x="662215" y="1969565"/>
            <a:ext cx="10712029" cy="4401205"/>
          </a:xfrm>
          <a:prstGeom prst="rect">
            <a:avLst/>
          </a:prstGeom>
          <a:noFill/>
        </p:spPr>
        <p:txBody>
          <a:bodyPr wrap="square">
            <a:spAutoFit/>
          </a:bodyPr>
          <a:lstStyle/>
          <a:p>
            <a:pPr marL="342900" indent="-342900" algn="just">
              <a:buFont typeface="Wingdings" panose="05000000000000000000" pitchFamily="2" charset="2"/>
              <a:buChar char="§"/>
              <a:defRPr/>
            </a:pPr>
            <a:r>
              <a:rPr lang="it-IT" sz="2000" b="1" dirty="0">
                <a:latin typeface="Cambria" panose="02040503050406030204" pitchFamily="18" charset="0"/>
                <a:ea typeface="Cambria" panose="02040503050406030204" pitchFamily="18" charset="0"/>
              </a:rPr>
              <a:t>Evoluzione del Risk Management</a:t>
            </a:r>
          </a:p>
          <a:p>
            <a:pPr algn="just">
              <a:defRPr/>
            </a:pPr>
            <a:endParaRPr lang="it-IT" sz="2000" dirty="0">
              <a:latin typeface="Cambria" panose="02040503050406030204" pitchFamily="18" charset="0"/>
              <a:ea typeface="Cambria" panose="02040503050406030204" pitchFamily="18" charset="0"/>
            </a:endParaRPr>
          </a:p>
          <a:p>
            <a:pPr algn="just">
              <a:defRPr/>
            </a:pPr>
            <a:r>
              <a:rPr lang="it-IT" sz="2400" dirty="0">
                <a:latin typeface="Cambria" panose="02040503050406030204" pitchFamily="18" charset="0"/>
                <a:ea typeface="Cambria" panose="02040503050406030204" pitchFamily="18" charset="0"/>
              </a:rPr>
              <a:t>La nozione di Risk Management ha assunto, negli ultimi vent’anni, rilevanza crescente soprattutto nelle imprese di medio-grandi dimensioni a causa dell'aumento dell'incertezza connessa ad una serie di fattori interni ed esterni, quali esemplificativamente:</a:t>
            </a:r>
          </a:p>
          <a:p>
            <a:pPr algn="just">
              <a:defRPr/>
            </a:pPr>
            <a:endParaRPr lang="it-IT" sz="2400" dirty="0">
              <a:latin typeface="Cambria" panose="02040503050406030204" pitchFamily="18" charset="0"/>
              <a:ea typeface="Cambria" panose="02040503050406030204" pitchFamily="18" charset="0"/>
            </a:endParaRPr>
          </a:p>
          <a:p>
            <a:pPr marL="714375" indent="-268288" algn="just">
              <a:buFont typeface="Wingdings" panose="05000000000000000000" pitchFamily="2" charset="2"/>
              <a:buChar char="§"/>
              <a:defRPr/>
            </a:pPr>
            <a:r>
              <a:rPr lang="it-IT" sz="2400" dirty="0">
                <a:latin typeface="Cambria" panose="02040503050406030204" pitchFamily="18" charset="0"/>
                <a:ea typeface="Cambria" panose="02040503050406030204" pitchFamily="18" charset="0"/>
              </a:rPr>
              <a:t>l’aumento della globalizzazione dei mercati, che ha portato all’aumento del numero, della dimensione e della complessità dei rischi che l’impresa nel tempo è stata chiamata a fronteggiare;</a:t>
            </a:r>
          </a:p>
          <a:p>
            <a:pPr marL="714375" indent="-268288" algn="just">
              <a:buFont typeface="Wingdings" panose="05000000000000000000" pitchFamily="2" charset="2"/>
              <a:buChar char="§"/>
              <a:defRPr/>
            </a:pPr>
            <a:r>
              <a:rPr lang="it-IT" sz="2400" dirty="0">
                <a:latin typeface="Cambria" panose="02040503050406030204" pitchFamily="18" charset="0"/>
                <a:ea typeface="Cambria" panose="02040503050406030204" pitchFamily="18" charset="0"/>
              </a:rPr>
              <a:t>l’aumento della pressione sulla performance, originato dall’aumento dell’efficienza dei mercati finanziari regolamentati;</a:t>
            </a:r>
          </a:p>
        </p:txBody>
      </p:sp>
      <p:sp>
        <p:nvSpPr>
          <p:cNvPr id="13" name="CasellaDiTesto 12">
            <a:extLst>
              <a:ext uri="{FF2B5EF4-FFF2-40B4-BE49-F238E27FC236}">
                <a16:creationId xmlns:a16="http://schemas.microsoft.com/office/drawing/2014/main" id="{FD9AA299-E9DB-43E6-A16D-73FF2DF69DEA}"/>
              </a:ext>
            </a:extLst>
          </p:cNvPr>
          <p:cNvSpPr txBox="1"/>
          <p:nvPr/>
        </p:nvSpPr>
        <p:spPr>
          <a:xfrm>
            <a:off x="3899432" y="724036"/>
            <a:ext cx="8127350" cy="523220"/>
          </a:xfrm>
          <a:prstGeom prst="rect">
            <a:avLst/>
          </a:prstGeom>
          <a:noFill/>
        </p:spPr>
        <p:txBody>
          <a:bodyPr wrap="square" rtlCol="0">
            <a:spAutoFit/>
          </a:bodyPr>
          <a:lstStyle/>
          <a:p>
            <a:r>
              <a:rPr lang="it-IT" sz="2800" dirty="0">
                <a:latin typeface="Cambria" panose="02040503050406030204" pitchFamily="18" charset="0"/>
                <a:ea typeface="Cambria" panose="02040503050406030204" pitchFamily="18" charset="0"/>
              </a:rPr>
              <a:t>Risk Management e Risk </a:t>
            </a:r>
            <a:r>
              <a:rPr lang="it-IT" sz="2800" dirty="0" err="1">
                <a:latin typeface="Cambria" panose="02040503050406030204" pitchFamily="18" charset="0"/>
                <a:ea typeface="Cambria" panose="02040503050406030204" pitchFamily="18" charset="0"/>
              </a:rPr>
              <a:t>Assessment</a:t>
            </a:r>
            <a:endParaRPr lang="it-IT"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4735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7DBC8-6E40-68A6-7D3F-D563A8DBF9A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7B07C8F-2583-722A-5EF4-2AA7A0BF9C04}"/>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C5AC00F1-8622-0520-65A2-CDA25127A216}"/>
              </a:ext>
            </a:extLst>
          </p:cNvPr>
          <p:cNvSpPr txBox="1"/>
          <p:nvPr/>
        </p:nvSpPr>
        <p:spPr>
          <a:xfrm>
            <a:off x="507331" y="2540030"/>
            <a:ext cx="10702089" cy="3006529"/>
          </a:xfrm>
          <a:prstGeom prst="rect">
            <a:avLst/>
          </a:prstGeom>
          <a:noFill/>
        </p:spPr>
        <p:txBody>
          <a:bodyPr wrap="square">
            <a:spAutoFit/>
          </a:bodyPr>
          <a:lstStyle/>
          <a:p>
            <a:pPr algn="just">
              <a:lnSpc>
                <a:spcPct val="115000"/>
              </a:lnSpc>
              <a:spcAft>
                <a:spcPts val="800"/>
              </a:spcAf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Circa il controllo interno e la gestione del rischio di impresa il </a:t>
            </a:r>
            <a:r>
              <a:rPr lang="it-IT" sz="20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CoSo</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ha pubblicato:</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nel 1992 l’</a:t>
            </a:r>
            <a:r>
              <a:rPr lang="it-IT" sz="20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Internal</a:t>
            </a:r>
            <a:r>
              <a:rPr lang="it-IT" sz="20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Control – </a:t>
            </a:r>
            <a:r>
              <a:rPr lang="it-IT" sz="20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Integrated</a:t>
            </a:r>
            <a:r>
              <a:rPr lang="it-IT" sz="20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Framework</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(anche detto </a:t>
            </a:r>
            <a:r>
              <a:rPr lang="it-IT" sz="20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CoSO</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o </a:t>
            </a:r>
            <a:r>
              <a:rPr lang="it-IT" sz="20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CoSO</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 quale quadro integrato per aiutare le imprese a valutare e migliorare i propri sistemi di controllo interno;</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nel 2004 l’Enterprise Risk Management – </a:t>
            </a:r>
            <a:r>
              <a:rPr lang="it-IT" sz="20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Integrated</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Framework (anche detto </a:t>
            </a:r>
            <a:r>
              <a:rPr lang="it-IT" sz="20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CoSO</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II), che consente alle aziende di migliorare il proprio sistema di controllo interno attraverso un processo più completo di gestione del rischio;</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5720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nel 2013 il </a:t>
            </a:r>
            <a:r>
              <a:rPr lang="it-IT" sz="20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CoSO</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III, che migliora l'</a:t>
            </a:r>
            <a:r>
              <a:rPr lang="it-IT" sz="20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Integrated</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Framework del 2004 consentendo una maggiore copertura dei rischi che le organizzazioni devono affrontare. </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634B7E12-94BC-3C68-2FF6-1D5971CAE93B}"/>
              </a:ext>
            </a:extLst>
          </p:cNvPr>
          <p:cNvSpPr>
            <a:spLocks noGrp="1"/>
          </p:cNvSpPr>
          <p:nvPr>
            <p:ph type="sldNum" sz="quarter" idx="12"/>
          </p:nvPr>
        </p:nvSpPr>
        <p:spPr/>
        <p:txBody>
          <a:bodyPr/>
          <a:lstStyle/>
          <a:p>
            <a:fld id="{42F9D448-2FEA-46FF-BF5F-E7F104B6B17A}" type="slidenum">
              <a:rPr lang="it-IT" smtClean="0"/>
              <a:t>33</a:t>
            </a:fld>
            <a:endParaRPr lang="it-IT"/>
          </a:p>
        </p:txBody>
      </p:sp>
    </p:spTree>
    <p:extLst>
      <p:ext uri="{BB962C8B-B14F-4D97-AF65-F5344CB8AC3E}">
        <p14:creationId xmlns:p14="http://schemas.microsoft.com/office/powerpoint/2010/main" val="2691874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45E96-17BF-619D-6942-487D9402956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7BEFA6A-4499-46C9-75E4-D668C3A4830B}"/>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A8089C59-1F38-0090-0842-C3C584483024}"/>
              </a:ext>
            </a:extLst>
          </p:cNvPr>
          <p:cNvSpPr txBox="1"/>
          <p:nvPr/>
        </p:nvSpPr>
        <p:spPr>
          <a:xfrm>
            <a:off x="507331" y="2807132"/>
            <a:ext cx="10702089" cy="2196050"/>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tabLst>
                <a:tab pos="45720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nel 2017 il </a:t>
            </a:r>
            <a:r>
              <a:rPr lang="it-IT" sz="20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CoSO</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ERM 2017 il quale definisce l'ERM come “</a:t>
            </a:r>
            <a:r>
              <a:rPr lang="it-IT" sz="20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la cultura, i processi e le competenze, integrate con le strategie e le performances, sulle quali l'organizzazione si affida per gestire i rischi al fine di creare, preservare e realizzare valore</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Times New Roman" panose="02020603050405020304" pitchFamily="18" charset="0"/>
              <a:buChar char="-"/>
              <a:tabLst>
                <a:tab pos="457200" algn="l"/>
              </a:tabLs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dal 2018 (e con aggiornamenti successivi sino al 2021) la “</a:t>
            </a:r>
            <a:r>
              <a:rPr lang="it-IT" sz="20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Guidance</a:t>
            </a:r>
            <a:r>
              <a:rPr lang="it-IT" sz="20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for </a:t>
            </a:r>
            <a:r>
              <a:rPr lang="it-IT" sz="20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Applying</a:t>
            </a:r>
            <a:r>
              <a:rPr lang="it-IT" sz="20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Enterprise Risk Management (ERM) to ESG </a:t>
            </a:r>
            <a:r>
              <a:rPr lang="it-IT" sz="2000"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related</a:t>
            </a:r>
            <a:r>
              <a:rPr lang="it-IT" sz="2000"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Risk</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al fine di supportare l'integrazione dei rischi di natura ambientale, sociale e di governance nel processo ERM.</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C53DED6C-AEB8-5CF6-D5DA-165C972E8E1D}"/>
              </a:ext>
            </a:extLst>
          </p:cNvPr>
          <p:cNvSpPr>
            <a:spLocks noGrp="1"/>
          </p:cNvSpPr>
          <p:nvPr>
            <p:ph type="sldNum" sz="quarter" idx="12"/>
          </p:nvPr>
        </p:nvSpPr>
        <p:spPr/>
        <p:txBody>
          <a:bodyPr/>
          <a:lstStyle/>
          <a:p>
            <a:fld id="{42F9D448-2FEA-46FF-BF5F-E7F104B6B17A}" type="slidenum">
              <a:rPr lang="it-IT" smtClean="0"/>
              <a:t>34</a:t>
            </a:fld>
            <a:endParaRPr lang="it-IT"/>
          </a:p>
        </p:txBody>
      </p:sp>
    </p:spTree>
    <p:extLst>
      <p:ext uri="{BB962C8B-B14F-4D97-AF65-F5344CB8AC3E}">
        <p14:creationId xmlns:p14="http://schemas.microsoft.com/office/powerpoint/2010/main" val="1677577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F280E-2206-BB1D-7861-E03CA6F43E2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C7DFF7F-48A1-1C13-0989-FB6385893267}"/>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BB9505CA-0598-3B27-4088-C191BC4DE864}"/>
              </a:ext>
            </a:extLst>
          </p:cNvPr>
          <p:cNvSpPr>
            <a:spLocks noGrp="1"/>
          </p:cNvSpPr>
          <p:nvPr>
            <p:ph type="sldNum" sz="quarter" idx="12"/>
          </p:nvPr>
        </p:nvSpPr>
        <p:spPr/>
        <p:txBody>
          <a:bodyPr/>
          <a:lstStyle/>
          <a:p>
            <a:fld id="{42F9D448-2FEA-46FF-BF5F-E7F104B6B17A}" type="slidenum">
              <a:rPr lang="it-IT" smtClean="0"/>
              <a:t>35</a:t>
            </a:fld>
            <a:endParaRPr lang="it-IT"/>
          </a:p>
        </p:txBody>
      </p:sp>
      <p:sp>
        <p:nvSpPr>
          <p:cNvPr id="5" name="Rectangle 2">
            <a:extLst>
              <a:ext uri="{FF2B5EF4-FFF2-40B4-BE49-F238E27FC236}">
                <a16:creationId xmlns:a16="http://schemas.microsoft.com/office/drawing/2014/main" id="{4D219149-65A1-301C-F48B-736BC428F56A}"/>
              </a:ext>
            </a:extLst>
          </p:cNvPr>
          <p:cNvSpPr>
            <a:spLocks noChangeArrowheads="1"/>
          </p:cNvSpPr>
          <p:nvPr/>
        </p:nvSpPr>
        <p:spPr bwMode="auto">
          <a:xfrm>
            <a:off x="507331" y="3074557"/>
            <a:ext cx="17091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err="1">
                <a:ln>
                  <a:noFill/>
                </a:ln>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CoSO</a:t>
            </a:r>
            <a:r>
              <a:rPr kumimoji="0" lang="it-IT" altLang="it-IT" sz="2000" b="0" i="0" u="none" strike="noStrike" cap="none" normalizeH="0" baseline="0" dirty="0">
                <a:ln>
                  <a:noFill/>
                </a:ln>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 (1992)</a:t>
            </a:r>
            <a:endParaRPr kumimoji="0" lang="it-IT" altLang="it-IT" sz="1400" b="0" i="0" u="none" strike="noStrike" cap="none" normalizeH="0" baseline="0" dirty="0">
              <a:ln>
                <a:noFill/>
              </a:ln>
              <a:solidFill>
                <a:schemeClr val="tx1"/>
              </a:solidFill>
              <a:effectLst/>
            </a:endParaRPr>
          </a:p>
        </p:txBody>
      </p:sp>
      <p:pic>
        <p:nvPicPr>
          <p:cNvPr id="1025" name="Immagine 14" descr="http://images.slideplayer.it/8/2308940/slides/slide_7.jpg">
            <a:extLst>
              <a:ext uri="{FF2B5EF4-FFF2-40B4-BE49-F238E27FC236}">
                <a16:creationId xmlns:a16="http://schemas.microsoft.com/office/drawing/2014/main" id="{3CA1CED7-0746-2D65-B518-FC65B54C4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3" t="26517" r="53954" b="11411"/>
          <a:stretch>
            <a:fillRect/>
          </a:stretch>
        </p:blipFill>
        <p:spPr bwMode="auto">
          <a:xfrm>
            <a:off x="126331" y="3703267"/>
            <a:ext cx="2540000" cy="1727200"/>
          </a:xfrm>
          <a:prstGeom prst="rect">
            <a:avLst/>
          </a:prstGeom>
          <a:solidFill>
            <a:srgbClr val="E5F3F7"/>
          </a:solidFill>
        </p:spPr>
      </p:pic>
      <p:sp>
        <p:nvSpPr>
          <p:cNvPr id="6" name="Rectangle 3">
            <a:extLst>
              <a:ext uri="{FF2B5EF4-FFF2-40B4-BE49-F238E27FC236}">
                <a16:creationId xmlns:a16="http://schemas.microsoft.com/office/drawing/2014/main" id="{1606D475-EF36-0C23-3BF4-5DDAE9BD66F1}"/>
              </a:ext>
            </a:extLst>
          </p:cNvPr>
          <p:cNvSpPr>
            <a:spLocks noChangeArrowheads="1"/>
          </p:cNvSpPr>
          <p:nvPr/>
        </p:nvSpPr>
        <p:spPr bwMode="auto">
          <a:xfrm>
            <a:off x="507331" y="48416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7" name="Rectangle 5">
            <a:extLst>
              <a:ext uri="{FF2B5EF4-FFF2-40B4-BE49-F238E27FC236}">
                <a16:creationId xmlns:a16="http://schemas.microsoft.com/office/drawing/2014/main" id="{3CF20E93-D9C4-C153-781E-17C6332BDA10}"/>
              </a:ext>
            </a:extLst>
          </p:cNvPr>
          <p:cNvSpPr>
            <a:spLocks noChangeArrowheads="1"/>
          </p:cNvSpPr>
          <p:nvPr/>
        </p:nvSpPr>
        <p:spPr bwMode="auto">
          <a:xfrm>
            <a:off x="3387872" y="3074557"/>
            <a:ext cx="17940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err="1">
                <a:ln>
                  <a:noFill/>
                </a:ln>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CoSO</a:t>
            </a:r>
            <a:r>
              <a:rPr kumimoji="0" lang="it-IT" altLang="it-IT" sz="2000" b="0" i="0" u="none" strike="noStrike" cap="none" normalizeH="0" baseline="0" dirty="0">
                <a:ln>
                  <a:noFill/>
                </a:ln>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II (2004)</a:t>
            </a:r>
            <a:endParaRPr kumimoji="0" lang="it-IT" altLang="it-IT" sz="1400" b="0" i="0" u="none" strike="noStrike" cap="none" normalizeH="0" baseline="0" dirty="0">
              <a:ln>
                <a:noFill/>
              </a:ln>
              <a:solidFill>
                <a:schemeClr val="tx1"/>
              </a:solidFill>
              <a:effectLst/>
            </a:endParaRPr>
          </a:p>
        </p:txBody>
      </p:sp>
      <p:pic>
        <p:nvPicPr>
          <p:cNvPr id="1028" name="Immagine 14" descr="http://images.slideplayer.it/8/2308940/slides/slide_7.jpg">
            <a:extLst>
              <a:ext uri="{FF2B5EF4-FFF2-40B4-BE49-F238E27FC236}">
                <a16:creationId xmlns:a16="http://schemas.microsoft.com/office/drawing/2014/main" id="{79BB82FB-CBDF-5214-E6F8-7505D7585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547" t="18279" r="1907" b="11411"/>
          <a:stretch>
            <a:fillRect/>
          </a:stretch>
        </p:blipFill>
        <p:spPr bwMode="auto">
          <a:xfrm>
            <a:off x="2779963" y="3474667"/>
            <a:ext cx="3009900" cy="1955800"/>
          </a:xfrm>
          <a:prstGeom prst="rect">
            <a:avLst/>
          </a:prstGeom>
          <a:solidFill>
            <a:srgbClr val="E5F3F7"/>
          </a:solidFill>
        </p:spPr>
      </p:pic>
      <p:sp>
        <p:nvSpPr>
          <p:cNvPr id="9" name="Rectangle 6">
            <a:extLst>
              <a:ext uri="{FF2B5EF4-FFF2-40B4-BE49-F238E27FC236}">
                <a16:creationId xmlns:a16="http://schemas.microsoft.com/office/drawing/2014/main" id="{C141BFF3-6901-0743-51D1-97158E602464}"/>
              </a:ext>
            </a:extLst>
          </p:cNvPr>
          <p:cNvSpPr>
            <a:spLocks noChangeArrowheads="1"/>
          </p:cNvSpPr>
          <p:nvPr/>
        </p:nvSpPr>
        <p:spPr bwMode="auto">
          <a:xfrm>
            <a:off x="3705726" y="5070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Rectangle 8">
            <a:extLst>
              <a:ext uri="{FF2B5EF4-FFF2-40B4-BE49-F238E27FC236}">
                <a16:creationId xmlns:a16="http://schemas.microsoft.com/office/drawing/2014/main" id="{826CE4A4-EC68-2643-B1D9-DE2186761E5C}"/>
              </a:ext>
            </a:extLst>
          </p:cNvPr>
          <p:cNvSpPr>
            <a:spLocks noChangeArrowheads="1"/>
          </p:cNvSpPr>
          <p:nvPr/>
        </p:nvSpPr>
        <p:spPr bwMode="auto">
          <a:xfrm>
            <a:off x="7801795" y="3074557"/>
            <a:ext cx="218040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err="1">
                <a:ln>
                  <a:noFill/>
                </a:ln>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CoSO</a:t>
            </a:r>
            <a:r>
              <a:rPr kumimoji="0" lang="it-IT" altLang="it-IT" sz="2000" b="0" i="0" u="none" strike="noStrike" cap="none" normalizeH="0" baseline="0" dirty="0">
                <a:ln>
                  <a:noFill/>
                </a:ln>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ERM (2017)</a:t>
            </a:r>
            <a:endParaRPr kumimoji="0" lang="it-IT" altLang="it-IT"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3200" b="0" i="0" u="none" strike="noStrike" cap="none" normalizeH="0" baseline="0" dirty="0">
              <a:ln>
                <a:noFill/>
              </a:ln>
              <a:solidFill>
                <a:schemeClr val="tx1"/>
              </a:solidFill>
              <a:effectLst/>
              <a:latin typeface="Arial" panose="020B0604020202020204" pitchFamily="34" charset="0"/>
            </a:endParaRPr>
          </a:p>
        </p:txBody>
      </p:sp>
      <p:pic>
        <p:nvPicPr>
          <p:cNvPr id="1031" name="Immagine 1">
            <a:extLst>
              <a:ext uri="{FF2B5EF4-FFF2-40B4-BE49-F238E27FC236}">
                <a16:creationId xmlns:a16="http://schemas.microsoft.com/office/drawing/2014/main" id="{EB551C33-0CE6-DB9B-0AC0-EF1475BE8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291"/>
          <a:stretch>
            <a:fillRect/>
          </a:stretch>
        </p:blipFill>
        <p:spPr bwMode="auto">
          <a:xfrm>
            <a:off x="5924216" y="3700316"/>
            <a:ext cx="6121400" cy="15621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a:extLst>
              <a:ext uri="{FF2B5EF4-FFF2-40B4-BE49-F238E27FC236}">
                <a16:creationId xmlns:a16="http://schemas.microsoft.com/office/drawing/2014/main" id="{AE4D7F98-6918-A8A1-CF7E-864F3DA34FC9}"/>
              </a:ext>
            </a:extLst>
          </p:cNvPr>
          <p:cNvSpPr>
            <a:spLocks noChangeArrowheads="1"/>
          </p:cNvSpPr>
          <p:nvPr/>
        </p:nvSpPr>
        <p:spPr bwMode="auto">
          <a:xfrm>
            <a:off x="5883442" y="62657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2743322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3D795-7BB1-3C5B-C666-4F53926CF59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D457D7A-5DE6-7CED-8058-FCD88EA8CD22}"/>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D0394E58-456C-55BD-CD1D-18A4663E2CCE}"/>
              </a:ext>
            </a:extLst>
          </p:cNvPr>
          <p:cNvSpPr>
            <a:spLocks noGrp="1"/>
          </p:cNvSpPr>
          <p:nvPr>
            <p:ph type="sldNum" sz="quarter" idx="12"/>
          </p:nvPr>
        </p:nvSpPr>
        <p:spPr/>
        <p:txBody>
          <a:bodyPr/>
          <a:lstStyle/>
          <a:p>
            <a:fld id="{42F9D448-2FEA-46FF-BF5F-E7F104B6B17A}" type="slidenum">
              <a:rPr lang="it-IT" smtClean="0"/>
              <a:t>36</a:t>
            </a:fld>
            <a:endParaRPr lang="it-IT"/>
          </a:p>
        </p:txBody>
      </p:sp>
      <p:sp>
        <p:nvSpPr>
          <p:cNvPr id="6" name="Rectangle 3">
            <a:extLst>
              <a:ext uri="{FF2B5EF4-FFF2-40B4-BE49-F238E27FC236}">
                <a16:creationId xmlns:a16="http://schemas.microsoft.com/office/drawing/2014/main" id="{B5617F5D-3DAF-85A6-8B1F-37814E96D2E2}"/>
              </a:ext>
            </a:extLst>
          </p:cNvPr>
          <p:cNvSpPr>
            <a:spLocks noChangeArrowheads="1"/>
          </p:cNvSpPr>
          <p:nvPr/>
        </p:nvSpPr>
        <p:spPr bwMode="auto">
          <a:xfrm>
            <a:off x="507331" y="48416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9" name="Rectangle 6">
            <a:extLst>
              <a:ext uri="{FF2B5EF4-FFF2-40B4-BE49-F238E27FC236}">
                <a16:creationId xmlns:a16="http://schemas.microsoft.com/office/drawing/2014/main" id="{02F996E1-B6C3-6F39-24BF-332BE8C1EB69}"/>
              </a:ext>
            </a:extLst>
          </p:cNvPr>
          <p:cNvSpPr>
            <a:spLocks noChangeArrowheads="1"/>
          </p:cNvSpPr>
          <p:nvPr/>
        </p:nvSpPr>
        <p:spPr bwMode="auto">
          <a:xfrm>
            <a:off x="3705726" y="5070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Rectangle 9">
            <a:extLst>
              <a:ext uri="{FF2B5EF4-FFF2-40B4-BE49-F238E27FC236}">
                <a16:creationId xmlns:a16="http://schemas.microsoft.com/office/drawing/2014/main" id="{6BAAD71E-4C6B-15E3-73EE-B79C5A1959A8}"/>
              </a:ext>
            </a:extLst>
          </p:cNvPr>
          <p:cNvSpPr>
            <a:spLocks noChangeArrowheads="1"/>
          </p:cNvSpPr>
          <p:nvPr/>
        </p:nvSpPr>
        <p:spPr bwMode="auto">
          <a:xfrm>
            <a:off x="5883442" y="62657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26" name="Picture 2">
            <a:extLst>
              <a:ext uri="{FF2B5EF4-FFF2-40B4-BE49-F238E27FC236}">
                <a16:creationId xmlns:a16="http://schemas.microsoft.com/office/drawing/2014/main" id="{7534005E-564E-8EBD-2FBB-D0B59A241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651" y="2057015"/>
            <a:ext cx="6842697" cy="450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455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2F113-2B6D-0E97-018B-34085386EC8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2504689-E4CF-5186-EE15-6C400DEA41F8}"/>
              </a:ext>
            </a:extLst>
          </p:cNvPr>
          <p:cNvSpPr>
            <a:spLocks noGrp="1"/>
          </p:cNvSpPr>
          <p:nvPr>
            <p:ph type="ctrTitle"/>
          </p:nvPr>
        </p:nvSpPr>
        <p:spPr>
          <a:xfrm>
            <a:off x="507331" y="1286993"/>
            <a:ext cx="11079079" cy="770022"/>
          </a:xfrm>
        </p:spPr>
        <p:txBody>
          <a:bodyPr>
            <a:noAutofit/>
          </a:bodyPr>
          <a:lstStyle/>
          <a:p>
            <a:pPr>
              <a:lnSpc>
                <a:spcPct val="115000"/>
              </a:lnSpc>
              <a:spcAft>
                <a:spcPts val="800"/>
              </a:spcAft>
            </a:pPr>
            <a:r>
              <a:rPr lang="it-IT" sz="2800" b="1" kern="100" dirty="0">
                <a:solidFill>
                  <a:srgbClr val="000000"/>
                </a:solidFill>
                <a:effectLst/>
                <a:latin typeface="+mn-lt"/>
                <a:ea typeface="Aptos" panose="020B0004020202020204" pitchFamily="34" charset="0"/>
                <a:cs typeface="Times New Roman" panose="02020603050405020304" pitchFamily="18" charset="0"/>
              </a:rPr>
              <a:t>2. Il Risk </a:t>
            </a:r>
            <a:r>
              <a:rPr lang="it-IT" sz="2800" b="1" kern="100" dirty="0" err="1">
                <a:solidFill>
                  <a:srgbClr val="000000"/>
                </a:solidFill>
                <a:effectLst/>
                <a:latin typeface="+mn-lt"/>
                <a:ea typeface="Aptos" panose="020B0004020202020204" pitchFamily="34" charset="0"/>
                <a:cs typeface="Times New Roman" panose="02020603050405020304" pitchFamily="18" charset="0"/>
              </a:rPr>
              <a:t>Approach</a:t>
            </a:r>
            <a:r>
              <a:rPr lang="it-IT" sz="2800" b="1" kern="100" dirty="0">
                <a:solidFill>
                  <a:srgbClr val="000000"/>
                </a:solidFill>
                <a:effectLst/>
                <a:latin typeface="+mn-lt"/>
                <a:ea typeface="Aptos" panose="020B0004020202020204" pitchFamily="34" charset="0"/>
                <a:cs typeface="Times New Roman" panose="02020603050405020304" pitchFamily="18" charset="0"/>
              </a:rPr>
              <a:t> e la gestione integrata dei rischi</a:t>
            </a:r>
            <a:endParaRPr lang="it-IT" sz="2800" kern="100" dirty="0">
              <a:effectLst/>
              <a:latin typeface="+mn-lt"/>
              <a:ea typeface="Aptos" panose="020B000402020202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7DB9B02C-2063-324C-9075-B8866963E22D}"/>
              </a:ext>
            </a:extLst>
          </p:cNvPr>
          <p:cNvPicPr>
            <a:picLocks noChangeAspect="1"/>
          </p:cNvPicPr>
          <p:nvPr/>
        </p:nvPicPr>
        <p:blipFill rotWithShape="1">
          <a:blip r:embed="rId2">
            <a:extLst>
              <a:ext uri="{28A0092B-C50C-407E-A947-70E740481C1C}">
                <a14:useLocalDpi xmlns:a14="http://schemas.microsoft.com/office/drawing/2010/main" val="0"/>
              </a:ext>
            </a:extLst>
          </a:blip>
          <a:srcRect t="14802" r="95461" b="17600"/>
          <a:stretch/>
        </p:blipFill>
        <p:spPr>
          <a:xfrm rot="5400000">
            <a:off x="673768" y="-397043"/>
            <a:ext cx="553453" cy="1648327"/>
          </a:xfrm>
          <a:prstGeom prst="rect">
            <a:avLst/>
          </a:prstGeom>
        </p:spPr>
      </p:pic>
      <p:sp>
        <p:nvSpPr>
          <p:cNvPr id="8" name="CasellaDiTesto 7">
            <a:extLst>
              <a:ext uri="{FF2B5EF4-FFF2-40B4-BE49-F238E27FC236}">
                <a16:creationId xmlns:a16="http://schemas.microsoft.com/office/drawing/2014/main" id="{AF09C251-1168-16C8-B48C-6A462FE35E2F}"/>
              </a:ext>
            </a:extLst>
          </p:cNvPr>
          <p:cNvSpPr txBox="1"/>
          <p:nvPr/>
        </p:nvSpPr>
        <p:spPr>
          <a:xfrm>
            <a:off x="507331" y="2577742"/>
            <a:ext cx="10702089" cy="3257880"/>
          </a:xfrm>
          <a:prstGeom prst="rect">
            <a:avLst/>
          </a:prstGeom>
          <a:noFill/>
        </p:spPr>
        <p:txBody>
          <a:bodyPr wrap="square">
            <a:spAutoFit/>
          </a:bodyPr>
          <a:lstStyle/>
          <a:p>
            <a:pPr algn="just">
              <a:lnSpc>
                <a:spcPct val="115000"/>
              </a:lnSpc>
              <a:spcAft>
                <a:spcPts val="800"/>
              </a:spcAft>
            </a:pP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Il nuovo </a:t>
            </a:r>
            <a:r>
              <a:rPr lang="it-IT" sz="20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CoSO</a:t>
            </a:r>
            <a:r>
              <a:rPr lang="it-IT" sz="20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ERM 2017 rappresenta l’ERM mediante un </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diagramma </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nastri elicoidali che intrecciano cinque elementi nel corso del ciclo di vita di un’organizzazione</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0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Governance &amp; Culture, Strategy &amp; </a:t>
            </a:r>
            <a:r>
              <a:rPr lang="it-IT" sz="20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Objective</a:t>
            </a:r>
            <a:r>
              <a:rPr lang="it-IT" sz="20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Setting, Performance, Review &amp; </a:t>
            </a:r>
            <a:r>
              <a:rPr lang="it-IT" sz="20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Revision</a:t>
            </a:r>
            <a:r>
              <a:rPr lang="it-IT" sz="20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Information </a:t>
            </a:r>
            <a:r>
              <a:rPr lang="it-IT" sz="20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Communication</a:t>
            </a:r>
            <a:r>
              <a:rPr lang="it-IT" sz="20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Reporting</a:t>
            </a:r>
            <a:r>
              <a:rPr lang="it-IT" sz="20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uesti cinque componenti </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sono inoltre</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uniti in nastri che avvolgono gli </a:t>
            </a:r>
            <a:r>
              <a:rPr lang="it-IT" sz="2000" b="1"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step</a:t>
            </a:r>
            <a:r>
              <a:rPr lang="it-IT" sz="20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chiave</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dello sviluppo e dell’esecuzione di una strategia aziendale:</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a:t>
            </a:r>
            <a:r>
              <a:rPr lang="it-IT" sz="20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issione, visione e valori fondamentali</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(ii) </a:t>
            </a:r>
            <a:r>
              <a:rPr lang="it-IT" sz="20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viluppo della strategia</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(iii) </a:t>
            </a:r>
            <a:r>
              <a:rPr lang="it-IT" sz="20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ormulazione di obiettivi aziendali</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(iv) </a:t>
            </a:r>
            <a:r>
              <a:rPr lang="it-IT" sz="20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mplementazione e </a:t>
            </a:r>
            <a:r>
              <a:rPr lang="it-IT" sz="20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performance</a:t>
            </a:r>
            <a:r>
              <a:rPr lang="it-IT" sz="20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 </a:t>
            </a:r>
            <a:r>
              <a:rPr lang="it-IT" sz="20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v</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alore aumentato</a:t>
            </a:r>
            <a:r>
              <a:rPr lang="it-IT" sz="20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it-IT" sz="20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Governance &amp; Culture, Information </a:t>
            </a:r>
            <a:r>
              <a:rPr lang="it-IT" sz="20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Communication</a:t>
            </a:r>
            <a:r>
              <a:rPr lang="it-IT" sz="20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Reporting</a:t>
            </a:r>
            <a:r>
              <a:rPr lang="it-IT" sz="2000" i="1"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rappresenta</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meccanismi di supporto dell’ERM </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mentre </a:t>
            </a:r>
            <a:r>
              <a:rPr lang="it-IT" sz="20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Strategy &amp; </a:t>
            </a:r>
            <a:r>
              <a:rPr lang="it-IT" sz="20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Objective</a:t>
            </a:r>
            <a:r>
              <a:rPr lang="it-IT" sz="20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Setting, Performance, Review &amp; </a:t>
            </a:r>
            <a:r>
              <a:rPr lang="it-IT" sz="2000" i="1"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Revision</a:t>
            </a:r>
            <a:r>
              <a:rPr lang="it-IT" sz="20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rappresenta</a:t>
            </a:r>
            <a:r>
              <a:rPr lang="it-IT" sz="20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a:t>
            </a:r>
            <a:r>
              <a:rPr lang="it-IT" sz="20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 processi comuni che fluiscono dentro l’entità </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Segnaposto numero diapositiva 9">
            <a:extLst>
              <a:ext uri="{FF2B5EF4-FFF2-40B4-BE49-F238E27FC236}">
                <a16:creationId xmlns:a16="http://schemas.microsoft.com/office/drawing/2014/main" id="{E806246A-455A-E2A4-F615-1FE547224BDF}"/>
              </a:ext>
            </a:extLst>
          </p:cNvPr>
          <p:cNvSpPr>
            <a:spLocks noGrp="1"/>
          </p:cNvSpPr>
          <p:nvPr>
            <p:ph type="sldNum" sz="quarter" idx="12"/>
          </p:nvPr>
        </p:nvSpPr>
        <p:spPr/>
        <p:txBody>
          <a:bodyPr/>
          <a:lstStyle/>
          <a:p>
            <a:fld id="{42F9D448-2FEA-46FF-BF5F-E7F104B6B17A}" type="slidenum">
              <a:rPr lang="it-IT" smtClean="0"/>
              <a:t>37</a:t>
            </a:fld>
            <a:endParaRPr lang="it-IT"/>
          </a:p>
        </p:txBody>
      </p:sp>
    </p:spTree>
    <p:extLst>
      <p:ext uri="{BB962C8B-B14F-4D97-AF65-F5344CB8AC3E}">
        <p14:creationId xmlns:p14="http://schemas.microsoft.com/office/powerpoint/2010/main" val="47684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687658" y="1883625"/>
            <a:ext cx="10816683" cy="4154984"/>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Definizione di «adeguatezza» - alcune fonti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La Guida Operativa del Consiglio Nazionale dei Dottori Commercialisti ed Esperti Contabili denominata «Attività di vigilanza del collegio sindacale delle società non quotate nell’ambito dei controlli sull’assetto organizzativo» prevede che un assetto organizzativo è adeguato quando è in grado di garantire lo svolgimento delle funzioni aziendali.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Esso si basa sulla separazione e contrapposizione di responsabilità nei compiti e nelle funzioni e sulla chiara definizione delle deleghe e dei poteri di ciascuna funzione.</a:t>
            </a:r>
          </a:p>
        </p:txBody>
      </p:sp>
      <p:sp>
        <p:nvSpPr>
          <p:cNvPr id="3" name="CasellaDiTesto 2">
            <a:extLst>
              <a:ext uri="{FF2B5EF4-FFF2-40B4-BE49-F238E27FC236}">
                <a16:creationId xmlns:a16="http://schemas.microsoft.com/office/drawing/2014/main" id="{1CF6C878-E269-04C7-60EA-7644169FEE1A}"/>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mbria" panose="02040503050406030204" pitchFamily="18" charset="0"/>
                <a:ea typeface="Cambria" panose="02040503050406030204" pitchFamily="18" charset="0"/>
              </a:rPr>
              <a:t>1</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Gli adeguati assetti OAC</a:t>
            </a:r>
          </a:p>
        </p:txBody>
      </p:sp>
      <p:sp>
        <p:nvSpPr>
          <p:cNvPr id="7" name="Segnaposto numero diapositiva 6">
            <a:extLst>
              <a:ext uri="{FF2B5EF4-FFF2-40B4-BE49-F238E27FC236}">
                <a16:creationId xmlns:a16="http://schemas.microsoft.com/office/drawing/2014/main" id="{C935FCBE-EB01-2051-7139-28E8F4BEB622}"/>
              </a:ext>
            </a:extLst>
          </p:cNvPr>
          <p:cNvSpPr>
            <a:spLocks noGrp="1"/>
          </p:cNvSpPr>
          <p:nvPr>
            <p:ph type="sldNum" sz="quarter" idx="12"/>
          </p:nvPr>
        </p:nvSpPr>
        <p:spPr/>
        <p:txBody>
          <a:bodyPr/>
          <a:lstStyle/>
          <a:p>
            <a:fld id="{48400A54-91D9-4041-B354-9AC5B75CF32B}" type="slidenum">
              <a:rPr lang="it-IT" smtClean="0"/>
              <a:t>4</a:t>
            </a:fld>
            <a:endParaRPr lang="it-IT"/>
          </a:p>
        </p:txBody>
      </p:sp>
    </p:spTree>
    <p:extLst>
      <p:ext uri="{BB962C8B-B14F-4D97-AF65-F5344CB8AC3E}">
        <p14:creationId xmlns:p14="http://schemas.microsoft.com/office/powerpoint/2010/main" val="286750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687658" y="1730491"/>
            <a:ext cx="10816683" cy="489364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Definizione di «adeguatezza» - alcune fonti (segue)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La norma di comportamento 3.5. del Collegio Sindacale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r>
              <a:rPr kumimoji="0" lang="it-IT"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https</a:t>
            </a:r>
            <a:r>
              <a:rPr kumimoji="0" lang="it-IT"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r>
              <a:rPr kumimoji="0" lang="it-IT" sz="20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commercialisti.it</a:t>
            </a:r>
            <a:r>
              <a:rPr kumimoji="0" lang="it-IT"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/norme-di-comportamento-del-collegio-sindacale-verbali-e-procedure</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stabilisce che un assetto organizzativo può definirsi adeguato </a:t>
            </a:r>
            <a:r>
              <a:rPr kumimoji="0" lang="it-IT" sz="2400" b="0" i="1"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(i)</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in relazione alle dimensioni della società, </a:t>
            </a:r>
            <a:r>
              <a:rPr kumimoji="0" lang="it-IT" sz="2400" b="0" i="1"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(ii)</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alla natura e </a:t>
            </a:r>
            <a:r>
              <a:rPr kumimoji="0" lang="it-IT" sz="2400" b="0" i="1"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(iii)</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alle modalità di perseguimento dell’oggetto sociale,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se presenta i seguenti requisiti</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redazione di un organigramma aziendale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(ed io aggiungo: di un </a:t>
            </a:r>
            <a:r>
              <a:rPr kumimoji="0" lang="it-IT" sz="2400" b="0"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funzionigramma</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e di un sociogramma nei Gruppi), e comunque con chiara identificazione delle funzioni, dei compiti e delle linee di responsabilità;</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esercizio dell’attività decisionale e direttiva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della società da parte dei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soggetti ai quali sono attribuiti i relativi poteri</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sp>
        <p:nvSpPr>
          <p:cNvPr id="3" name="CasellaDiTesto 2">
            <a:extLst>
              <a:ext uri="{FF2B5EF4-FFF2-40B4-BE49-F238E27FC236}">
                <a16:creationId xmlns:a16="http://schemas.microsoft.com/office/drawing/2014/main" id="{AB291398-2C09-41FF-CCB6-F665EA2D19A4}"/>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mbria" panose="02040503050406030204" pitchFamily="18" charset="0"/>
                <a:ea typeface="Cambria" panose="02040503050406030204" pitchFamily="18" charset="0"/>
              </a:rPr>
              <a:t>1</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Gli adeguati assetti OAC</a:t>
            </a:r>
          </a:p>
        </p:txBody>
      </p:sp>
      <p:sp>
        <p:nvSpPr>
          <p:cNvPr id="7" name="Segnaposto numero diapositiva 6">
            <a:extLst>
              <a:ext uri="{FF2B5EF4-FFF2-40B4-BE49-F238E27FC236}">
                <a16:creationId xmlns:a16="http://schemas.microsoft.com/office/drawing/2014/main" id="{9E57A3E1-011C-A25E-0183-0C70198C785B}"/>
              </a:ext>
            </a:extLst>
          </p:cNvPr>
          <p:cNvSpPr>
            <a:spLocks noGrp="1"/>
          </p:cNvSpPr>
          <p:nvPr>
            <p:ph type="sldNum" sz="quarter" idx="12"/>
          </p:nvPr>
        </p:nvSpPr>
        <p:spPr/>
        <p:txBody>
          <a:bodyPr/>
          <a:lstStyle/>
          <a:p>
            <a:fld id="{48400A54-91D9-4041-B354-9AC5B75CF32B}" type="slidenum">
              <a:rPr lang="it-IT" smtClean="0"/>
              <a:t>5</a:t>
            </a:fld>
            <a:endParaRPr lang="it-IT"/>
          </a:p>
        </p:txBody>
      </p:sp>
    </p:spTree>
    <p:extLst>
      <p:ext uri="{BB962C8B-B14F-4D97-AF65-F5344CB8AC3E}">
        <p14:creationId xmlns:p14="http://schemas.microsoft.com/office/powerpoint/2010/main" val="61935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687658" y="2111491"/>
            <a:ext cx="10816683" cy="378565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Definizione di «adeguatezza» - alcune fonti (segue)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sussistenza di procedure che assicurino l’efficienza e l’efficacia della gestione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dei rischi e del sistema di controllo, nonché la completezza, tempestività, l’attendibilità e l’efficacia dei flussi informativi generati anche con riferimento alle società controllate;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esistenza di procedure che assicurino la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presenza di personale con adeguata competenza a svolgere le funzioni assegnate</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presenza di direttive e di procedure aziendali, loro aggiornamento ed effettiva diffusione.</a:t>
            </a:r>
          </a:p>
        </p:txBody>
      </p:sp>
      <p:sp>
        <p:nvSpPr>
          <p:cNvPr id="3" name="CasellaDiTesto 2">
            <a:extLst>
              <a:ext uri="{FF2B5EF4-FFF2-40B4-BE49-F238E27FC236}">
                <a16:creationId xmlns:a16="http://schemas.microsoft.com/office/drawing/2014/main" id="{7CE05AD4-2A8D-4C9F-CEB5-C3D8E5605772}"/>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mbria" panose="02040503050406030204" pitchFamily="18" charset="0"/>
                <a:ea typeface="Cambria" panose="02040503050406030204" pitchFamily="18" charset="0"/>
              </a:rPr>
              <a:t>1</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Gli adeguati assetti OAC</a:t>
            </a:r>
          </a:p>
        </p:txBody>
      </p:sp>
      <p:sp>
        <p:nvSpPr>
          <p:cNvPr id="7" name="Segnaposto numero diapositiva 6">
            <a:extLst>
              <a:ext uri="{FF2B5EF4-FFF2-40B4-BE49-F238E27FC236}">
                <a16:creationId xmlns:a16="http://schemas.microsoft.com/office/drawing/2014/main" id="{E30CC2CC-FD16-061C-5469-CCE9DAD1FC49}"/>
              </a:ext>
            </a:extLst>
          </p:cNvPr>
          <p:cNvSpPr>
            <a:spLocks noGrp="1"/>
          </p:cNvSpPr>
          <p:nvPr>
            <p:ph type="sldNum" sz="quarter" idx="12"/>
          </p:nvPr>
        </p:nvSpPr>
        <p:spPr/>
        <p:txBody>
          <a:bodyPr/>
          <a:lstStyle/>
          <a:p>
            <a:fld id="{48400A54-91D9-4041-B354-9AC5B75CF32B}" type="slidenum">
              <a:rPr lang="it-IT" smtClean="0"/>
              <a:t>6</a:t>
            </a:fld>
            <a:endParaRPr lang="it-IT"/>
          </a:p>
        </p:txBody>
      </p:sp>
    </p:spTree>
    <p:extLst>
      <p:ext uri="{BB962C8B-B14F-4D97-AF65-F5344CB8AC3E}">
        <p14:creationId xmlns:p14="http://schemas.microsoft.com/office/powerpoint/2010/main" val="208184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687658" y="2276700"/>
            <a:ext cx="10816683" cy="3416320"/>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Focus sui requisiti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L'organigramma è la rappresentazione grafica di una struttura organizzativa</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Il </a:t>
            </a:r>
            <a:r>
              <a:rPr kumimoji="0" lang="it-IT" sz="2400" b="0"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funzionigramma</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ufficializza in forma scritta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le funzioni e i compiti degli organi presenti nell'organizzazione</a:t>
            </a: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342900" marR="0" lvl="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it-IT"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Il </a:t>
            </a:r>
            <a:r>
              <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sociogramma espone la struttura societaria del Gruppo</a:t>
            </a:r>
            <a:r>
              <a:rPr kumimoji="0" lang="it-IT" sz="2400" b="0" i="0" u="none" strike="noStrike" kern="1200" cap="none" spc="0" normalizeH="0" baseline="0" noProof="0" dirty="0">
                <a:ln>
                  <a:noFill/>
                </a:ln>
                <a:effectLst/>
                <a:uLnTx/>
                <a:uFillTx/>
                <a:latin typeface="Cambria" panose="020405030504060302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sp>
        <p:nvSpPr>
          <p:cNvPr id="3" name="CasellaDiTesto 2">
            <a:extLst>
              <a:ext uri="{FF2B5EF4-FFF2-40B4-BE49-F238E27FC236}">
                <a16:creationId xmlns:a16="http://schemas.microsoft.com/office/drawing/2014/main" id="{F33C84F2-BFA6-6C01-688E-E1B17A392BE3}"/>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mbria" panose="02040503050406030204" pitchFamily="18" charset="0"/>
                <a:ea typeface="Cambria" panose="02040503050406030204" pitchFamily="18" charset="0"/>
              </a:rPr>
              <a:t>1</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Gli adeguati assetti OAC</a:t>
            </a:r>
          </a:p>
        </p:txBody>
      </p:sp>
      <p:sp>
        <p:nvSpPr>
          <p:cNvPr id="7" name="Segnaposto numero diapositiva 6">
            <a:extLst>
              <a:ext uri="{FF2B5EF4-FFF2-40B4-BE49-F238E27FC236}">
                <a16:creationId xmlns:a16="http://schemas.microsoft.com/office/drawing/2014/main" id="{64AB13C9-A13F-8C94-C5AE-58E891F198BD}"/>
              </a:ext>
            </a:extLst>
          </p:cNvPr>
          <p:cNvSpPr>
            <a:spLocks noGrp="1"/>
          </p:cNvSpPr>
          <p:nvPr>
            <p:ph type="sldNum" sz="quarter" idx="12"/>
          </p:nvPr>
        </p:nvSpPr>
        <p:spPr/>
        <p:txBody>
          <a:bodyPr/>
          <a:lstStyle/>
          <a:p>
            <a:fld id="{48400A54-91D9-4041-B354-9AC5B75CF32B}" type="slidenum">
              <a:rPr lang="it-IT" smtClean="0"/>
              <a:t>7</a:t>
            </a:fld>
            <a:endParaRPr lang="it-IT"/>
          </a:p>
        </p:txBody>
      </p:sp>
    </p:spTree>
    <p:extLst>
      <p:ext uri="{BB962C8B-B14F-4D97-AF65-F5344CB8AC3E}">
        <p14:creationId xmlns:p14="http://schemas.microsoft.com/office/powerpoint/2010/main" val="305598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7256531" y="3478287"/>
            <a:ext cx="372380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 name="Picture 2" descr="Organigramma | Apuafarma S.p.a.">
            <a:extLst>
              <a:ext uri="{FF2B5EF4-FFF2-40B4-BE49-F238E27FC236}">
                <a16:creationId xmlns:a16="http://schemas.microsoft.com/office/drawing/2014/main" id="{8F0CB140-B198-4D4E-A1A6-F162BB07BD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1047"/>
          <a:stretch/>
        </p:blipFill>
        <p:spPr bwMode="auto">
          <a:xfrm>
            <a:off x="2528888" y="1555877"/>
            <a:ext cx="9189766" cy="512995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161A5186-028E-CE4F-A17A-38EE302840FC}"/>
              </a:ext>
            </a:extLst>
          </p:cNvPr>
          <p:cNvSpPr txBox="1"/>
          <p:nvPr/>
        </p:nvSpPr>
        <p:spPr>
          <a:xfrm>
            <a:off x="687659" y="2723978"/>
            <a:ext cx="2798491" cy="113877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Esempio di organigramma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sp>
        <p:nvSpPr>
          <p:cNvPr id="7" name="Rettangolo 6">
            <a:extLst>
              <a:ext uri="{FF2B5EF4-FFF2-40B4-BE49-F238E27FC236}">
                <a16:creationId xmlns:a16="http://schemas.microsoft.com/office/drawing/2014/main" id="{28EB5202-5B0D-5645-9BFB-FC04B1240EA7}"/>
              </a:ext>
            </a:extLst>
          </p:cNvPr>
          <p:cNvSpPr/>
          <p:nvPr/>
        </p:nvSpPr>
        <p:spPr>
          <a:xfrm>
            <a:off x="3014663" y="1900238"/>
            <a:ext cx="4900612" cy="614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asellaDiTesto 7">
            <a:extLst>
              <a:ext uri="{FF2B5EF4-FFF2-40B4-BE49-F238E27FC236}">
                <a16:creationId xmlns:a16="http://schemas.microsoft.com/office/drawing/2014/main" id="{4E32E50D-A41C-E090-3FCB-7904B75E2D8A}"/>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800" dirty="0">
                <a:solidFill>
                  <a:prstClr val="black"/>
                </a:solidFill>
                <a:latin typeface="Cambria" panose="02040503050406030204" pitchFamily="18" charset="0"/>
                <a:ea typeface="Cambria" panose="02040503050406030204" pitchFamily="18" charset="0"/>
              </a:rPr>
              <a:t>1</a:t>
            </a: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Gli adeguati assetti OAC</a:t>
            </a:r>
          </a:p>
        </p:txBody>
      </p:sp>
      <p:sp>
        <p:nvSpPr>
          <p:cNvPr id="10" name="Segnaposto numero diapositiva 9">
            <a:extLst>
              <a:ext uri="{FF2B5EF4-FFF2-40B4-BE49-F238E27FC236}">
                <a16:creationId xmlns:a16="http://schemas.microsoft.com/office/drawing/2014/main" id="{22DEABF6-021E-CC2B-898C-46C2502A1432}"/>
              </a:ext>
            </a:extLst>
          </p:cNvPr>
          <p:cNvSpPr>
            <a:spLocks noGrp="1"/>
          </p:cNvSpPr>
          <p:nvPr>
            <p:ph type="sldNum" sz="quarter" idx="12"/>
          </p:nvPr>
        </p:nvSpPr>
        <p:spPr/>
        <p:txBody>
          <a:bodyPr/>
          <a:lstStyle/>
          <a:p>
            <a:fld id="{48400A54-91D9-4041-B354-9AC5B75CF32B}" type="slidenum">
              <a:rPr lang="it-IT" smtClean="0"/>
              <a:t>8</a:t>
            </a:fld>
            <a:endParaRPr lang="it-IT"/>
          </a:p>
        </p:txBody>
      </p:sp>
    </p:spTree>
    <p:extLst>
      <p:ext uri="{BB962C8B-B14F-4D97-AF65-F5344CB8AC3E}">
        <p14:creationId xmlns:p14="http://schemas.microsoft.com/office/powerpoint/2010/main" val="166370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5CD826-D62C-4C77-A911-E33857EFE4AC}"/>
              </a:ext>
            </a:extLst>
          </p:cNvPr>
          <p:cNvSpPr txBox="1"/>
          <p:nvPr/>
        </p:nvSpPr>
        <p:spPr>
          <a:xfrm>
            <a:off x="7256531" y="3478287"/>
            <a:ext cx="372380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CasellaDiTesto 5">
            <a:extLst>
              <a:ext uri="{FF2B5EF4-FFF2-40B4-BE49-F238E27FC236}">
                <a16:creationId xmlns:a16="http://schemas.microsoft.com/office/drawing/2014/main" id="{161A5186-028E-CE4F-A17A-38EE302840FC}"/>
              </a:ext>
            </a:extLst>
          </p:cNvPr>
          <p:cNvSpPr txBox="1"/>
          <p:nvPr/>
        </p:nvSpPr>
        <p:spPr>
          <a:xfrm>
            <a:off x="687659" y="2723978"/>
            <a:ext cx="2798491" cy="113877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Esempio di </a:t>
            </a:r>
            <a:r>
              <a:rPr kumimoji="0" lang="it-IT"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funzionigramma</a:t>
            </a:r>
            <a:endParaRPr kumimoji="0" lang="it-IT"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sp>
        <p:nvSpPr>
          <p:cNvPr id="7" name="Rettangolo 6">
            <a:extLst>
              <a:ext uri="{FF2B5EF4-FFF2-40B4-BE49-F238E27FC236}">
                <a16:creationId xmlns:a16="http://schemas.microsoft.com/office/drawing/2014/main" id="{28EB5202-5B0D-5645-9BFB-FC04B1240EA7}"/>
              </a:ext>
            </a:extLst>
          </p:cNvPr>
          <p:cNvSpPr/>
          <p:nvPr/>
        </p:nvSpPr>
        <p:spPr>
          <a:xfrm>
            <a:off x="3014663" y="1900238"/>
            <a:ext cx="4900612" cy="614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a:extLst>
              <a:ext uri="{FF2B5EF4-FFF2-40B4-BE49-F238E27FC236}">
                <a16:creationId xmlns:a16="http://schemas.microsoft.com/office/drawing/2014/main" id="{2196BA90-8126-194D-9678-E9537F7D8397}"/>
              </a:ext>
            </a:extLst>
          </p:cNvPr>
          <p:cNvPicPr>
            <a:picLocks noChangeAspect="1"/>
          </p:cNvPicPr>
          <p:nvPr/>
        </p:nvPicPr>
        <p:blipFill rotWithShape="1">
          <a:blip r:embed="rId2"/>
          <a:srcRect l="19444" t="17291" r="19357" b="15000"/>
          <a:stretch/>
        </p:blipFill>
        <p:spPr>
          <a:xfrm>
            <a:off x="3821373" y="1640180"/>
            <a:ext cx="7337165" cy="5073572"/>
          </a:xfrm>
          <a:prstGeom prst="rect">
            <a:avLst/>
          </a:prstGeom>
        </p:spPr>
      </p:pic>
      <p:sp>
        <p:nvSpPr>
          <p:cNvPr id="9" name="Rettangolo 8">
            <a:extLst>
              <a:ext uri="{FF2B5EF4-FFF2-40B4-BE49-F238E27FC236}">
                <a16:creationId xmlns:a16="http://schemas.microsoft.com/office/drawing/2014/main" id="{79C56E10-3E1D-7246-BAF4-B2AB41720AB8}"/>
              </a:ext>
            </a:extLst>
          </p:cNvPr>
          <p:cNvSpPr/>
          <p:nvPr/>
        </p:nvSpPr>
        <p:spPr>
          <a:xfrm>
            <a:off x="8958263" y="1640181"/>
            <a:ext cx="1871662" cy="846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A7C9CFA5-C4BB-7C5B-992F-0B546C2FA693}"/>
              </a:ext>
            </a:extLst>
          </p:cNvPr>
          <p:cNvSpPr txBox="1"/>
          <p:nvPr/>
        </p:nvSpPr>
        <p:spPr>
          <a:xfrm>
            <a:off x="3924505" y="819391"/>
            <a:ext cx="74044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Gli adeguati assetti OAC</a:t>
            </a:r>
          </a:p>
        </p:txBody>
      </p:sp>
      <p:sp>
        <p:nvSpPr>
          <p:cNvPr id="11" name="Segnaposto numero diapositiva 10">
            <a:extLst>
              <a:ext uri="{FF2B5EF4-FFF2-40B4-BE49-F238E27FC236}">
                <a16:creationId xmlns:a16="http://schemas.microsoft.com/office/drawing/2014/main" id="{8C8C114F-6E79-B260-31DE-D27725D1104D}"/>
              </a:ext>
            </a:extLst>
          </p:cNvPr>
          <p:cNvSpPr>
            <a:spLocks noGrp="1"/>
          </p:cNvSpPr>
          <p:nvPr>
            <p:ph type="sldNum" sz="quarter" idx="12"/>
          </p:nvPr>
        </p:nvSpPr>
        <p:spPr/>
        <p:txBody>
          <a:bodyPr/>
          <a:lstStyle/>
          <a:p>
            <a:fld id="{48400A54-91D9-4041-B354-9AC5B75CF32B}" type="slidenum">
              <a:rPr lang="it-IT" smtClean="0"/>
              <a:t>9</a:t>
            </a:fld>
            <a:endParaRPr lang="it-IT"/>
          </a:p>
        </p:txBody>
      </p:sp>
    </p:spTree>
    <p:extLst>
      <p:ext uri="{BB962C8B-B14F-4D97-AF65-F5344CB8AC3E}">
        <p14:creationId xmlns:p14="http://schemas.microsoft.com/office/powerpoint/2010/main" val="164426503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TotalTime>
  <Words>3994</Words>
  <Application>Microsoft Office PowerPoint</Application>
  <PresentationFormat>Widescreen</PresentationFormat>
  <Paragraphs>254</Paragraphs>
  <Slides>37</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37</vt:i4>
      </vt:variant>
    </vt:vector>
  </HeadingPairs>
  <TitlesOfParts>
    <vt:vector size="47" baseType="lpstr">
      <vt:lpstr>Aptos</vt:lpstr>
      <vt:lpstr>Aptos Display</vt:lpstr>
      <vt:lpstr>Arial</vt:lpstr>
      <vt:lpstr>Calibri</vt:lpstr>
      <vt:lpstr>Cambria</vt:lpstr>
      <vt:lpstr>Courier New</vt:lpstr>
      <vt:lpstr>Domine</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 Il Risk Approach e la gestione integrata dei rischi</vt:lpstr>
      <vt:lpstr>2. Il Risk Approach e la gestione integrata dei rischi</vt:lpstr>
      <vt:lpstr>2. Il Risk Approach e la gestione integrata dei rischi</vt:lpstr>
      <vt:lpstr>Presentazione standard di PowerPoint</vt:lpstr>
      <vt:lpstr>Presentazione standard di PowerPoint</vt:lpstr>
      <vt:lpstr>2. Il Risk Approach e la gestione integrata dei rischi</vt:lpstr>
      <vt:lpstr>2. Il Risk Approach e la gestione integrata dei rischi</vt:lpstr>
      <vt:lpstr>2. Il Risk Approach e la gestione integrata dei rischi</vt:lpstr>
      <vt:lpstr>2. Il Risk Approach e la gestione integrata dei rischi</vt:lpstr>
      <vt:lpstr>2. Il Risk Approach e la gestione integrata dei rischi</vt:lpstr>
      <vt:lpstr>2. Il Risk Approach e la gestione integrata dei rischi</vt:lpstr>
      <vt:lpstr>Presentazione standard di PowerPoint</vt:lpstr>
      <vt:lpstr>2. Il Risk Approach e la gestione integrata dei rischi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2. Il Risk Approach e la gestione integrata dei rischi</vt:lpstr>
      <vt:lpstr>2. Il Risk Approach e la gestione integrata dei rischi</vt:lpstr>
      <vt:lpstr>2. Il Risk Approach e la gestione integrata dei rischi</vt:lpstr>
      <vt:lpstr>2. Il Risk Approach e la gestione integrata dei rischi</vt:lpstr>
      <vt:lpstr>2. Il Risk Approach e la gestione integrata dei rischi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Federico Cattarossi</dc:creator>
  <cp:lastModifiedBy>Federico Cattarossi</cp:lastModifiedBy>
  <cp:revision>1</cp:revision>
  <dcterms:created xsi:type="dcterms:W3CDTF">2025-03-26T13:15:34Z</dcterms:created>
  <dcterms:modified xsi:type="dcterms:W3CDTF">2025-03-26T13:42:20Z</dcterms:modified>
</cp:coreProperties>
</file>