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notesMasterIdLst>
    <p:notesMasterId r:id="rId18"/>
  </p:notesMasterIdLst>
  <p:sldIdLst>
    <p:sldId id="272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8" r:id="rId13"/>
    <p:sldId id="269" r:id="rId14"/>
    <p:sldId id="266" r:id="rId15"/>
    <p:sldId id="271" r:id="rId16"/>
    <p:sldId id="270" r:id="rId1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69" d="100"/>
          <a:sy n="69" d="100"/>
        </p:scale>
        <p:origin x="9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33A480-935C-4DDD-AE84-A3C565B08FF0}" type="datetimeFigureOut">
              <a:rPr lang="it-IT" smtClean="0"/>
              <a:t>05/05/2025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57D602-05C2-4A6D-8FE8-FF05167047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617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57D602-05C2-4A6D-8FE8-FF0516704746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9479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7936-6182-4363-B7E6-098FF2FC4B15}" type="datetimeFigureOut">
              <a:rPr lang="it-IT" smtClean="0"/>
              <a:t>05/05/2025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F7214-96F4-4AEF-9729-0428C9B6D8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0449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7936-6182-4363-B7E6-098FF2FC4B15}" type="datetimeFigureOut">
              <a:rPr lang="it-IT" smtClean="0"/>
              <a:t>05/05/2025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F7214-96F4-4AEF-9729-0428C9B6D8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502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7936-6182-4363-B7E6-098FF2FC4B15}" type="datetimeFigureOut">
              <a:rPr lang="it-IT" smtClean="0"/>
              <a:t>05/05/2025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F7214-96F4-4AEF-9729-0428C9B6D8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7726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7936-6182-4363-B7E6-098FF2FC4B15}" type="datetimeFigureOut">
              <a:rPr lang="it-IT" smtClean="0"/>
              <a:t>05/05/2025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F7214-96F4-4AEF-9729-0428C9B6D888}" type="slidenum">
              <a:rPr lang="it-IT" smtClean="0"/>
              <a:t>‹N›</a:t>
            </a:fld>
            <a:endParaRPr lang="it-IT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17488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7936-6182-4363-B7E6-098FF2FC4B15}" type="datetimeFigureOut">
              <a:rPr lang="it-IT" smtClean="0"/>
              <a:t>05/05/2025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F7214-96F4-4AEF-9729-0428C9B6D8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6450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7936-6182-4363-B7E6-098FF2FC4B15}" type="datetimeFigureOut">
              <a:rPr lang="it-IT" smtClean="0"/>
              <a:t>05/05/2025</a:t>
            </a:fld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F7214-96F4-4AEF-9729-0428C9B6D8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20963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7936-6182-4363-B7E6-098FF2FC4B15}" type="datetimeFigureOut">
              <a:rPr lang="it-IT" smtClean="0"/>
              <a:t>05/05/2025</a:t>
            </a:fld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F7214-96F4-4AEF-9729-0428C9B6D8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01290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7936-6182-4363-B7E6-098FF2FC4B15}" type="datetimeFigureOut">
              <a:rPr lang="it-IT" smtClean="0"/>
              <a:t>05/05/2025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F7214-96F4-4AEF-9729-0428C9B6D8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02560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7936-6182-4363-B7E6-098FF2FC4B15}" type="datetimeFigureOut">
              <a:rPr lang="it-IT" smtClean="0"/>
              <a:t>05/05/2025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F7214-96F4-4AEF-9729-0428C9B6D8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3337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7936-6182-4363-B7E6-098FF2FC4B15}" type="datetimeFigureOut">
              <a:rPr lang="it-IT" smtClean="0"/>
              <a:t>05/05/2025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F7214-96F4-4AEF-9729-0428C9B6D8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9214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7936-6182-4363-B7E6-098FF2FC4B15}" type="datetimeFigureOut">
              <a:rPr lang="it-IT" smtClean="0"/>
              <a:t>05/05/2025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F7214-96F4-4AEF-9729-0428C9B6D8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680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7936-6182-4363-B7E6-098FF2FC4B15}" type="datetimeFigureOut">
              <a:rPr lang="it-IT" smtClean="0"/>
              <a:t>05/05/2025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F7214-96F4-4AEF-9729-0428C9B6D8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279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7936-6182-4363-B7E6-098FF2FC4B15}" type="datetimeFigureOut">
              <a:rPr lang="it-IT" smtClean="0"/>
              <a:t>05/05/2025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F7214-96F4-4AEF-9729-0428C9B6D8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1209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7936-6182-4363-B7E6-098FF2FC4B15}" type="datetimeFigureOut">
              <a:rPr lang="it-IT" smtClean="0"/>
              <a:t>05/05/2025</a:t>
            </a:fld>
            <a:endParaRPr lang="it-IT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F7214-96F4-4AEF-9729-0428C9B6D8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0710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7936-6182-4363-B7E6-098FF2FC4B15}" type="datetimeFigureOut">
              <a:rPr lang="it-IT" smtClean="0"/>
              <a:t>05/05/2025</a:t>
            </a:fld>
            <a:endParaRPr lang="it-IT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F7214-96F4-4AEF-9729-0428C9B6D8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2726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7936-6182-4363-B7E6-098FF2FC4B15}" type="datetimeFigureOut">
              <a:rPr lang="it-IT" smtClean="0"/>
              <a:t>05/05/2025</a:t>
            </a:fld>
            <a:endParaRPr lang="it-IT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F7214-96F4-4AEF-9729-0428C9B6D8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2227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7936-6182-4363-B7E6-098FF2FC4B15}" type="datetimeFigureOut">
              <a:rPr lang="it-IT" smtClean="0"/>
              <a:t>05/05/2025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F7214-96F4-4AEF-9729-0428C9B6D8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6879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D097936-6182-4363-B7E6-098FF2FC4B15}" type="datetimeFigureOut">
              <a:rPr lang="it-IT" smtClean="0"/>
              <a:t>05/05/2025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F7214-96F4-4AEF-9729-0428C9B6D8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39620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73AED6-A989-8CE3-3E0F-C2770838C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Il bilancio illustrato agli avvocati dai commercialisti</a:t>
            </a:r>
            <a:br>
              <a:rPr lang="it-IT" dirty="0"/>
            </a:br>
            <a:br>
              <a:rPr lang="it-IT" dirty="0"/>
            </a:br>
            <a:r>
              <a:rPr lang="it-IT" dirty="0"/>
              <a:t>4° incontro, 5 maggio 2025</a:t>
            </a:r>
            <a:br>
              <a:rPr lang="it-IT" dirty="0"/>
            </a:br>
            <a:br>
              <a:rPr lang="it-IT" dirty="0"/>
            </a:br>
            <a:r>
              <a:rPr lang="it-IT" dirty="0"/>
              <a:t>Casistiche che frequentemente si presentano nei bilanci delle aziende in crisi</a:t>
            </a:r>
            <a:br>
              <a:rPr lang="it-IT" dirty="0"/>
            </a:br>
            <a:r>
              <a:rPr lang="it-IT" sz="1800" dirty="0"/>
              <a:t>(avv. Francesca Romano)</a:t>
            </a:r>
          </a:p>
        </p:txBody>
      </p:sp>
    </p:spTree>
    <p:extLst>
      <p:ext uri="{BB962C8B-B14F-4D97-AF65-F5344CB8AC3E}">
        <p14:creationId xmlns:p14="http://schemas.microsoft.com/office/powerpoint/2010/main" val="2562229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3876BDCD-B52C-CE24-4E91-DE17D6E88461}"/>
              </a:ext>
            </a:extLst>
          </p:cNvPr>
          <p:cNvSpPr txBox="1"/>
          <p:nvPr/>
        </p:nvSpPr>
        <p:spPr>
          <a:xfrm>
            <a:off x="1206631" y="1021272"/>
            <a:ext cx="9078012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2400" dirty="0">
                <a:latin typeface="Aptos" panose="020B0004020202020204" pitchFamily="34" charset="0"/>
              </a:rPr>
              <a:t>AMMORTAMENTO DEI COSTI PER MIGLIORIE SU BENI DI TERZI</a:t>
            </a:r>
          </a:p>
          <a:p>
            <a:pPr algn="just"/>
            <a:endParaRPr lang="it-IT" sz="2000" dirty="0">
              <a:latin typeface="Aptos" panose="020B0004020202020204" pitchFamily="34" charset="0"/>
            </a:endParaRPr>
          </a:p>
          <a:p>
            <a:pPr algn="just"/>
            <a:r>
              <a:rPr lang="it-IT" sz="2400" dirty="0">
                <a:latin typeface="Aptos" panose="020B0004020202020204" pitchFamily="34" charset="0"/>
              </a:rPr>
              <a:t>Al riguardo, l’OIC 24, § 76, dispone che: “76. L’ammortamento dei costi per migliorie dei beni di terzi si effettua nel periodo minore tra quello di utilità futura delle spese sostenute e quello residuo della locazione, tenuto conto dell'eventuale periodo di rinnovo, se dipendente dal conduttore”.</a:t>
            </a:r>
          </a:p>
          <a:p>
            <a:pPr algn="just"/>
            <a:endParaRPr lang="it-IT" sz="2400" dirty="0">
              <a:latin typeface="Aptos" panose="020B0004020202020204" pitchFamily="34" charset="0"/>
            </a:endParaRPr>
          </a:p>
          <a:p>
            <a:pPr algn="just"/>
            <a:r>
              <a:rPr lang="it-IT" sz="2400" dirty="0">
                <a:latin typeface="Aptos" panose="020B0004020202020204" pitchFamily="34" charset="0"/>
              </a:rPr>
              <a:t> In proposito, nella relazione ex art. 33 L.F. si rileva che l’ammortamento sarebbe dovuto avvenire entro il termine residuo della locazione; nondimeno, è lo stesso curatore ad osservare che: “sul punto, tuttavia, la prassi tendenzialmente ammette che si possa tener conto del profilo sostanziale invece di quello formale.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700599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2C7F00-93A5-84DC-3236-DEAB603C7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2938469" cy="4470821"/>
          </a:xfrm>
        </p:spPr>
        <p:txBody>
          <a:bodyPr>
            <a:normAutofit/>
          </a:bodyPr>
          <a:lstStyle/>
          <a:p>
            <a:pPr algn="ctr"/>
            <a:br>
              <a:rPr lang="it-IT" sz="3600" dirty="0">
                <a:solidFill>
                  <a:schemeClr val="tx1"/>
                </a:solidFill>
                <a:latin typeface="Aptos Display" panose="020B0004020202020204" pitchFamily="34" charset="0"/>
              </a:rPr>
            </a:br>
            <a:br>
              <a:rPr lang="it-IT" sz="3600" dirty="0">
                <a:solidFill>
                  <a:schemeClr val="tx1"/>
                </a:solidFill>
                <a:latin typeface="Aptos Display" panose="020B0004020202020204" pitchFamily="34" charset="0"/>
              </a:rPr>
            </a:br>
            <a:br>
              <a:rPr lang="it-IT" sz="3600" dirty="0">
                <a:solidFill>
                  <a:schemeClr val="tx1"/>
                </a:solidFill>
                <a:latin typeface="Aptos Display" panose="020B0004020202020204" pitchFamily="34" charset="0"/>
              </a:rPr>
            </a:br>
            <a:r>
              <a:rPr lang="it-IT" sz="2800" dirty="0">
                <a:solidFill>
                  <a:schemeClr val="tx1"/>
                </a:solidFill>
                <a:latin typeface="Aptos Display" panose="020B0004020202020204" pitchFamily="34" charset="0"/>
              </a:rPr>
              <a:t>ALTRE IPOTESI:</a:t>
            </a:r>
            <a:br>
              <a:rPr lang="it-IT" sz="2800" dirty="0">
                <a:solidFill>
                  <a:schemeClr val="tx1"/>
                </a:solidFill>
                <a:latin typeface="Aptos Display" panose="020B0004020202020204" pitchFamily="34" charset="0"/>
              </a:rPr>
            </a:br>
            <a:r>
              <a:rPr lang="it-IT" sz="2800" dirty="0">
                <a:solidFill>
                  <a:schemeClr val="tx1"/>
                </a:solidFill>
                <a:latin typeface="Aptos Display" panose="020B0004020202020204" pitchFamily="34" charset="0"/>
              </a:rPr>
              <a:t>CAPITALIZZAZIONI</a:t>
            </a:r>
            <a:br>
              <a:rPr lang="it-IT" sz="2800" dirty="0">
                <a:solidFill>
                  <a:schemeClr val="tx1"/>
                </a:solidFill>
                <a:latin typeface="Aptos Display" panose="020B0004020202020204" pitchFamily="34" charset="0"/>
              </a:rPr>
            </a:br>
            <a:r>
              <a:rPr lang="it-IT" sz="2800" dirty="0">
                <a:solidFill>
                  <a:schemeClr val="tx1"/>
                </a:solidFill>
                <a:latin typeface="Aptos Display" panose="020B0004020202020204" pitchFamily="34" charset="0"/>
              </a:rPr>
              <a:t>INGIUSTIFICATE</a:t>
            </a:r>
            <a:br>
              <a:rPr lang="it-IT" sz="2800" dirty="0">
                <a:solidFill>
                  <a:schemeClr val="tx1"/>
                </a:solidFill>
                <a:latin typeface="Aptos Display" panose="020B0004020202020204" pitchFamily="34" charset="0"/>
              </a:rPr>
            </a:br>
            <a:r>
              <a:rPr lang="it-IT" sz="2000" dirty="0">
                <a:solidFill>
                  <a:schemeClr val="tx1"/>
                </a:solidFill>
                <a:latin typeface="Aptos Display" panose="020B0004020202020204" pitchFamily="34" charset="0"/>
              </a:rPr>
              <a:t>immobilizzazioni immateriali</a:t>
            </a:r>
            <a:br>
              <a:rPr lang="it-IT" sz="2800" dirty="0">
                <a:solidFill>
                  <a:schemeClr val="tx1"/>
                </a:solidFill>
                <a:latin typeface="Aptos Display" panose="020B0004020202020204" pitchFamily="34" charset="0"/>
              </a:rPr>
            </a:br>
            <a:endParaRPr lang="it-IT" sz="2800" dirty="0">
              <a:solidFill>
                <a:schemeClr val="tx1"/>
              </a:solidFill>
              <a:latin typeface="Aptos Display" panose="020B000402020202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5F5D4A5-9320-3C20-0B6C-98B1BC9C1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1611" y="1645919"/>
            <a:ext cx="7748833" cy="4470821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/>
              <a:t>Capitalizzazione incentivi all’esodo: è stato fittiziamente generato un attivo patrimoniale con la rilevazione di sopravvenienze attive, infatti per il principio OIC 24 l'assenza o la difficoltà di misurazione della utilità futura di tali costi (di solito sostenuti per rimuovere </a:t>
            </a:r>
            <a:r>
              <a:rPr lang="it-IT"/>
              <a:t>inefficienze produttive) </a:t>
            </a:r>
            <a:r>
              <a:rPr lang="it-IT" dirty="0"/>
              <a:t>fa sì che i costi straordinari di riduzione del personale debbano essere imputati al conto economico dell'esercizio del loro sostenimento.</a:t>
            </a:r>
          </a:p>
          <a:p>
            <a:pPr algn="just"/>
            <a:r>
              <a:rPr lang="it-IT" dirty="0"/>
              <a:t>Capitalizzazione dei costi del personale per la progettazione di corsi, in totale assenza di documentazione attestante la recuperabilità pluriennale degli stessi</a:t>
            </a:r>
          </a:p>
          <a:p>
            <a:pPr algn="just"/>
            <a:r>
              <a:rPr lang="it-IT" dirty="0"/>
              <a:t>Capitalizzazione di lavori su fabbricati di terzi senza giustificazione dell’apporto straordinario all’immobile</a:t>
            </a:r>
          </a:p>
        </p:txBody>
      </p:sp>
    </p:spTree>
    <p:extLst>
      <p:ext uri="{BB962C8B-B14F-4D97-AF65-F5344CB8AC3E}">
        <p14:creationId xmlns:p14="http://schemas.microsoft.com/office/powerpoint/2010/main" val="771233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2ABF9BA-9062-B94E-B701-69ABABC948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12DF33-FD5B-7A8C-4585-B8A38650A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2938469" cy="4470821"/>
          </a:xfrm>
        </p:spPr>
        <p:txBody>
          <a:bodyPr>
            <a:normAutofit/>
          </a:bodyPr>
          <a:lstStyle/>
          <a:p>
            <a:pPr algn="ctr"/>
            <a:br>
              <a:rPr lang="it-IT" sz="3600" dirty="0">
                <a:solidFill>
                  <a:schemeClr val="tx1"/>
                </a:solidFill>
                <a:latin typeface="Aptos Display" panose="020B0004020202020204" pitchFamily="34" charset="0"/>
              </a:rPr>
            </a:br>
            <a:br>
              <a:rPr lang="it-IT" sz="3600" dirty="0">
                <a:solidFill>
                  <a:schemeClr val="tx1"/>
                </a:solidFill>
                <a:latin typeface="Aptos Display" panose="020B0004020202020204" pitchFamily="34" charset="0"/>
              </a:rPr>
            </a:br>
            <a:br>
              <a:rPr lang="it-IT" sz="3600" dirty="0">
                <a:solidFill>
                  <a:schemeClr val="tx1"/>
                </a:solidFill>
                <a:latin typeface="Aptos Display" panose="020B0004020202020204" pitchFamily="34" charset="0"/>
              </a:rPr>
            </a:br>
            <a:r>
              <a:rPr lang="it-IT" sz="2800" dirty="0">
                <a:solidFill>
                  <a:schemeClr val="tx1"/>
                </a:solidFill>
                <a:latin typeface="Aptos Display" panose="020B0004020202020204" pitchFamily="34" charset="0"/>
              </a:rPr>
              <a:t>ALTRE IPOTESI:</a:t>
            </a:r>
            <a:br>
              <a:rPr lang="it-IT" sz="2800" dirty="0">
                <a:solidFill>
                  <a:schemeClr val="tx1"/>
                </a:solidFill>
                <a:latin typeface="Aptos Display" panose="020B0004020202020204" pitchFamily="34" charset="0"/>
              </a:rPr>
            </a:br>
            <a:r>
              <a:rPr lang="it-IT" sz="2800" dirty="0">
                <a:solidFill>
                  <a:schemeClr val="tx1"/>
                </a:solidFill>
                <a:latin typeface="Aptos Display" panose="020B0004020202020204" pitchFamily="34" charset="0"/>
              </a:rPr>
              <a:t>CAPITALIZZAZIONI</a:t>
            </a:r>
            <a:br>
              <a:rPr lang="it-IT" sz="2800" dirty="0">
                <a:solidFill>
                  <a:schemeClr val="tx1"/>
                </a:solidFill>
                <a:latin typeface="Aptos Display" panose="020B0004020202020204" pitchFamily="34" charset="0"/>
              </a:rPr>
            </a:br>
            <a:r>
              <a:rPr lang="it-IT" sz="2800" dirty="0">
                <a:solidFill>
                  <a:schemeClr val="tx1"/>
                </a:solidFill>
                <a:latin typeface="Aptos Display" panose="020B0004020202020204" pitchFamily="34" charset="0"/>
              </a:rPr>
              <a:t>INGIUSTIFICATE</a:t>
            </a:r>
            <a:br>
              <a:rPr lang="it-IT" sz="2800" dirty="0">
                <a:solidFill>
                  <a:schemeClr val="tx1"/>
                </a:solidFill>
                <a:latin typeface="Aptos Display" panose="020B0004020202020204" pitchFamily="34" charset="0"/>
              </a:rPr>
            </a:br>
            <a:r>
              <a:rPr lang="it-IT" sz="2000" dirty="0">
                <a:solidFill>
                  <a:schemeClr val="tx1"/>
                </a:solidFill>
                <a:latin typeface="Aptos Display" panose="020B0004020202020204" pitchFamily="34" charset="0"/>
              </a:rPr>
              <a:t>immobilizzazioni materiali</a:t>
            </a:r>
            <a:endParaRPr lang="it-IT" sz="2800" dirty="0">
              <a:solidFill>
                <a:schemeClr val="tx1"/>
              </a:solidFill>
              <a:latin typeface="Aptos Display" panose="020B000402020202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3C4429-E6B4-AFEC-0143-71E63E65EE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1611" y="1645919"/>
            <a:ext cx="7748833" cy="4470821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Canoni di leasing mobiliare e immobiliare, con l’intento di previlegiare la sostanza sulla forma (nota integrativa): inseriti nelle immobilizzazioni materiali al netto del fondo di ammortamento, senza considerare nel passivo il corrispettivo debito finanziario.</a:t>
            </a:r>
          </a:p>
          <a:p>
            <a:pPr algn="just"/>
            <a:r>
              <a:rPr lang="it-IT" dirty="0"/>
              <a:t>Canoni di noleggio di attrezzature informatiche (senza previsione di un obbligo di riscatto): invece di essere inseriti come costi nel conto economico, venivano patrimonializzate. Viene contestato anche che la quota di ammortamento fosse stimata al 10%, anziché al 20%, pur trattandosi di beni ad elevata obsolescenza.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355114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E28E98F-0B48-E723-A614-ABFB02E124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C165FC-9BDA-0970-75FD-60BDFE455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2938469" cy="4470821"/>
          </a:xfrm>
        </p:spPr>
        <p:txBody>
          <a:bodyPr>
            <a:normAutofit/>
          </a:bodyPr>
          <a:lstStyle/>
          <a:p>
            <a:pPr algn="ctr"/>
            <a:br>
              <a:rPr lang="it-IT" sz="3600" dirty="0">
                <a:solidFill>
                  <a:schemeClr val="tx1"/>
                </a:solidFill>
                <a:latin typeface="Aptos Display" panose="020B0004020202020204" pitchFamily="34" charset="0"/>
              </a:rPr>
            </a:br>
            <a:br>
              <a:rPr lang="it-IT" sz="3600" dirty="0">
                <a:solidFill>
                  <a:schemeClr val="tx1"/>
                </a:solidFill>
                <a:latin typeface="Aptos Display" panose="020B0004020202020204" pitchFamily="34" charset="0"/>
              </a:rPr>
            </a:br>
            <a:br>
              <a:rPr lang="it-IT" sz="3600" dirty="0">
                <a:solidFill>
                  <a:schemeClr val="tx1"/>
                </a:solidFill>
                <a:latin typeface="Aptos Display" panose="020B0004020202020204" pitchFamily="34" charset="0"/>
              </a:rPr>
            </a:br>
            <a:r>
              <a:rPr lang="it-IT" sz="2800" dirty="0">
                <a:solidFill>
                  <a:schemeClr val="tx1"/>
                </a:solidFill>
                <a:latin typeface="Aptos Display" panose="020B0004020202020204" pitchFamily="34" charset="0"/>
              </a:rPr>
              <a:t>ALTRE POSTE INSERITE NELL’ATTIVO CIRCOLANTE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279FBAA-C663-18A7-8E3C-EA542C158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1611" y="2220686"/>
            <a:ext cx="7748833" cy="3896054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Crediti verso clienti, che si trascinavano da anni e non movimentati quanto meno nell’esercizio, quindi incagliati. Non risultava stanziato in bilancio alcun fondo rischi.</a:t>
            </a:r>
          </a:p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dirty="0"/>
              <a:t>Fatture da emettere: comprensivo di appostazioni di esercizi pregressi, mai abbattute, che in certi casi non trovavano corrispondenza in nessun documento, in altri andavano comunque svalutate</a:t>
            </a:r>
          </a:p>
          <a:p>
            <a:pPr marL="0" indent="0" algn="just">
              <a:buNone/>
            </a:pPr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025361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B3D4D526-59CD-3CA3-6874-E789BD869E83}"/>
              </a:ext>
            </a:extLst>
          </p:cNvPr>
          <p:cNvSpPr txBox="1"/>
          <p:nvPr/>
        </p:nvSpPr>
        <p:spPr>
          <a:xfrm>
            <a:off x="1093509" y="2213009"/>
            <a:ext cx="9002598" cy="42453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it-IT" sz="2800" b="1" kern="100" baseline="30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2621 C.C. False comunicazioni sociali</a:t>
            </a:r>
            <a:r>
              <a:rPr lang="it-IT" sz="2800" kern="100" baseline="30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it-IT" sz="2800" kern="100" baseline="30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Fuori dai casi previsti dall'art. 2622, gli amministratori, i direttori generali, i dirigenti preposti alla redazione dei documenti contabili societari, i sindaci e i liquidatori, i quali, al fine di conseguire per sé o per altri un ingiusto profitto, nei bilanci, nelle relazioni o nelle altre comunicazioni sociali dirette ai soci o al pubblico, </a:t>
            </a:r>
            <a:r>
              <a:rPr lang="it-IT" sz="2800" u="sng" kern="100" baseline="30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previste dalla legge</a:t>
            </a:r>
            <a:r>
              <a:rPr lang="it-IT" sz="2800" kern="100" baseline="30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consapevolmente espongono fatti materiali </a:t>
            </a:r>
            <a:r>
              <a:rPr lang="it-IT" sz="2800" u="sng" kern="100" baseline="30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rilevanti</a:t>
            </a:r>
            <a:r>
              <a:rPr lang="it-IT" sz="2800" kern="100" baseline="30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non rispondenti al vero ovvero omettono fatti materiali rilevanti la cui comunicazione è imposta dalla legge sulla situazione economica, patrimoniale o finanziaria della società o del gruppo al quale la stessa appartiene, in modo concretamente idoneo ad indurre altri in errore, sono puniti con la pena della reclusione da uno a cinque anni. 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it-IT" sz="2800" kern="100" baseline="30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 stessa pena si applica anche se le falsità o le omissioni riguardano beni posseduti o amministrati dalla società per conto di terzi.</a:t>
            </a:r>
          </a:p>
        </p:txBody>
      </p:sp>
    </p:spTree>
    <p:extLst>
      <p:ext uri="{BB962C8B-B14F-4D97-AF65-F5344CB8AC3E}">
        <p14:creationId xmlns:p14="http://schemas.microsoft.com/office/powerpoint/2010/main" val="11099882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BAAAD4-85A9-91C5-ED05-A359B43435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BFE19082-8885-5476-DF3D-7CDDB234C98C}"/>
              </a:ext>
            </a:extLst>
          </p:cNvPr>
          <p:cNvSpPr txBox="1"/>
          <p:nvPr/>
        </p:nvSpPr>
        <p:spPr>
          <a:xfrm>
            <a:off x="197964" y="2213009"/>
            <a:ext cx="11594968" cy="48527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it-IT" sz="2800" b="1" kern="100" baseline="30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2622 C.C. False comunicazioni sociali delle società quotate</a:t>
            </a:r>
            <a:r>
              <a:rPr lang="it-IT" sz="2800" kern="100" baseline="30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it-IT" sz="2000" kern="100" baseline="30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Gli amministratori, i direttori generali, i dirigenti preposti alla redazione dei documenti contabili societari, i sindaci e i liquidatori di società emittenti strumenti finanziari ammessi alla negoziazione in un mercato regolamentato italiano o di altro Paese dell'Unione europea, i quali, al fine di conseguire per sé o per altri un ingiusto profitto, nei bilanci, nelle relazioni o nelle altre comunicazioni sociali dirette ai soci o al pubblico consapevolmente espongono fatti materiali non rispondenti al vero ovvero omettono fatti materiali rilevanti la cui comunicazione è imposta dalla legge sulla situazione economica, patrimoniale o finanziaria della società o del gruppo al quale la stessa appartiene, in modo concretamente idoneo ad indurre altri in errore, sono puniti con la pena della reclusione da tre a otto anni.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it-IT" sz="2000" kern="100" baseline="30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Alle società indicate nel comma precedente sono equiparate: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it-IT" sz="2000" kern="100" baseline="30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1) le società emittenti strumenti finanziari per i quali è stata presentata una richiesta di ammissione alla negoziazione in un mercato regolamentato italiano o di altro Paese dell'Unione europea;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it-IT" sz="2000" kern="100" baseline="30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2) le società emittenti strumenti finanziari ammessi alla negoziazione in un sistema multilaterale di negoziazione italiano;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it-IT" sz="2000" kern="100" baseline="30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3) le società che controllano società emittenti strumenti finanziari ammessi alla negoziazione in un mercato regolamentato italiano o di altro Paese dell'Unione europea;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it-IT" sz="2000" kern="100" baseline="30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4) le società che fanno appello al pubblico risparmio o che comunque lo gestiscono.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it-IT" sz="2000" kern="100" baseline="30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 disposizioni di cui ai commi precedenti si applicano anche se le falsità o le omissioni riguardano beni posseduti o amministrati dalla società </a:t>
            </a:r>
            <a:r>
              <a:rPr lang="it-IT" sz="2000" kern="100" baseline="30000" dirty="0">
                <a:latin typeface="Aptos" panose="020B0004020202020204" pitchFamily="34" charset="0"/>
                <a:cs typeface="Times New Roman" panose="02020603050405020304" pitchFamily="18" charset="0"/>
              </a:rPr>
              <a:t>per conto di terzi.</a:t>
            </a:r>
          </a:p>
        </p:txBody>
      </p:sp>
    </p:spTree>
    <p:extLst>
      <p:ext uri="{BB962C8B-B14F-4D97-AF65-F5344CB8AC3E}">
        <p14:creationId xmlns:p14="http://schemas.microsoft.com/office/powerpoint/2010/main" val="15901977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F9BBE6-5425-EEBE-B261-2002E4D0D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F69DE130-2A34-1C2C-7EE7-474E5CE81FF4}"/>
              </a:ext>
            </a:extLst>
          </p:cNvPr>
          <p:cNvSpPr txBox="1"/>
          <p:nvPr/>
        </p:nvSpPr>
        <p:spPr>
          <a:xfrm>
            <a:off x="1093509" y="2213009"/>
            <a:ext cx="9002598" cy="42228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it-IT" sz="2800" b="1" kern="100" baseline="30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Art. 329 CCI, Fatti di bancarotta fraudolenta</a:t>
            </a:r>
            <a:r>
              <a:rPr lang="it-IT" sz="2800" kern="100" baseline="30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it-IT" sz="2800" kern="100" baseline="30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 applicano le pene stabilite nell'art. 216 agli amministratori, ai direttori generali, ai sindaci e ai liquidatori di società dichiarate fallite, i quali hanno commesso alcuno dei fatti preveduti nel suddetto articolo.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it-IT" sz="2800" kern="100" baseline="30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 applica alle persone suddette la pena prevista dal primo comma dell'art. 216, se: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it-IT" sz="2800" kern="100" baseline="30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1) hanno cagionato, o concorso a cagionare, il dissesto della società, commettendo alcuno dei fatti previsti dagli articoli 2621, 2622, 2626, 2627, 2628, 2629, 2632, 2633 e 2634 del codice civile (1) ;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it-IT" sz="2800" kern="100" baseline="30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2) hanno cagionato con dolo o per effetto di operazioni dolose il fallimento della società.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it-IT" sz="2800" kern="100" baseline="30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 applica altresì in ogni caso la disposizione dell'ultimo comma dell'art. 216.</a:t>
            </a:r>
          </a:p>
        </p:txBody>
      </p:sp>
    </p:spTree>
    <p:extLst>
      <p:ext uri="{BB962C8B-B14F-4D97-AF65-F5344CB8AC3E}">
        <p14:creationId xmlns:p14="http://schemas.microsoft.com/office/powerpoint/2010/main" val="309819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3DA72C-1E9F-468E-5826-93A1E1F582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195" y="804672"/>
            <a:ext cx="3521359" cy="524865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300" b="0" i="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1° CONTESTAZIONE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8694D04-B415-2C69-28BB-807C1ED873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75861" y="641023"/>
            <a:ext cx="6399930" cy="5797484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just">
              <a:lnSpc>
                <a:spcPct val="90000"/>
              </a:lnSpc>
              <a:buFont typeface="Wingdings 3" charset="2"/>
              <a:buChar char=""/>
            </a:pPr>
            <a:r>
              <a:rPr lang="en-US" cap="none" dirty="0" err="1">
                <a:solidFill>
                  <a:schemeClr val="tx1"/>
                </a:solidFill>
                <a:effectLst/>
              </a:rPr>
              <a:t>delitto</a:t>
            </a:r>
            <a:r>
              <a:rPr lang="en-US" cap="none" dirty="0">
                <a:solidFill>
                  <a:schemeClr val="tx1"/>
                </a:solidFill>
                <a:effectLst/>
              </a:rPr>
              <a:t> di cui </a:t>
            </a:r>
            <a:r>
              <a:rPr lang="en-US" cap="none" dirty="0" err="1">
                <a:solidFill>
                  <a:schemeClr val="tx1"/>
                </a:solidFill>
                <a:effectLst/>
              </a:rPr>
              <a:t>agli</a:t>
            </a:r>
            <a:r>
              <a:rPr lang="en-US" cap="none" dirty="0">
                <a:solidFill>
                  <a:schemeClr val="tx1"/>
                </a:solidFill>
                <a:effectLst/>
              </a:rPr>
              <a:t> </a:t>
            </a:r>
            <a:r>
              <a:rPr lang="en-US" cap="none" dirty="0" err="1">
                <a:solidFill>
                  <a:schemeClr val="tx1"/>
                </a:solidFill>
                <a:effectLst/>
              </a:rPr>
              <a:t>artt</a:t>
            </a:r>
            <a:r>
              <a:rPr lang="en-US" cap="none" dirty="0">
                <a:solidFill>
                  <a:schemeClr val="tx1"/>
                </a:solidFill>
                <a:effectLst/>
              </a:rPr>
              <a:t>. 110 </a:t>
            </a:r>
            <a:r>
              <a:rPr lang="en-US" cap="none" dirty="0" err="1">
                <a:solidFill>
                  <a:schemeClr val="tx1"/>
                </a:solidFill>
                <a:effectLst/>
              </a:rPr>
              <a:t>c.p.</a:t>
            </a:r>
            <a:r>
              <a:rPr lang="en-US" cap="none" dirty="0">
                <a:solidFill>
                  <a:schemeClr val="tx1"/>
                </a:solidFill>
                <a:effectLst/>
              </a:rPr>
              <a:t> - 216, comma 1 n. 1 - 223, </a:t>
            </a:r>
            <a:r>
              <a:rPr lang="en-US" cap="none" dirty="0" err="1">
                <a:solidFill>
                  <a:schemeClr val="tx1"/>
                </a:solidFill>
                <a:effectLst/>
              </a:rPr>
              <a:t>commi</a:t>
            </a:r>
            <a:r>
              <a:rPr lang="en-US" cap="none" dirty="0">
                <a:solidFill>
                  <a:schemeClr val="tx1"/>
                </a:solidFill>
                <a:effectLst/>
              </a:rPr>
              <a:t> 1 e 2 n. 1 (in </a:t>
            </a:r>
            <a:r>
              <a:rPr lang="en-US" cap="none" dirty="0" err="1">
                <a:solidFill>
                  <a:schemeClr val="tx1"/>
                </a:solidFill>
                <a:effectLst/>
              </a:rPr>
              <a:t>relazione</a:t>
            </a:r>
            <a:r>
              <a:rPr lang="en-US" cap="none" dirty="0">
                <a:solidFill>
                  <a:schemeClr val="tx1"/>
                </a:solidFill>
                <a:effectLst/>
              </a:rPr>
              <a:t> </a:t>
            </a:r>
            <a:r>
              <a:rPr lang="en-US" cap="none" dirty="0" err="1">
                <a:solidFill>
                  <a:schemeClr val="tx1"/>
                </a:solidFill>
                <a:effectLst/>
              </a:rPr>
              <a:t>all'art</a:t>
            </a:r>
            <a:r>
              <a:rPr lang="en-US" cap="none" dirty="0">
                <a:solidFill>
                  <a:schemeClr val="tx1"/>
                </a:solidFill>
                <a:effectLst/>
              </a:rPr>
              <a:t>. 2621 cc) e 2 del </a:t>
            </a:r>
            <a:r>
              <a:rPr lang="en-US" cap="none" dirty="0" err="1">
                <a:solidFill>
                  <a:schemeClr val="tx1"/>
                </a:solidFill>
                <a:effectLst/>
              </a:rPr>
              <a:t>rd</a:t>
            </a:r>
            <a:r>
              <a:rPr lang="en-US" cap="none" dirty="0">
                <a:solidFill>
                  <a:schemeClr val="tx1"/>
                </a:solidFill>
                <a:effectLst/>
              </a:rPr>
              <a:t> n. 267/1942, </a:t>
            </a:r>
          </a:p>
          <a:p>
            <a:pPr algn="just">
              <a:lnSpc>
                <a:spcPct val="90000"/>
              </a:lnSpc>
              <a:buFont typeface="Wingdings 3" charset="2"/>
              <a:buChar char=""/>
            </a:pPr>
            <a:r>
              <a:rPr lang="en-US" cap="none" dirty="0">
                <a:solidFill>
                  <a:schemeClr val="tx1"/>
                </a:solidFill>
                <a:effectLst/>
              </a:rPr>
              <a:t>a1) </a:t>
            </a:r>
            <a:r>
              <a:rPr lang="en-US" cap="none" dirty="0" err="1">
                <a:solidFill>
                  <a:schemeClr val="tx1"/>
                </a:solidFill>
                <a:effectLst/>
              </a:rPr>
              <a:t>distraevano</a:t>
            </a:r>
            <a:r>
              <a:rPr lang="en-US" cap="none" dirty="0">
                <a:solidFill>
                  <a:schemeClr val="tx1"/>
                </a:solidFill>
                <a:effectLst/>
              </a:rPr>
              <a:t> o </a:t>
            </a:r>
            <a:r>
              <a:rPr lang="en-US" cap="none" dirty="0" err="1">
                <a:solidFill>
                  <a:schemeClr val="tx1"/>
                </a:solidFill>
                <a:effectLst/>
              </a:rPr>
              <a:t>comunque</a:t>
            </a:r>
            <a:r>
              <a:rPr lang="en-US" cap="none" dirty="0">
                <a:solidFill>
                  <a:schemeClr val="tx1"/>
                </a:solidFill>
                <a:effectLst/>
              </a:rPr>
              <a:t> </a:t>
            </a:r>
            <a:r>
              <a:rPr lang="en-US" cap="none" dirty="0" err="1">
                <a:solidFill>
                  <a:schemeClr val="tx1"/>
                </a:solidFill>
                <a:effectLst/>
              </a:rPr>
              <a:t>dissipavano</a:t>
            </a:r>
            <a:r>
              <a:rPr lang="en-US" cap="none" dirty="0">
                <a:solidFill>
                  <a:schemeClr val="tx1"/>
                </a:solidFill>
                <a:effectLst/>
              </a:rPr>
              <a:t> </a:t>
            </a:r>
            <a:r>
              <a:rPr lang="en-US" cap="none" dirty="0" err="1">
                <a:solidFill>
                  <a:schemeClr val="tx1"/>
                </a:solidFill>
                <a:effectLst/>
              </a:rPr>
              <a:t>beni</a:t>
            </a:r>
            <a:r>
              <a:rPr lang="en-US" cap="none" dirty="0">
                <a:solidFill>
                  <a:schemeClr val="tx1"/>
                </a:solidFill>
                <a:effectLst/>
              </a:rPr>
              <a:t> </a:t>
            </a:r>
            <a:r>
              <a:rPr lang="en-US" cap="none" dirty="0" err="1">
                <a:solidFill>
                  <a:schemeClr val="tx1"/>
                </a:solidFill>
                <a:effectLst/>
              </a:rPr>
              <a:t>della</a:t>
            </a:r>
            <a:r>
              <a:rPr lang="en-US" cap="none" dirty="0">
                <a:solidFill>
                  <a:schemeClr val="tx1"/>
                </a:solidFill>
                <a:effectLst/>
              </a:rPr>
              <a:t> </a:t>
            </a:r>
            <a:r>
              <a:rPr lang="en-US" cap="none" dirty="0" err="1">
                <a:solidFill>
                  <a:schemeClr val="tx1"/>
                </a:solidFill>
                <a:effectLst/>
              </a:rPr>
              <a:t>società</a:t>
            </a:r>
            <a:r>
              <a:rPr lang="en-US" cap="none" dirty="0">
                <a:solidFill>
                  <a:schemeClr val="tx1"/>
                </a:solidFill>
                <a:effectLst/>
              </a:rPr>
              <a:t>: (…)</a:t>
            </a:r>
          </a:p>
          <a:p>
            <a:pPr algn="just">
              <a:lnSpc>
                <a:spcPct val="90000"/>
              </a:lnSpc>
              <a:buFont typeface="Wingdings 3" charset="2"/>
              <a:buChar char=""/>
            </a:pPr>
            <a:r>
              <a:rPr lang="en-US" cap="none" dirty="0">
                <a:solidFill>
                  <a:schemeClr val="tx1"/>
                </a:solidFill>
              </a:rPr>
              <a:t>a</a:t>
            </a:r>
            <a:r>
              <a:rPr lang="en-US" cap="none" dirty="0">
                <a:solidFill>
                  <a:schemeClr val="tx1"/>
                </a:solidFill>
                <a:effectLst/>
              </a:rPr>
              <a:t>2) </a:t>
            </a:r>
            <a:r>
              <a:rPr lang="en-US" cap="none" dirty="0" err="1">
                <a:solidFill>
                  <a:schemeClr val="tx1"/>
                </a:solidFill>
                <a:effectLst/>
              </a:rPr>
              <a:t>cagionavano</a:t>
            </a:r>
            <a:r>
              <a:rPr lang="en-US" cap="none" dirty="0">
                <a:solidFill>
                  <a:schemeClr val="tx1"/>
                </a:solidFill>
                <a:effectLst/>
              </a:rPr>
              <a:t> o </a:t>
            </a:r>
            <a:r>
              <a:rPr lang="en-US" cap="none" dirty="0" err="1">
                <a:solidFill>
                  <a:schemeClr val="tx1"/>
                </a:solidFill>
                <a:effectLst/>
              </a:rPr>
              <a:t>comunque</a:t>
            </a:r>
            <a:r>
              <a:rPr lang="en-US" cap="none" dirty="0">
                <a:solidFill>
                  <a:schemeClr val="tx1"/>
                </a:solidFill>
                <a:effectLst/>
              </a:rPr>
              <a:t> </a:t>
            </a:r>
            <a:r>
              <a:rPr lang="en-US" cap="none" dirty="0" err="1">
                <a:solidFill>
                  <a:schemeClr val="tx1"/>
                </a:solidFill>
                <a:effectLst/>
              </a:rPr>
              <a:t>aggravavano</a:t>
            </a:r>
            <a:r>
              <a:rPr lang="en-US" cap="none" dirty="0">
                <a:solidFill>
                  <a:schemeClr val="tx1"/>
                </a:solidFill>
                <a:effectLst/>
              </a:rPr>
              <a:t> il </a:t>
            </a:r>
            <a:r>
              <a:rPr lang="en-US" cap="none" dirty="0" err="1">
                <a:solidFill>
                  <a:schemeClr val="tx1"/>
                </a:solidFill>
                <a:effectLst/>
              </a:rPr>
              <a:t>dissesto</a:t>
            </a:r>
            <a:r>
              <a:rPr lang="en-US" cap="none" dirty="0">
                <a:solidFill>
                  <a:schemeClr val="tx1"/>
                </a:solidFill>
                <a:effectLst/>
              </a:rPr>
              <a:t> </a:t>
            </a:r>
            <a:r>
              <a:rPr lang="en-US" cap="none" dirty="0" err="1">
                <a:solidFill>
                  <a:schemeClr val="tx1"/>
                </a:solidFill>
                <a:effectLst/>
              </a:rPr>
              <a:t>della</a:t>
            </a:r>
            <a:r>
              <a:rPr lang="en-US" cap="none" dirty="0">
                <a:solidFill>
                  <a:schemeClr val="tx1"/>
                </a:solidFill>
                <a:effectLst/>
              </a:rPr>
              <a:t> </a:t>
            </a:r>
            <a:r>
              <a:rPr lang="en-US" cap="none" dirty="0" err="1">
                <a:solidFill>
                  <a:schemeClr val="tx1"/>
                </a:solidFill>
                <a:effectLst/>
              </a:rPr>
              <a:t>società</a:t>
            </a:r>
            <a:r>
              <a:rPr lang="en-US" cap="none" dirty="0">
                <a:solidFill>
                  <a:schemeClr val="tx1"/>
                </a:solidFill>
                <a:effectLst/>
              </a:rPr>
              <a:t>, </a:t>
            </a:r>
            <a:r>
              <a:rPr lang="en-US" cap="none" dirty="0" err="1">
                <a:solidFill>
                  <a:schemeClr val="tx1"/>
                </a:solidFill>
                <a:effectLst/>
              </a:rPr>
              <a:t>esponendo</a:t>
            </a:r>
            <a:r>
              <a:rPr lang="en-US" cap="none" dirty="0">
                <a:solidFill>
                  <a:schemeClr val="tx1"/>
                </a:solidFill>
                <a:effectLst/>
              </a:rPr>
              <a:t> </a:t>
            </a:r>
            <a:r>
              <a:rPr lang="en-US" cap="none" dirty="0" err="1">
                <a:solidFill>
                  <a:schemeClr val="tx1"/>
                </a:solidFill>
                <a:effectLst/>
              </a:rPr>
              <a:t>consapevolmente</a:t>
            </a:r>
            <a:r>
              <a:rPr lang="en-US" cap="none" dirty="0">
                <a:solidFill>
                  <a:schemeClr val="tx1"/>
                </a:solidFill>
                <a:effectLst/>
              </a:rPr>
              <a:t> </a:t>
            </a:r>
            <a:r>
              <a:rPr lang="en-US" cap="none" dirty="0" err="1">
                <a:solidFill>
                  <a:schemeClr val="tx1"/>
                </a:solidFill>
                <a:effectLst/>
              </a:rPr>
              <a:t>nelle</a:t>
            </a:r>
            <a:r>
              <a:rPr lang="en-US" cap="none" dirty="0">
                <a:solidFill>
                  <a:schemeClr val="tx1"/>
                </a:solidFill>
                <a:effectLst/>
              </a:rPr>
              <a:t> </a:t>
            </a:r>
            <a:r>
              <a:rPr lang="en-US" cap="none" dirty="0" err="1">
                <a:solidFill>
                  <a:schemeClr val="tx1"/>
                </a:solidFill>
                <a:effectLst/>
              </a:rPr>
              <a:t>comunicazioni</a:t>
            </a:r>
            <a:r>
              <a:rPr lang="en-US" cap="none" dirty="0">
                <a:solidFill>
                  <a:schemeClr val="tx1"/>
                </a:solidFill>
                <a:effectLst/>
              </a:rPr>
              <a:t> </a:t>
            </a:r>
            <a:r>
              <a:rPr lang="en-US" cap="none" dirty="0" err="1">
                <a:solidFill>
                  <a:schemeClr val="tx1"/>
                </a:solidFill>
                <a:effectLst/>
              </a:rPr>
              <a:t>sociali</a:t>
            </a:r>
            <a:r>
              <a:rPr lang="en-US" cap="none" dirty="0">
                <a:solidFill>
                  <a:schemeClr val="tx1"/>
                </a:solidFill>
                <a:effectLst/>
              </a:rPr>
              <a:t> </a:t>
            </a:r>
            <a:r>
              <a:rPr lang="en-US" cap="none" dirty="0" err="1">
                <a:solidFill>
                  <a:schemeClr val="tx1"/>
                </a:solidFill>
                <a:effectLst/>
              </a:rPr>
              <a:t>fatti</a:t>
            </a:r>
            <a:r>
              <a:rPr lang="en-US" cap="none" dirty="0">
                <a:solidFill>
                  <a:schemeClr val="tx1"/>
                </a:solidFill>
                <a:effectLst/>
              </a:rPr>
              <a:t> </a:t>
            </a:r>
            <a:r>
              <a:rPr lang="en-US" cap="none" dirty="0" err="1">
                <a:solidFill>
                  <a:schemeClr val="tx1"/>
                </a:solidFill>
                <a:effectLst/>
              </a:rPr>
              <a:t>materiali</a:t>
            </a:r>
            <a:r>
              <a:rPr lang="en-US" cap="none" dirty="0">
                <a:solidFill>
                  <a:schemeClr val="tx1"/>
                </a:solidFill>
                <a:effectLst/>
              </a:rPr>
              <a:t> </a:t>
            </a:r>
            <a:r>
              <a:rPr lang="en-US" cap="none" dirty="0" err="1">
                <a:solidFill>
                  <a:schemeClr val="tx1"/>
                </a:solidFill>
                <a:effectLst/>
              </a:rPr>
              <a:t>rilevanti</a:t>
            </a:r>
            <a:r>
              <a:rPr lang="en-US" cap="none" dirty="0">
                <a:solidFill>
                  <a:schemeClr val="tx1"/>
                </a:solidFill>
                <a:effectLst/>
              </a:rPr>
              <a:t> non </a:t>
            </a:r>
            <a:r>
              <a:rPr lang="en-US" cap="none" dirty="0" err="1">
                <a:solidFill>
                  <a:schemeClr val="tx1"/>
                </a:solidFill>
                <a:effectLst/>
              </a:rPr>
              <a:t>rispondenti</a:t>
            </a:r>
            <a:r>
              <a:rPr lang="en-US" cap="none" dirty="0">
                <a:solidFill>
                  <a:schemeClr val="tx1"/>
                </a:solidFill>
                <a:effectLst/>
              </a:rPr>
              <a:t> al </a:t>
            </a:r>
            <a:r>
              <a:rPr lang="en-US" cap="none" dirty="0" err="1">
                <a:solidFill>
                  <a:schemeClr val="tx1"/>
                </a:solidFill>
                <a:effectLst/>
              </a:rPr>
              <a:t>vero</a:t>
            </a:r>
            <a:r>
              <a:rPr lang="en-US" cap="none" dirty="0">
                <a:solidFill>
                  <a:schemeClr val="tx1"/>
                </a:solidFill>
                <a:effectLst/>
              </a:rPr>
              <a:t> ed </a:t>
            </a:r>
            <a:r>
              <a:rPr lang="en-US" cap="none" dirty="0" err="1">
                <a:solidFill>
                  <a:schemeClr val="tx1"/>
                </a:solidFill>
                <a:effectLst/>
              </a:rPr>
              <a:t>omettendo</a:t>
            </a:r>
            <a:r>
              <a:rPr lang="en-US" cap="none" dirty="0">
                <a:solidFill>
                  <a:schemeClr val="tx1"/>
                </a:solidFill>
                <a:effectLst/>
              </a:rPr>
              <a:t> </a:t>
            </a:r>
            <a:r>
              <a:rPr lang="en-US" cap="none" dirty="0" err="1">
                <a:solidFill>
                  <a:schemeClr val="tx1"/>
                </a:solidFill>
                <a:effectLst/>
              </a:rPr>
              <a:t>fatti</a:t>
            </a:r>
            <a:r>
              <a:rPr lang="en-US" cap="none" dirty="0">
                <a:solidFill>
                  <a:schemeClr val="tx1"/>
                </a:solidFill>
                <a:effectLst/>
              </a:rPr>
              <a:t> </a:t>
            </a:r>
            <a:r>
              <a:rPr lang="en-US" cap="none" dirty="0" err="1">
                <a:solidFill>
                  <a:schemeClr val="tx1"/>
                </a:solidFill>
                <a:effectLst/>
              </a:rPr>
              <a:t>materiali</a:t>
            </a:r>
            <a:r>
              <a:rPr lang="en-US" cap="none" dirty="0">
                <a:solidFill>
                  <a:schemeClr val="tx1"/>
                </a:solidFill>
                <a:effectLst/>
              </a:rPr>
              <a:t> </a:t>
            </a:r>
            <a:r>
              <a:rPr lang="en-US" cap="none" dirty="0" err="1">
                <a:solidFill>
                  <a:schemeClr val="tx1"/>
                </a:solidFill>
                <a:effectLst/>
              </a:rPr>
              <a:t>rilevanti</a:t>
            </a:r>
            <a:r>
              <a:rPr lang="en-US" cap="none" dirty="0">
                <a:solidFill>
                  <a:schemeClr val="tx1"/>
                </a:solidFill>
                <a:effectLst/>
              </a:rPr>
              <a:t> la cui </a:t>
            </a:r>
            <a:r>
              <a:rPr lang="en-US" cap="none" dirty="0" err="1">
                <a:solidFill>
                  <a:schemeClr val="tx1"/>
                </a:solidFill>
                <a:effectLst/>
              </a:rPr>
              <a:t>comunicazione</a:t>
            </a:r>
            <a:r>
              <a:rPr lang="en-US" cap="none" dirty="0">
                <a:solidFill>
                  <a:schemeClr val="tx1"/>
                </a:solidFill>
                <a:effectLst/>
              </a:rPr>
              <a:t> è </a:t>
            </a:r>
            <a:r>
              <a:rPr lang="en-US" cap="none" dirty="0" err="1">
                <a:solidFill>
                  <a:schemeClr val="tx1"/>
                </a:solidFill>
                <a:effectLst/>
              </a:rPr>
              <a:t>imposta</a:t>
            </a:r>
            <a:r>
              <a:rPr lang="en-US" cap="none" dirty="0">
                <a:solidFill>
                  <a:schemeClr val="tx1"/>
                </a:solidFill>
                <a:effectLst/>
              </a:rPr>
              <a:t> </a:t>
            </a:r>
            <a:r>
              <a:rPr lang="en-US" cap="none" dirty="0" err="1">
                <a:solidFill>
                  <a:schemeClr val="tx1"/>
                </a:solidFill>
                <a:effectLst/>
              </a:rPr>
              <a:t>dalla</a:t>
            </a:r>
            <a:r>
              <a:rPr lang="en-US" cap="none" dirty="0">
                <a:solidFill>
                  <a:schemeClr val="tx1"/>
                </a:solidFill>
                <a:effectLst/>
              </a:rPr>
              <a:t> </a:t>
            </a:r>
            <a:r>
              <a:rPr lang="en-US" cap="none" dirty="0" err="1">
                <a:solidFill>
                  <a:schemeClr val="tx1"/>
                </a:solidFill>
                <a:effectLst/>
              </a:rPr>
              <a:t>legge</a:t>
            </a:r>
            <a:r>
              <a:rPr lang="en-US" cap="none" dirty="0">
                <a:solidFill>
                  <a:schemeClr val="tx1"/>
                </a:solidFill>
                <a:effectLst/>
              </a:rPr>
              <a:t> circa le </a:t>
            </a:r>
            <a:r>
              <a:rPr lang="en-US" cap="none" dirty="0" err="1">
                <a:solidFill>
                  <a:schemeClr val="tx1"/>
                </a:solidFill>
                <a:effectLst/>
              </a:rPr>
              <a:t>condizioni</a:t>
            </a:r>
            <a:r>
              <a:rPr lang="en-US" cap="none" dirty="0">
                <a:solidFill>
                  <a:schemeClr val="tx1"/>
                </a:solidFill>
                <a:effectLst/>
              </a:rPr>
              <a:t> </a:t>
            </a:r>
            <a:r>
              <a:rPr lang="en-US" cap="none" dirty="0" err="1">
                <a:solidFill>
                  <a:schemeClr val="tx1"/>
                </a:solidFill>
                <a:effectLst/>
              </a:rPr>
              <a:t>economiche</a:t>
            </a:r>
            <a:r>
              <a:rPr lang="en-US" cap="none" dirty="0">
                <a:solidFill>
                  <a:schemeClr val="tx1"/>
                </a:solidFill>
                <a:effectLst/>
              </a:rPr>
              <a:t>, </a:t>
            </a:r>
            <a:r>
              <a:rPr lang="en-US" cap="none" dirty="0" err="1">
                <a:solidFill>
                  <a:schemeClr val="tx1"/>
                </a:solidFill>
                <a:effectLst/>
              </a:rPr>
              <a:t>patrimoniali</a:t>
            </a:r>
            <a:r>
              <a:rPr lang="en-US" cap="none" dirty="0">
                <a:solidFill>
                  <a:schemeClr val="tx1"/>
                </a:solidFill>
                <a:effectLst/>
              </a:rPr>
              <a:t> e redditive </a:t>
            </a:r>
            <a:r>
              <a:rPr lang="en-US" cap="none" dirty="0" err="1">
                <a:solidFill>
                  <a:schemeClr val="tx1"/>
                </a:solidFill>
                <a:effectLst/>
              </a:rPr>
              <a:t>della</a:t>
            </a:r>
            <a:r>
              <a:rPr lang="en-US" cap="none" dirty="0">
                <a:solidFill>
                  <a:schemeClr val="tx1"/>
                </a:solidFill>
                <a:effectLst/>
              </a:rPr>
              <a:t> </a:t>
            </a:r>
            <a:r>
              <a:rPr lang="en-US" cap="none" dirty="0" err="1">
                <a:solidFill>
                  <a:schemeClr val="tx1"/>
                </a:solidFill>
                <a:effectLst/>
              </a:rPr>
              <a:t>società</a:t>
            </a:r>
            <a:r>
              <a:rPr lang="en-US" cap="none" dirty="0">
                <a:solidFill>
                  <a:schemeClr val="tx1"/>
                </a:solidFill>
                <a:effectLst/>
              </a:rPr>
              <a:t>, al fine di </a:t>
            </a:r>
            <a:r>
              <a:rPr lang="en-US" cap="none" dirty="0" err="1">
                <a:solidFill>
                  <a:schemeClr val="tx1"/>
                </a:solidFill>
                <a:effectLst/>
              </a:rPr>
              <a:t>procurarsi</a:t>
            </a:r>
            <a:r>
              <a:rPr lang="en-US" cap="none" dirty="0">
                <a:solidFill>
                  <a:schemeClr val="tx1"/>
                </a:solidFill>
                <a:effectLst/>
              </a:rPr>
              <a:t> un </a:t>
            </a:r>
            <a:r>
              <a:rPr lang="en-US" cap="none" dirty="0" err="1">
                <a:solidFill>
                  <a:schemeClr val="tx1"/>
                </a:solidFill>
                <a:effectLst/>
              </a:rPr>
              <a:t>ingiusto</a:t>
            </a:r>
            <a:r>
              <a:rPr lang="en-US" cap="none" dirty="0">
                <a:solidFill>
                  <a:schemeClr val="tx1"/>
                </a:solidFill>
                <a:effectLst/>
              </a:rPr>
              <a:t> </a:t>
            </a:r>
            <a:r>
              <a:rPr lang="en-US" cap="none" dirty="0" err="1">
                <a:solidFill>
                  <a:schemeClr val="tx1"/>
                </a:solidFill>
                <a:effectLst/>
              </a:rPr>
              <a:t>profitto</a:t>
            </a:r>
            <a:r>
              <a:rPr lang="en-US" cap="none" dirty="0">
                <a:solidFill>
                  <a:schemeClr val="tx1"/>
                </a:solidFill>
                <a:effectLst/>
              </a:rPr>
              <a:t> e in modo </a:t>
            </a:r>
            <a:r>
              <a:rPr lang="en-US" cap="none" dirty="0" err="1">
                <a:solidFill>
                  <a:schemeClr val="tx1"/>
                </a:solidFill>
                <a:effectLst/>
              </a:rPr>
              <a:t>concretamente</a:t>
            </a:r>
            <a:r>
              <a:rPr lang="en-US" cap="none" dirty="0">
                <a:solidFill>
                  <a:schemeClr val="tx1"/>
                </a:solidFill>
                <a:effectLst/>
              </a:rPr>
              <a:t> </a:t>
            </a:r>
            <a:r>
              <a:rPr lang="en-US" cap="none" dirty="0" err="1">
                <a:solidFill>
                  <a:schemeClr val="tx1"/>
                </a:solidFill>
                <a:effectLst/>
              </a:rPr>
              <a:t>idoneo</a:t>
            </a:r>
            <a:r>
              <a:rPr lang="en-US" cap="none" dirty="0">
                <a:solidFill>
                  <a:schemeClr val="tx1"/>
                </a:solidFill>
                <a:effectLst/>
              </a:rPr>
              <a:t> ad </a:t>
            </a:r>
            <a:r>
              <a:rPr lang="en-US" cap="none" dirty="0" err="1">
                <a:solidFill>
                  <a:schemeClr val="tx1"/>
                </a:solidFill>
                <a:effectLst/>
              </a:rPr>
              <a:t>indurre</a:t>
            </a:r>
            <a:r>
              <a:rPr lang="en-US" cap="none" dirty="0">
                <a:solidFill>
                  <a:schemeClr val="tx1"/>
                </a:solidFill>
                <a:effectLst/>
              </a:rPr>
              <a:t> in </a:t>
            </a:r>
            <a:r>
              <a:rPr lang="en-US" cap="none" dirty="0" err="1">
                <a:solidFill>
                  <a:schemeClr val="tx1"/>
                </a:solidFill>
                <a:effectLst/>
              </a:rPr>
              <a:t>errore</a:t>
            </a:r>
            <a:r>
              <a:rPr lang="en-US" cap="none" dirty="0">
                <a:solidFill>
                  <a:schemeClr val="tx1"/>
                </a:solidFill>
                <a:effectLst/>
              </a:rPr>
              <a:t>, in </a:t>
            </a:r>
            <a:r>
              <a:rPr lang="en-US" cap="none" dirty="0" err="1">
                <a:solidFill>
                  <a:schemeClr val="tx1"/>
                </a:solidFill>
                <a:effectLst/>
              </a:rPr>
              <a:t>particolare</a:t>
            </a:r>
            <a:r>
              <a:rPr lang="en-US" cap="none" dirty="0">
                <a:solidFill>
                  <a:schemeClr val="tx1"/>
                </a:solidFill>
                <a:effectLst/>
              </a:rPr>
              <a:t>:</a:t>
            </a:r>
          </a:p>
          <a:p>
            <a:pPr algn="just">
              <a:lnSpc>
                <a:spcPct val="90000"/>
              </a:lnSpc>
            </a:pPr>
            <a:r>
              <a:rPr lang="en-US" b="1" cap="none" dirty="0" err="1">
                <a:solidFill>
                  <a:schemeClr val="tx1"/>
                </a:solidFill>
              </a:rPr>
              <a:t>redigendo</a:t>
            </a:r>
            <a:r>
              <a:rPr lang="en-US" b="1" cap="none" dirty="0">
                <a:solidFill>
                  <a:schemeClr val="tx1"/>
                </a:solidFill>
              </a:rPr>
              <a:t> il 30 </a:t>
            </a:r>
            <a:r>
              <a:rPr lang="en-US" b="1" cap="none" dirty="0" err="1">
                <a:solidFill>
                  <a:schemeClr val="tx1"/>
                </a:solidFill>
              </a:rPr>
              <a:t>settembre</a:t>
            </a:r>
            <a:r>
              <a:rPr lang="en-US" b="1" cap="none" dirty="0">
                <a:solidFill>
                  <a:schemeClr val="tx1"/>
                </a:solidFill>
              </a:rPr>
              <a:t> 2014 </a:t>
            </a:r>
            <a:r>
              <a:rPr lang="en-US" b="1" cap="none" dirty="0" err="1">
                <a:solidFill>
                  <a:schemeClr val="tx1"/>
                </a:solidFill>
              </a:rPr>
              <a:t>una</a:t>
            </a:r>
            <a:r>
              <a:rPr lang="en-US" b="1" cap="none" dirty="0">
                <a:solidFill>
                  <a:schemeClr val="tx1"/>
                </a:solidFill>
              </a:rPr>
              <a:t> </a:t>
            </a:r>
            <a:r>
              <a:rPr lang="en-US" b="1" cap="none" dirty="0" err="1">
                <a:solidFill>
                  <a:schemeClr val="tx1"/>
                </a:solidFill>
              </a:rPr>
              <a:t>relazione</a:t>
            </a:r>
            <a:r>
              <a:rPr lang="en-US" b="1" cap="none" dirty="0">
                <a:solidFill>
                  <a:schemeClr val="tx1"/>
                </a:solidFill>
              </a:rPr>
              <a:t> </a:t>
            </a:r>
            <a:r>
              <a:rPr lang="en-US" b="1" cap="none" dirty="0" err="1">
                <a:solidFill>
                  <a:schemeClr val="tx1"/>
                </a:solidFill>
              </a:rPr>
              <a:t>sulla</a:t>
            </a:r>
            <a:r>
              <a:rPr lang="en-US" b="1" cap="none" dirty="0">
                <a:solidFill>
                  <a:schemeClr val="tx1"/>
                </a:solidFill>
              </a:rPr>
              <a:t> </a:t>
            </a:r>
            <a:r>
              <a:rPr lang="en-US" b="1" cap="none" dirty="0" err="1">
                <a:solidFill>
                  <a:schemeClr val="tx1"/>
                </a:solidFill>
              </a:rPr>
              <a:t>situazione</a:t>
            </a:r>
            <a:r>
              <a:rPr lang="en-US" b="1" cap="none" dirty="0">
                <a:solidFill>
                  <a:schemeClr val="tx1"/>
                </a:solidFill>
              </a:rPr>
              <a:t> </a:t>
            </a:r>
            <a:r>
              <a:rPr lang="en-US" b="1" cap="none" dirty="0" err="1">
                <a:solidFill>
                  <a:schemeClr val="tx1"/>
                </a:solidFill>
              </a:rPr>
              <a:t>economico-patrimoniale</a:t>
            </a:r>
            <a:r>
              <a:rPr lang="en-US" b="1" cap="none" dirty="0">
                <a:solidFill>
                  <a:schemeClr val="tx1"/>
                </a:solidFill>
              </a:rPr>
              <a:t> in cui </a:t>
            </a:r>
            <a:r>
              <a:rPr lang="en-US" b="1" cap="none" dirty="0" err="1">
                <a:solidFill>
                  <a:schemeClr val="tx1"/>
                </a:solidFill>
              </a:rPr>
              <a:t>sopravvalutavano</a:t>
            </a:r>
            <a:r>
              <a:rPr lang="en-US" b="1" cap="none" dirty="0">
                <a:solidFill>
                  <a:schemeClr val="tx1"/>
                </a:solidFill>
              </a:rPr>
              <a:t> le </a:t>
            </a:r>
            <a:r>
              <a:rPr lang="en-US" b="1" cap="none" dirty="0" err="1">
                <a:solidFill>
                  <a:schemeClr val="tx1"/>
                </a:solidFill>
              </a:rPr>
              <a:t>rimanenze</a:t>
            </a:r>
            <a:r>
              <a:rPr lang="en-US" b="1" cap="none" dirty="0">
                <a:solidFill>
                  <a:schemeClr val="tx1"/>
                </a:solidFill>
              </a:rPr>
              <a:t> di </a:t>
            </a:r>
            <a:r>
              <a:rPr lang="en-US" b="1" cap="none" dirty="0" err="1">
                <a:solidFill>
                  <a:schemeClr val="tx1"/>
                </a:solidFill>
              </a:rPr>
              <a:t>magazzino</a:t>
            </a:r>
            <a:r>
              <a:rPr lang="en-US" b="1" cap="none" dirty="0">
                <a:solidFill>
                  <a:schemeClr val="tx1"/>
                </a:solidFill>
              </a:rPr>
              <a:t> per </a:t>
            </a:r>
            <a:r>
              <a:rPr lang="en-US" b="1" cap="none" dirty="0" err="1">
                <a:solidFill>
                  <a:schemeClr val="tx1"/>
                </a:solidFill>
              </a:rPr>
              <a:t>almeno</a:t>
            </a:r>
            <a:r>
              <a:rPr lang="en-US" b="1" cap="none" dirty="0">
                <a:solidFill>
                  <a:schemeClr val="tx1"/>
                </a:solidFill>
              </a:rPr>
              <a:t> 897.000 euro </a:t>
            </a:r>
          </a:p>
        </p:txBody>
      </p:sp>
    </p:spTree>
    <p:extLst>
      <p:ext uri="{BB962C8B-B14F-4D97-AF65-F5344CB8AC3E}">
        <p14:creationId xmlns:p14="http://schemas.microsoft.com/office/powerpoint/2010/main" val="2010763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88A31E-43DC-1F1B-51ED-553E494D04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18655"/>
            <a:ext cx="9144000" cy="789709"/>
          </a:xfrm>
        </p:spPr>
        <p:txBody>
          <a:bodyPr>
            <a:normAutofit fontScale="90000"/>
          </a:bodyPr>
          <a:lstStyle/>
          <a:p>
            <a:r>
              <a:rPr lang="it-IT" sz="2400" b="1" dirty="0"/>
              <a:t>Relazione del curatore ex art. 33, comma 1 L.F.</a:t>
            </a:r>
            <a:br>
              <a:rPr lang="it-IT" sz="2400" b="1" dirty="0"/>
            </a:br>
            <a:endParaRPr lang="it-IT" sz="2400" b="1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AC31BB1-D5BD-062F-D949-6CE23B9348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8473" y="1108364"/>
            <a:ext cx="9933710" cy="5430980"/>
          </a:xfrm>
        </p:spPr>
        <p:txBody>
          <a:bodyPr>
            <a:no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it-IT" sz="2000" b="0" i="0" u="none" strike="noStrike" cap="none" baseline="0" dirty="0"/>
              <a:t>il bilancio al 31.12.2014 chiude con una perdita di euro 4.986.000, mentre la situazione al 30.09.2014 evidenziava una perdita di appena euro 143.000;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it-IT" sz="2000" b="0" i="0" u="none" strike="noStrike" cap="none" baseline="0" dirty="0"/>
              <a:t>per contro, </a:t>
            </a:r>
            <a:r>
              <a:rPr lang="it-IT" sz="2000" b="1" i="0" u="none" strike="noStrike" cap="none" baseline="0" dirty="0"/>
              <a:t>il criterio di valutazione delle rimanenze risulta invariato al 31.12.2013, al 30.09.2014 e al 31.12.2014</a:t>
            </a:r>
            <a:r>
              <a:rPr lang="it-IT" sz="2000" b="0" i="0" u="none" strike="noStrike" cap="none" baseline="0" dirty="0"/>
              <a:t>, rendendo quindi possibile un confronto tra i dati;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it-IT" sz="2000" b="0" i="0" u="none" strike="noStrike" cap="none" baseline="0" dirty="0"/>
              <a:t>a parte le rettifiche svalutative appostate al 31.12.2014, </a:t>
            </a:r>
            <a:r>
              <a:rPr lang="it-IT" sz="2000" b="1" i="0" u="none" strike="noStrike" cap="none" baseline="0" dirty="0"/>
              <a:t>ciò che desta maggiori perplessità è l’entità delle rimanenze finali iscritte al 30.09.2014 da cui deriva un effetto migliorativo sul risultato dei primi 9 mesi del 2014 di ben euro 897.000</a:t>
            </a:r>
            <a:r>
              <a:rPr lang="it-IT" sz="2000" b="0" i="0" u="none" strike="noStrike" cap="none" baseline="0" dirty="0"/>
              <a:t>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it-IT" sz="2000" cap="none" dirty="0"/>
              <a:t>sorprende come al 30.09.2014 (allorquando i </a:t>
            </a:r>
            <a:r>
              <a:rPr lang="it-IT" sz="2000" b="1" cap="none" dirty="0"/>
              <a:t>ricavi</a:t>
            </a:r>
            <a:r>
              <a:rPr lang="it-IT" sz="2000" cap="none" dirty="0"/>
              <a:t> erano ad un minimo storico, indicativo di un'attività in crollo verticale) il </a:t>
            </a:r>
            <a:r>
              <a:rPr lang="it-IT" sz="2000" b="1" cap="none" dirty="0"/>
              <a:t>valore delle rimanenze</a:t>
            </a:r>
            <a:r>
              <a:rPr lang="it-IT" sz="2000" cap="none" dirty="0"/>
              <a:t> fosse al suo massimo storico, superiore di un milione di euro rispetto al 31.12.2013 (che era in linea con il 31.12.2012); alla data del 31.12.2014 (tre mesi dopo il 30.09.2014) le rimanenze sono più che dimezzate; </a:t>
            </a:r>
          </a:p>
        </p:txBody>
      </p:sp>
    </p:spTree>
    <p:extLst>
      <p:ext uri="{BB962C8B-B14F-4D97-AF65-F5344CB8AC3E}">
        <p14:creationId xmlns:p14="http://schemas.microsoft.com/office/powerpoint/2010/main" val="1392495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E628E4-6E57-3118-5781-18B73ECC0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8548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/>
              <a:t>CT difesa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E6D888-3674-31A3-5D81-0E20D03871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1491"/>
            <a:ext cx="10515600" cy="4985472"/>
          </a:xfrm>
        </p:spPr>
        <p:txBody>
          <a:bodyPr>
            <a:normAutofit fontScale="92500" lnSpcReduction="20000"/>
          </a:bodyPr>
          <a:lstStyle/>
          <a:p>
            <a:pPr algn="l"/>
            <a:endParaRPr lang="it-IT" sz="1800" b="0" i="0" u="none" strike="noStrike" baseline="0" dirty="0">
              <a:latin typeface="Times New Roman" panose="02020603050405020304" pitchFamily="18" charset="0"/>
            </a:endParaRPr>
          </a:p>
          <a:p>
            <a:pPr algn="just"/>
            <a:r>
              <a:rPr lang="it-IT" sz="2400" i="0" u="none" strike="noStrike" baseline="0" dirty="0"/>
              <a:t>i valori delle giacenze di magazzino iscritti nella situazione al 30 settembre 2014 e nel bilancio al 31 dicembre 2014 della </a:t>
            </a:r>
            <a:r>
              <a:rPr lang="it-IT" sz="2400" i="1" u="none" strike="noStrike" baseline="0" dirty="0"/>
              <a:t>Società </a:t>
            </a:r>
            <a:r>
              <a:rPr lang="it-IT" sz="2400" b="1" i="0" u="none" strike="noStrike" baseline="0" dirty="0"/>
              <a:t>non sono confrontabili</a:t>
            </a:r>
            <a:r>
              <a:rPr lang="it-IT" sz="2400" b="0" i="0" u="none" strike="noStrike" baseline="0" dirty="0"/>
              <a:t>. Infatti, il bilancio relativo </a:t>
            </a:r>
            <a:r>
              <a:rPr lang="it-IT" sz="2400" i="0" u="none" strike="noStrike" baseline="0" dirty="0"/>
              <a:t>all’esercizio 2014 è stato approvato nel gennaio 2016 dopo la messa in liquidazione della società era già stata posta in liquidazione. </a:t>
            </a:r>
            <a:r>
              <a:rPr lang="it-IT" sz="2400" b="0" i="0" u="none" strike="noStrike" baseline="0" dirty="0"/>
              <a:t>Pertanto, l’abbattimento del valore di magazzino registrato in chiusura dell’esercizio </a:t>
            </a:r>
            <a:r>
              <a:rPr lang="it-IT" sz="2400" b="1" i="0" u="none" strike="noStrike" baseline="0" dirty="0"/>
              <a:t>2014 </a:t>
            </a:r>
            <a:r>
              <a:rPr lang="it-IT" sz="2400" b="0" i="0" u="none" strike="noStrike" baseline="0" dirty="0"/>
              <a:t>deriva da una </a:t>
            </a:r>
            <a:r>
              <a:rPr lang="it-IT" sz="2400" b="1" i="0" u="none" strike="noStrike" baseline="0" dirty="0"/>
              <a:t>svalutazione dei prodotti finiti </a:t>
            </a:r>
            <a:r>
              <a:rPr lang="it-IT" sz="2400" b="0" i="0" u="none" strike="noStrike" baseline="0" dirty="0"/>
              <a:t>il cui valore </a:t>
            </a:r>
            <a:r>
              <a:rPr lang="it-IT" sz="2400" b="1" i="0" u="none" strike="noStrike" baseline="0" dirty="0"/>
              <a:t>– </a:t>
            </a:r>
            <a:r>
              <a:rPr lang="it-IT" sz="2400" b="0" i="0" u="none" strike="noStrike" baseline="0" dirty="0"/>
              <a:t>precedentemente commisurato al costo degli stessi </a:t>
            </a:r>
            <a:r>
              <a:rPr lang="it-IT" sz="2400" b="1" i="0" u="none" strike="noStrike" baseline="0" dirty="0"/>
              <a:t>- </a:t>
            </a:r>
            <a:r>
              <a:rPr lang="it-IT" sz="2400" b="0" i="0" u="none" strike="noStrike" baseline="0" dirty="0"/>
              <a:t>è stato </a:t>
            </a:r>
            <a:r>
              <a:rPr lang="it-IT" sz="2400" b="1" i="0" u="none" strike="noStrike" baseline="0" dirty="0"/>
              <a:t>adeguato al minore valore di realizzo sul mercato</a:t>
            </a:r>
            <a:r>
              <a:rPr lang="it-IT" sz="2400" b="0" i="0" u="none" strike="noStrike" baseline="0" dirty="0"/>
              <a:t>.</a:t>
            </a:r>
            <a:endParaRPr lang="it-IT" sz="2400" dirty="0"/>
          </a:p>
          <a:p>
            <a:pPr algn="just"/>
            <a:r>
              <a:rPr lang="it-IT" sz="2400" dirty="0"/>
              <a:t>l</a:t>
            </a:r>
            <a:r>
              <a:rPr lang="it-IT" sz="2400" b="0" i="0" u="none" strike="noStrike" baseline="0" dirty="0"/>
              <a:t>’equivoco deriva da </a:t>
            </a:r>
            <a:r>
              <a:rPr lang="it-IT" sz="2400" b="1" i="0" u="none" strike="noStrike" baseline="0" dirty="0"/>
              <a:t>un’incongruenza nell’informativa resa dalla società in nota integrativa</a:t>
            </a:r>
            <a:r>
              <a:rPr lang="it-IT" sz="2400" b="0" i="0" u="none" strike="noStrike" baseline="0" dirty="0"/>
              <a:t>: </a:t>
            </a:r>
            <a:r>
              <a:rPr lang="it-IT" sz="2400" dirty="0"/>
              <a:t>nel paragrafo “Rimanenze di magazzino” si precisa che la valutazione è stata effettuata “in costanza di applicazione dei metodi di valutazione”. </a:t>
            </a:r>
            <a:r>
              <a:rPr lang="it-IT" sz="2400" b="0" i="0" u="none" strike="noStrike" baseline="0" dirty="0"/>
              <a:t>Tuttavia, nello stesso paragrafo si precisa che il criterio di valutazione adottato è quello del </a:t>
            </a:r>
            <a:r>
              <a:rPr lang="it-IT" sz="2400" b="1" i="0" u="none" strike="noStrike" baseline="0" dirty="0"/>
              <a:t>minore tra il costo ed il presumibile valore di realizzo</a:t>
            </a:r>
            <a:r>
              <a:rPr lang="it-IT" sz="2400" b="0" i="0" u="none" strike="noStrike" baseline="0" dirty="0"/>
              <a:t>, mentre nei precedenti esercizi</a:t>
            </a:r>
            <a:r>
              <a:rPr lang="it-IT" sz="2400" b="1" i="0" u="none" strike="noStrike" baseline="0" dirty="0"/>
              <a:t> </a:t>
            </a:r>
            <a:r>
              <a:rPr lang="it-IT" sz="2400" b="0" i="0" u="none" strike="noStrike" baseline="0" dirty="0"/>
              <a:t>le giacenze sono state valutate al costo.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823211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D94F6E-56F7-76D4-CB32-6F5202EBA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195" y="804672"/>
            <a:ext cx="3596121" cy="5248656"/>
          </a:xfrm>
        </p:spPr>
        <p:txBody>
          <a:bodyPr anchor="ctr">
            <a:normAutofit/>
          </a:bodyPr>
          <a:lstStyle/>
          <a:p>
            <a:pPr algn="ctr"/>
            <a:r>
              <a:rPr lang="it-IT" sz="3600" dirty="0">
                <a:latin typeface="Aptos Display" panose="02110004020202020204"/>
              </a:rPr>
              <a:t>2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 Display" panose="02110004020202020204"/>
                <a:ea typeface="+mj-ea"/>
                <a:cs typeface="+mj-cs"/>
              </a:rPr>
              <a:t>° CONTESTAZIONE</a:t>
            </a:r>
            <a:endParaRPr lang="it-IT" sz="36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B72990F-8841-F9A3-B36D-49FE4F36E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861" y="804671"/>
            <a:ext cx="6399930" cy="5248657"/>
          </a:xfrm>
        </p:spPr>
        <p:txBody>
          <a:bodyPr anchor="ctr">
            <a:normAutofit lnSpcReduction="1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A2) cagionavano o comunque aggravavano il dissesto della società, esponendo consapevolmente nelle comunicazioni sociali fatti materiali rilevanti non rispondenti al vero ed omettendo fatti materiali rilevanti la cui comunicazione è imposta dalla legge circa le condizioni economiche, patrimoniali e redditive della società, al fine di procurarsi un ingiusto profitto e in modo concretamente idoneo ad indurre in errore, in particolare: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it-IT" b="1" kern="100" dirty="0">
                <a:latin typeface="Aptos" panose="020B0004020202020204" pitchFamily="34" charset="0"/>
                <a:cs typeface="Times New Roman" panose="02020603050405020304" pitchFamily="18" charset="0"/>
              </a:rPr>
              <a:t>omettevano di svalutare i crediti vantati verso la Partecipata 1 e la Partecipata 2 per almeno 620.000 euro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it-IT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Cosicché: nel bilancio al 31 dicembre 2013 veniva esposto un patrimonio netto contabile di 287.000 euro anziché un patrimonio netto contabile negativo di 1.357.000 euro; e nel bilancio al 31 dicembre 2014 veniva esposto un patrimonio netto contabile di 143.000 euro anziché un patrimonio netto contabile negativo di 2.557.000 euro; </a:t>
            </a:r>
          </a:p>
          <a:p>
            <a:pPr marL="0" indent="0">
              <a:lnSpc>
                <a:spcPct val="90000"/>
              </a:lnSpc>
              <a:buNone/>
            </a:pPr>
            <a:endParaRPr lang="it-IT" sz="1700" dirty="0"/>
          </a:p>
        </p:txBody>
      </p:sp>
    </p:spTree>
    <p:extLst>
      <p:ext uri="{BB962C8B-B14F-4D97-AF65-F5344CB8AC3E}">
        <p14:creationId xmlns:p14="http://schemas.microsoft.com/office/powerpoint/2010/main" val="3415676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73DF4D-CFBB-E102-D164-FBCD8C3B8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9939"/>
            <a:ext cx="10515600" cy="754144"/>
          </a:xfrm>
        </p:spPr>
        <p:txBody>
          <a:bodyPr>
            <a:normAutofit fontScale="90000"/>
          </a:bodyPr>
          <a:lstStyle/>
          <a:p>
            <a:pPr algn="ctr"/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Display" panose="02110004020202020204"/>
                <a:ea typeface="+mj-ea"/>
                <a:cs typeface="+mj-cs"/>
              </a:rPr>
              <a:t>Relazione del curatore ex art. 33, comma 1 L.F.</a:t>
            </a:r>
            <a:b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Display" panose="02110004020202020204"/>
                <a:ea typeface="+mj-ea"/>
                <a:cs typeface="+mj-cs"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430865C-6F13-96A9-4181-5344C474A3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4727"/>
            <a:ext cx="10515600" cy="4918364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è evidente che il credito verso </a:t>
            </a:r>
            <a:r>
              <a:rPr lang="it-IT" i="1" dirty="0"/>
              <a:t>Controllata 1</a:t>
            </a:r>
            <a:r>
              <a:rPr lang="it-IT" dirty="0"/>
              <a:t> al 30.09.2014 risulti ancora iscritto per netti euro 464.000; mentre la Controllata era in liquidazione fin dal gennaio 2013 ed era totalmente incapiente (poi dichiarata fallita); ne consegue che l'integrale svalutazione del credito avrebbe già dovuto essere appostata nella situazione al 30.09.2014, con un effetto peggiorativo di euro 464.000; </a:t>
            </a:r>
          </a:p>
          <a:p>
            <a:pPr algn="just"/>
            <a:r>
              <a:rPr lang="it-IT" dirty="0"/>
              <a:t>analoghe considerazioni valgono per l'omessa svalutazione del credito verso </a:t>
            </a:r>
            <a:r>
              <a:rPr lang="it-IT" i="1" dirty="0"/>
              <a:t>Controllata 2</a:t>
            </a:r>
            <a:r>
              <a:rPr lang="it-IT" dirty="0"/>
              <a:t>, società inattiva ed incapiente.</a:t>
            </a:r>
          </a:p>
          <a:p>
            <a:pPr marL="0" indent="0" algn="just">
              <a:buNone/>
            </a:pPr>
            <a:endParaRPr lang="it-IT" sz="2800" b="0" i="0" u="none" strike="noStrike" baseline="0" dirty="0">
              <a:latin typeface="*Times New Roman-12329-Identity-H"/>
            </a:endParaRPr>
          </a:p>
          <a:p>
            <a:pPr marL="0" indent="0" algn="just">
              <a:buNone/>
            </a:pPr>
            <a:r>
              <a:rPr lang="it-IT" dirty="0"/>
              <a:t>In tal modo è stata approvata una situazione al 30.09.2014 con un </a:t>
            </a:r>
            <a:r>
              <a:rPr lang="it-IT" b="1" dirty="0"/>
              <a:t>patrimonio netto falsamente positivo per evitare il verificarsi della situazione di cui all'art. 2447 codice civile </a:t>
            </a:r>
          </a:p>
        </p:txBody>
      </p:sp>
    </p:spTree>
    <p:extLst>
      <p:ext uri="{BB962C8B-B14F-4D97-AF65-F5344CB8AC3E}">
        <p14:creationId xmlns:p14="http://schemas.microsoft.com/office/powerpoint/2010/main" val="1695134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FD991F-5287-BCCD-27B7-41C474D11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6984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/>
              <a:t>CT difesa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13BC56-9EFE-4729-B739-BBB806D6F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3891"/>
            <a:ext cx="10515600" cy="5148983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it-IT" sz="2000" b="1" i="1" u="none" strike="noStrike" baseline="0" dirty="0"/>
              <a:t>Controllata 1</a:t>
            </a:r>
            <a:r>
              <a:rPr lang="it-IT" sz="2000" b="0" i="0" u="none" strike="noStrike" baseline="0" dirty="0"/>
              <a:t>: la </a:t>
            </a:r>
            <a:r>
              <a:rPr lang="it-IT" sz="2000" b="0" i="1" u="none" strike="noStrike" baseline="0" dirty="0"/>
              <a:t>Controllante</a:t>
            </a:r>
            <a:r>
              <a:rPr lang="it-IT" sz="2000" b="0" i="0" u="none" strike="noStrike" baseline="0" dirty="0"/>
              <a:t> aveva già debitamente tenuto conto della situazione di crisi </a:t>
            </a:r>
            <a:r>
              <a:rPr lang="it-IT" sz="2000" dirty="0"/>
              <a:t>della stessa</a:t>
            </a:r>
            <a:r>
              <a:rPr lang="it-IT" sz="2000" b="0" i="0" u="none" strike="noStrike" baseline="0" dirty="0"/>
              <a:t> nella valutazione della relativa partecipazione </a:t>
            </a:r>
            <a:r>
              <a:rPr lang="it-IT" sz="2000" i="0" u="none" strike="noStrike" baseline="0" dirty="0"/>
              <a:t>con il metodo del patrimonio netto.</a:t>
            </a:r>
            <a:r>
              <a:rPr lang="it-IT" sz="2000" b="0" i="0" u="none" strike="noStrike" baseline="0" dirty="0"/>
              <a:t> Ed infatti, già nel bilancio </a:t>
            </a:r>
            <a:r>
              <a:rPr lang="it-IT" sz="2000" i="0" u="none" strike="noStrike" baseline="0" dirty="0"/>
              <a:t>2013</a:t>
            </a:r>
            <a:r>
              <a:rPr lang="it-IT" sz="2000" b="1" i="0" u="none" strike="noStrike" baseline="0" dirty="0"/>
              <a:t> il valore della partecipazione,</a:t>
            </a:r>
            <a:r>
              <a:rPr lang="it-IT" sz="2000" b="0" i="0" u="none" strike="noStrike" baseline="0" dirty="0"/>
              <a:t> </a:t>
            </a:r>
            <a:r>
              <a:rPr lang="it-IT" sz="2000" b="1" i="0" u="none" strike="noStrike" baseline="0" dirty="0"/>
              <a:t>iscritto tra le immobilizzazioni finanziarie, è stato completamente azzerato. </a:t>
            </a:r>
            <a:r>
              <a:rPr lang="it-IT" sz="2000" dirty="0"/>
              <a:t>Diversamente, era stato </a:t>
            </a:r>
            <a:r>
              <a:rPr lang="it-IT" sz="2000" b="1" i="0" u="none" strike="noStrike" baseline="0" dirty="0"/>
              <a:t>valorizzato il credito </a:t>
            </a:r>
            <a:r>
              <a:rPr lang="it-IT" sz="2000" b="0" i="0" u="none" strike="noStrike" baseline="0" dirty="0"/>
              <a:t>verso </a:t>
            </a:r>
            <a:r>
              <a:rPr lang="it-IT" sz="2000" b="0" u="none" strike="noStrike" baseline="0" dirty="0"/>
              <a:t>Controllata 1</a:t>
            </a:r>
            <a:r>
              <a:rPr lang="it-IT" sz="2000" b="0" i="0" u="none" strike="noStrike" baseline="0" dirty="0"/>
              <a:t>, iscritto anch’esso </a:t>
            </a:r>
            <a:r>
              <a:rPr lang="it-IT" sz="2000" b="1" i="0" u="none" strike="noStrike" baseline="0" dirty="0"/>
              <a:t>nell’attivo immobilizzato </a:t>
            </a:r>
            <a:r>
              <a:rPr lang="it-IT" sz="2000" b="0" i="0" u="none" strike="noStrike" baseline="0" dirty="0"/>
              <a:t>del bilancio al </a:t>
            </a:r>
            <a:r>
              <a:rPr lang="it-IT" sz="2000" i="0" u="none" strike="noStrike" baseline="0" dirty="0"/>
              <a:t>31 dicembre 2013 </a:t>
            </a:r>
            <a:r>
              <a:rPr lang="it-IT" sz="2000" b="0" i="0" u="none" strike="noStrike" baseline="0" dirty="0"/>
              <a:t>e della situazione al </a:t>
            </a:r>
            <a:r>
              <a:rPr lang="it-IT" sz="2000" i="0" u="none" strike="noStrike" baseline="0" dirty="0"/>
              <a:t>30 settembre 2014 </a:t>
            </a:r>
            <a:r>
              <a:rPr lang="it-IT" sz="2000" b="0" i="0" u="none" strike="noStrike" baseline="0" dirty="0"/>
              <a:t>della </a:t>
            </a:r>
            <a:r>
              <a:rPr lang="it-IT" sz="2000" b="0" u="none" strike="noStrike" baseline="0" dirty="0"/>
              <a:t>Controllante. Gli Amministratori davano, infatti, atto di ragionevoli condizioni di recuperabilità </a:t>
            </a:r>
            <a:r>
              <a:rPr lang="it-IT" sz="2000" i="0" u="none" strike="noStrike" baseline="0" dirty="0"/>
              <a:t>dell’incasso di sinistri assicurativi </a:t>
            </a:r>
            <a:r>
              <a:rPr lang="it-IT" sz="2000" b="0" i="0" u="none" strike="noStrike" baseline="0" dirty="0"/>
              <a:t>a copertura dei danni causati al capannone industriale della Controllata dal terremoto che aveva colpito la provincia di Bologna. La qual cosa avrebbe consentito il </a:t>
            </a:r>
            <a:r>
              <a:rPr lang="it-IT" sz="2000" i="0" u="none" strike="noStrike" baseline="0" dirty="0"/>
              <a:t>pieno recupero dello stesso ai fini produttivi ed, alla bisogna, commerciali, ad un valore prossimo ai € 600.000,00.</a:t>
            </a:r>
          </a:p>
          <a:p>
            <a:pPr marL="0" indent="0" algn="just">
              <a:buNone/>
            </a:pPr>
            <a:r>
              <a:rPr lang="it-IT" sz="2000" b="1" dirty="0"/>
              <a:t>Era stato, tuttavia, inserito un fondo crediti vs </a:t>
            </a:r>
            <a:r>
              <a:rPr lang="it-IT" sz="2000" b="1" i="1" dirty="0"/>
              <a:t>Controllata 1</a:t>
            </a:r>
            <a:r>
              <a:rPr lang="it-IT" sz="2000" b="1" dirty="0"/>
              <a:t>.</a:t>
            </a:r>
          </a:p>
          <a:p>
            <a:pPr marL="0" indent="0" algn="just">
              <a:buNone/>
            </a:pPr>
            <a:endParaRPr lang="it-IT" sz="2000" b="1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it-IT" sz="2000" b="1" i="1" dirty="0"/>
              <a:t>Controllata 2</a:t>
            </a:r>
            <a:r>
              <a:rPr lang="it-IT" sz="2000" dirty="0"/>
              <a:t>: si contesta il fatto che fosse inattiva ed incapiente  sulla base di comunicazioni anche pubbliche relative all’imminente start-up produttivo della stessa</a:t>
            </a:r>
          </a:p>
        </p:txBody>
      </p:sp>
    </p:spTree>
    <p:extLst>
      <p:ext uri="{BB962C8B-B14F-4D97-AF65-F5344CB8AC3E}">
        <p14:creationId xmlns:p14="http://schemas.microsoft.com/office/powerpoint/2010/main" val="4097822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453E87-9455-F629-210C-CFAB4488B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195" y="804672"/>
            <a:ext cx="3521359" cy="5248656"/>
          </a:xfrm>
        </p:spPr>
        <p:txBody>
          <a:bodyPr anchor="ctr">
            <a:normAutofit/>
          </a:bodyPr>
          <a:lstStyle/>
          <a:p>
            <a:pPr algn="ctr"/>
            <a:r>
              <a:rPr lang="it-IT" sz="3600" dirty="0">
                <a:latin typeface="Aptos Display" panose="020B0004020202020204" pitchFamily="34" charset="0"/>
              </a:rPr>
              <a:t>3° CONTESTAZIONE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7F7535-D183-DEC3-FDBE-61A8D69244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933254"/>
            <a:ext cx="6721496" cy="5120074"/>
          </a:xfrm>
        </p:spPr>
        <p:txBody>
          <a:bodyPr anchor="ctr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000" b="0" i="0" u="none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A2) cagionavano o comunque aggravavano il dissesto della società, esponendo consapevolmente nelle comunicazioni sociali fatti materiali rilevanti non rispondenti al vero ed omettendo fatti materiali rilevanti la cui comunicazione è imposta dalla legge circa le condizioni economiche, patrimoniali e redditive della società, al fine di procurarsi un ingiusto profitto e in modo concretamente idoneo ad indurre in errore, in particolare: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it-IT" b="1" kern="100" dirty="0">
                <a:solidFill>
                  <a:prstClr val="white"/>
                </a:solidFill>
                <a:latin typeface="Aptos" panose="020B0004020202020204" pitchFamily="34" charset="0"/>
                <a:cs typeface="Times New Roman" panose="02020603050405020304" pitchFamily="18" charset="0"/>
              </a:rPr>
              <a:t>Iscrivendo i costi sostenuti per la realizzazione degli immobili di proprietà della holding e poi ottenuti in locazione tra le immobilizzazioni materiali anziché immateriali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09024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650463-F8A6-9DBD-138C-076C5B6FF77F}"/>
              </a:ext>
            </a:extLst>
          </p:cNvPr>
          <p:cNvSpPr txBox="1"/>
          <p:nvPr/>
        </p:nvSpPr>
        <p:spPr>
          <a:xfrm>
            <a:off x="1236482" y="1469392"/>
            <a:ext cx="9719036" cy="5847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2000" dirty="0">
                <a:latin typeface="Aptos" panose="020B0004020202020204" pitchFamily="34" charset="0"/>
              </a:rPr>
              <a:t>Il principio OIC 24, app. A, par. 22 «I costi sostenuti per migliorie e spese incrementative su beni presi in locazione dall’impresa (anche in leasing) sono capitalizzabili ed iscrivibili tra le “altre” immobilizzazioni immateriali se le migliorie e le spese incrementative non sono separabili dai beni stessi (ossia non possono avere una loro autonoma funzionalità); altrimenti sono iscrivibili tra le “Immobilizzazioni materiali” nella specifica voce di appartenenza»</a:t>
            </a:r>
          </a:p>
          <a:p>
            <a:pPr algn="just"/>
            <a:endParaRPr lang="it-IT" sz="2000" dirty="0">
              <a:latin typeface="Aptos" panose="020B0004020202020204" pitchFamily="34" charset="0"/>
            </a:endParaRPr>
          </a:p>
          <a:p>
            <a:pPr algn="just"/>
            <a:r>
              <a:rPr lang="it-IT" sz="2000" dirty="0">
                <a:latin typeface="Aptos" panose="020B0004020202020204" pitchFamily="34" charset="0"/>
              </a:rPr>
              <a:t>La disparità di vedute tra esperti dell’accusa e della difesa verteva sulla possibilità o meno di attribuire, mediante il diritto di superficie un’autonoma funzionalità a dei capannoni industriali costruiti su terreno di terzi.</a:t>
            </a:r>
          </a:p>
          <a:p>
            <a:pPr algn="just"/>
            <a:endParaRPr lang="it-IT" sz="2000" dirty="0">
              <a:latin typeface="Aptos" panose="020B0004020202020204" pitchFamily="34" charset="0"/>
            </a:endParaRPr>
          </a:p>
          <a:p>
            <a:pPr algn="just"/>
            <a:endParaRPr lang="it-IT" sz="2000" dirty="0">
              <a:latin typeface="Aptos" panose="020B0004020202020204" pitchFamily="34" charset="0"/>
            </a:endParaRPr>
          </a:p>
          <a:p>
            <a:pPr algn="just"/>
            <a:r>
              <a:rPr lang="it-IT" sz="2000" dirty="0">
                <a:latin typeface="Aptos" panose="020B0004020202020204" pitchFamily="34" charset="0"/>
              </a:rPr>
              <a:t>Il tema appare in ogni caso privo di qualsiasi impatto sulla rappresentazione sostanzialmente fornita nei bilanci della società e, inoltre, il modello valutativo non è mai variato nel corso degli anni dall’inizio della costruzione dei capannoni. </a:t>
            </a:r>
          </a:p>
          <a:p>
            <a:pPr algn="just"/>
            <a:endParaRPr lang="it-IT" sz="2000" dirty="0">
              <a:latin typeface="Aptos" panose="020B0004020202020204" pitchFamily="34" charset="0"/>
            </a:endParaRPr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127607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e">
  <a:themeElements>
    <a:clrScheme name="Ione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e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e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109</TotalTime>
  <Words>2216</Words>
  <Application>Microsoft Office PowerPoint</Application>
  <PresentationFormat>Widescreen</PresentationFormat>
  <Paragraphs>75</Paragraphs>
  <Slides>16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5" baseType="lpstr">
      <vt:lpstr>*Times New Roman-12329-Identity-H</vt:lpstr>
      <vt:lpstr>Aptos</vt:lpstr>
      <vt:lpstr>Aptos Display</vt:lpstr>
      <vt:lpstr>Arial</vt:lpstr>
      <vt:lpstr>Century Gothic</vt:lpstr>
      <vt:lpstr>Times New Roman</vt:lpstr>
      <vt:lpstr>Wingdings</vt:lpstr>
      <vt:lpstr>Wingdings 3</vt:lpstr>
      <vt:lpstr>Ione</vt:lpstr>
      <vt:lpstr>Il bilancio illustrato agli avvocati dai commercialisti  4° incontro, 5 maggio 2025  Casistiche che frequentemente si presentano nei bilanci delle aziende in crisi (avv. Francesca Romano)</vt:lpstr>
      <vt:lpstr>1° CONTESTAZIONE</vt:lpstr>
      <vt:lpstr>Relazione del curatore ex art. 33, comma 1 L.F. </vt:lpstr>
      <vt:lpstr>CT difesa</vt:lpstr>
      <vt:lpstr>2° CONTESTAZIONE</vt:lpstr>
      <vt:lpstr>Relazione del curatore ex art. 33, comma 1 L.F. </vt:lpstr>
      <vt:lpstr>CT difesa</vt:lpstr>
      <vt:lpstr>3° CONTESTAZIONE</vt:lpstr>
      <vt:lpstr>Presentazione standard di PowerPoint</vt:lpstr>
      <vt:lpstr>Presentazione standard di PowerPoint</vt:lpstr>
      <vt:lpstr>   ALTRE IPOTESI: CAPITALIZZAZIONI INGIUSTIFICATE immobilizzazioni immateriali </vt:lpstr>
      <vt:lpstr>   ALTRE IPOTESI: CAPITALIZZAZIONI INGIUSTIFICATE immobilizzazioni materiali</vt:lpstr>
      <vt:lpstr>   ALTRE POSTE INSERITE NELL’ATTIVO CIRCOLANTE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STUDIO LAGEARD</dc:creator>
  <cp:lastModifiedBy>STUDIO LAGEARD</cp:lastModifiedBy>
  <cp:revision>16</cp:revision>
  <cp:lastPrinted>2025-05-05T08:33:56Z</cp:lastPrinted>
  <dcterms:created xsi:type="dcterms:W3CDTF">2025-04-29T13:59:31Z</dcterms:created>
  <dcterms:modified xsi:type="dcterms:W3CDTF">2025-05-05T10:11:48Z</dcterms:modified>
</cp:coreProperties>
</file>