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78" r:id="rId2"/>
    <p:sldId id="276" r:id="rId3"/>
    <p:sldId id="277" r:id="rId4"/>
    <p:sldId id="257" r:id="rId5"/>
    <p:sldId id="258" r:id="rId6"/>
    <p:sldId id="261" r:id="rId7"/>
    <p:sldId id="262" r:id="rId8"/>
    <p:sldId id="263" r:id="rId9"/>
    <p:sldId id="264" r:id="rId10"/>
    <p:sldId id="266" r:id="rId11"/>
    <p:sldId id="267" r:id="rId12"/>
    <p:sldId id="259" r:id="rId13"/>
    <p:sldId id="269" r:id="rId14"/>
    <p:sldId id="270"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D0"/>
    <a:srgbClr val="E9EDF4"/>
    <a:srgbClr val="D0D8E8"/>
    <a:srgbClr val="C5D0D8"/>
    <a:srgbClr val="EC630E"/>
    <a:srgbClr val="60378E"/>
    <a:srgbClr val="271785"/>
    <a:srgbClr val="7DBBF4"/>
    <a:srgbClr val="4F81BD"/>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744" autoAdjust="0"/>
    <p:restoredTop sz="94600" autoAdjust="0"/>
  </p:normalViewPr>
  <p:slideViewPr>
    <p:cSldViewPr>
      <p:cViewPr varScale="1">
        <p:scale>
          <a:sx n="114" d="100"/>
          <a:sy n="114" d="100"/>
        </p:scale>
        <p:origin x="22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E4CA1-E31C-4002-81DF-5F3998077979}" type="datetimeFigureOut">
              <a:rPr lang="it-IT" smtClean="0"/>
              <a:t>18/05/2022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3BD9D-8254-493B-A8EB-E9DA46AD0C6E}" type="slidenum">
              <a:rPr lang="it-IT" smtClean="0"/>
              <a:t>‹N›</a:t>
            </a:fld>
            <a:endParaRPr lang="it-IT"/>
          </a:p>
        </p:txBody>
      </p:sp>
    </p:spTree>
    <p:extLst>
      <p:ext uri="{BB962C8B-B14F-4D97-AF65-F5344CB8AC3E}">
        <p14:creationId xmlns:p14="http://schemas.microsoft.com/office/powerpoint/2010/main" val="174188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a:t>
            </a:fld>
            <a:endParaRPr lang="it-IT"/>
          </a:p>
        </p:txBody>
      </p:sp>
    </p:spTree>
    <p:extLst>
      <p:ext uri="{BB962C8B-B14F-4D97-AF65-F5344CB8AC3E}">
        <p14:creationId xmlns:p14="http://schemas.microsoft.com/office/powerpoint/2010/main" val="195557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10</a:t>
            </a:fld>
            <a:endParaRPr lang="it-IT"/>
          </a:p>
        </p:txBody>
      </p:sp>
    </p:spTree>
    <p:extLst>
      <p:ext uri="{BB962C8B-B14F-4D97-AF65-F5344CB8AC3E}">
        <p14:creationId xmlns:p14="http://schemas.microsoft.com/office/powerpoint/2010/main" val="326821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11</a:t>
            </a:fld>
            <a:endParaRPr lang="it-IT"/>
          </a:p>
        </p:txBody>
      </p:sp>
    </p:spTree>
    <p:extLst>
      <p:ext uri="{BB962C8B-B14F-4D97-AF65-F5344CB8AC3E}">
        <p14:creationId xmlns:p14="http://schemas.microsoft.com/office/powerpoint/2010/main" val="416099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12</a:t>
            </a:fld>
            <a:endParaRPr lang="it-IT"/>
          </a:p>
        </p:txBody>
      </p:sp>
    </p:spTree>
    <p:extLst>
      <p:ext uri="{BB962C8B-B14F-4D97-AF65-F5344CB8AC3E}">
        <p14:creationId xmlns:p14="http://schemas.microsoft.com/office/powerpoint/2010/main" val="336115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13</a:t>
            </a:fld>
            <a:endParaRPr lang="it-IT"/>
          </a:p>
        </p:txBody>
      </p:sp>
    </p:spTree>
    <p:extLst>
      <p:ext uri="{BB962C8B-B14F-4D97-AF65-F5344CB8AC3E}">
        <p14:creationId xmlns:p14="http://schemas.microsoft.com/office/powerpoint/2010/main" val="305102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14</a:t>
            </a:fld>
            <a:endParaRPr lang="it-IT"/>
          </a:p>
        </p:txBody>
      </p:sp>
    </p:spTree>
    <p:extLst>
      <p:ext uri="{BB962C8B-B14F-4D97-AF65-F5344CB8AC3E}">
        <p14:creationId xmlns:p14="http://schemas.microsoft.com/office/powerpoint/2010/main" val="37277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2</a:t>
            </a:fld>
            <a:endParaRPr lang="it-IT"/>
          </a:p>
        </p:txBody>
      </p:sp>
    </p:spTree>
    <p:extLst>
      <p:ext uri="{BB962C8B-B14F-4D97-AF65-F5344CB8AC3E}">
        <p14:creationId xmlns:p14="http://schemas.microsoft.com/office/powerpoint/2010/main" val="33681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3</a:t>
            </a:fld>
            <a:endParaRPr lang="it-IT"/>
          </a:p>
        </p:txBody>
      </p:sp>
    </p:spTree>
    <p:extLst>
      <p:ext uri="{BB962C8B-B14F-4D97-AF65-F5344CB8AC3E}">
        <p14:creationId xmlns:p14="http://schemas.microsoft.com/office/powerpoint/2010/main" val="241511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4</a:t>
            </a:fld>
            <a:endParaRPr lang="it-IT"/>
          </a:p>
        </p:txBody>
      </p:sp>
    </p:spTree>
    <p:extLst>
      <p:ext uri="{BB962C8B-B14F-4D97-AF65-F5344CB8AC3E}">
        <p14:creationId xmlns:p14="http://schemas.microsoft.com/office/powerpoint/2010/main" val="316912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5</a:t>
            </a:fld>
            <a:endParaRPr lang="it-IT"/>
          </a:p>
        </p:txBody>
      </p:sp>
    </p:spTree>
    <p:extLst>
      <p:ext uri="{BB962C8B-B14F-4D97-AF65-F5344CB8AC3E}">
        <p14:creationId xmlns:p14="http://schemas.microsoft.com/office/powerpoint/2010/main" val="176227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6</a:t>
            </a:fld>
            <a:endParaRPr lang="it-IT"/>
          </a:p>
        </p:txBody>
      </p:sp>
    </p:spTree>
    <p:extLst>
      <p:ext uri="{BB962C8B-B14F-4D97-AF65-F5344CB8AC3E}">
        <p14:creationId xmlns:p14="http://schemas.microsoft.com/office/powerpoint/2010/main" val="54918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7</a:t>
            </a:fld>
            <a:endParaRPr lang="it-IT"/>
          </a:p>
        </p:txBody>
      </p:sp>
    </p:spTree>
    <p:extLst>
      <p:ext uri="{BB962C8B-B14F-4D97-AF65-F5344CB8AC3E}">
        <p14:creationId xmlns:p14="http://schemas.microsoft.com/office/powerpoint/2010/main" val="383444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8</a:t>
            </a:fld>
            <a:endParaRPr lang="it-IT"/>
          </a:p>
        </p:txBody>
      </p:sp>
    </p:spTree>
    <p:extLst>
      <p:ext uri="{BB962C8B-B14F-4D97-AF65-F5344CB8AC3E}">
        <p14:creationId xmlns:p14="http://schemas.microsoft.com/office/powerpoint/2010/main" val="109951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6183BD9D-8254-493B-A8EB-E9DA46AD0C6E}" type="slidenum">
              <a:rPr lang="it-IT" smtClean="0"/>
              <a:t>9</a:t>
            </a:fld>
            <a:endParaRPr lang="it-IT"/>
          </a:p>
        </p:txBody>
      </p:sp>
    </p:spTree>
    <p:extLst>
      <p:ext uri="{BB962C8B-B14F-4D97-AF65-F5344CB8AC3E}">
        <p14:creationId xmlns:p14="http://schemas.microsoft.com/office/powerpoint/2010/main" val="49198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5F0F56D-BC52-4D5C-B437-C22DE18BA413}" type="datetime1">
              <a:rPr lang="it-IT" smtClean="0"/>
              <a:t>18/05/2022</a:t>
            </a:fld>
            <a:endParaRPr lang="it-IT"/>
          </a:p>
        </p:txBody>
      </p:sp>
      <p:sp>
        <p:nvSpPr>
          <p:cNvPr id="5" name="Segnaposto piè di pagina 4"/>
          <p:cNvSpPr>
            <a:spLocks noGrp="1"/>
          </p:cNvSpPr>
          <p:nvPr>
            <p:ph type="ftr" sz="quarter" idx="11"/>
          </p:nvPr>
        </p:nvSpPr>
        <p:spPr/>
        <p:txBody>
          <a:bodyPr/>
          <a:lstStyle/>
          <a:p>
            <a:r>
              <a:rPr lang="it-IT"/>
              <a:t>Avv. Silvia GROSSO</a:t>
            </a:r>
          </a:p>
        </p:txBody>
      </p:sp>
      <p:sp>
        <p:nvSpPr>
          <p:cNvPr id="6" name="Segnaposto numero diapositiva 5"/>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257111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217F80E-741A-49B6-A8CE-B0C7BCCD66C5}" type="datetime1">
              <a:rPr lang="it-IT" smtClean="0"/>
              <a:t>18/05/2022</a:t>
            </a:fld>
            <a:endParaRPr lang="it-IT"/>
          </a:p>
        </p:txBody>
      </p:sp>
      <p:sp>
        <p:nvSpPr>
          <p:cNvPr id="5" name="Segnaposto piè di pagina 4"/>
          <p:cNvSpPr>
            <a:spLocks noGrp="1"/>
          </p:cNvSpPr>
          <p:nvPr>
            <p:ph type="ftr" sz="quarter" idx="11"/>
          </p:nvPr>
        </p:nvSpPr>
        <p:spPr/>
        <p:txBody>
          <a:bodyPr/>
          <a:lstStyle/>
          <a:p>
            <a:r>
              <a:rPr lang="it-IT"/>
              <a:t>Avv. Silvia GROSSO</a:t>
            </a:r>
          </a:p>
        </p:txBody>
      </p:sp>
      <p:sp>
        <p:nvSpPr>
          <p:cNvPr id="6" name="Segnaposto numero diapositiva 5"/>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145091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AE263BA-3102-482B-A3AC-6480F8983CAA}" type="datetime1">
              <a:rPr lang="it-IT" smtClean="0"/>
              <a:t>18/05/2022</a:t>
            </a:fld>
            <a:endParaRPr lang="it-IT"/>
          </a:p>
        </p:txBody>
      </p:sp>
      <p:sp>
        <p:nvSpPr>
          <p:cNvPr id="5" name="Segnaposto piè di pagina 4"/>
          <p:cNvSpPr>
            <a:spLocks noGrp="1"/>
          </p:cNvSpPr>
          <p:nvPr>
            <p:ph type="ftr" sz="quarter" idx="11"/>
          </p:nvPr>
        </p:nvSpPr>
        <p:spPr/>
        <p:txBody>
          <a:bodyPr/>
          <a:lstStyle/>
          <a:p>
            <a:r>
              <a:rPr lang="it-IT"/>
              <a:t>Avv. Silvia GROSSO</a:t>
            </a:r>
          </a:p>
        </p:txBody>
      </p:sp>
      <p:sp>
        <p:nvSpPr>
          <p:cNvPr id="6" name="Segnaposto numero diapositiva 5"/>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4448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99629A6-9196-4254-9C3A-E36AF8EEFC27}" type="datetime1">
              <a:rPr lang="it-IT" smtClean="0"/>
              <a:t>18/05/2022</a:t>
            </a:fld>
            <a:endParaRPr lang="it-IT"/>
          </a:p>
        </p:txBody>
      </p:sp>
      <p:sp>
        <p:nvSpPr>
          <p:cNvPr id="5" name="Segnaposto piè di pagina 4"/>
          <p:cNvSpPr>
            <a:spLocks noGrp="1"/>
          </p:cNvSpPr>
          <p:nvPr>
            <p:ph type="ftr" sz="quarter" idx="11"/>
          </p:nvPr>
        </p:nvSpPr>
        <p:spPr/>
        <p:txBody>
          <a:bodyPr/>
          <a:lstStyle/>
          <a:p>
            <a:r>
              <a:rPr lang="it-IT"/>
              <a:t>Avv. Silvia GROSSO</a:t>
            </a:r>
          </a:p>
        </p:txBody>
      </p:sp>
      <p:sp>
        <p:nvSpPr>
          <p:cNvPr id="6" name="Segnaposto numero diapositiva 5"/>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175930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7C73A0C-CE38-4587-AA41-801C033EEB36}" type="datetime1">
              <a:rPr lang="it-IT" smtClean="0"/>
              <a:t>18/05/2022</a:t>
            </a:fld>
            <a:endParaRPr lang="it-IT"/>
          </a:p>
        </p:txBody>
      </p:sp>
      <p:sp>
        <p:nvSpPr>
          <p:cNvPr id="5" name="Segnaposto piè di pagina 4"/>
          <p:cNvSpPr>
            <a:spLocks noGrp="1"/>
          </p:cNvSpPr>
          <p:nvPr>
            <p:ph type="ftr" sz="quarter" idx="11"/>
          </p:nvPr>
        </p:nvSpPr>
        <p:spPr/>
        <p:txBody>
          <a:bodyPr/>
          <a:lstStyle/>
          <a:p>
            <a:r>
              <a:rPr lang="it-IT"/>
              <a:t>Avv. Silvia GROSSO</a:t>
            </a:r>
          </a:p>
        </p:txBody>
      </p:sp>
      <p:sp>
        <p:nvSpPr>
          <p:cNvPr id="6" name="Segnaposto numero diapositiva 5"/>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72275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AC4DD53-3F53-4769-96CD-19D38B14FCD4}" type="datetime1">
              <a:rPr lang="it-IT" smtClean="0"/>
              <a:t>18/05/2022</a:t>
            </a:fld>
            <a:endParaRPr lang="it-IT"/>
          </a:p>
        </p:txBody>
      </p:sp>
      <p:sp>
        <p:nvSpPr>
          <p:cNvPr id="6" name="Segnaposto piè di pagina 5"/>
          <p:cNvSpPr>
            <a:spLocks noGrp="1"/>
          </p:cNvSpPr>
          <p:nvPr>
            <p:ph type="ftr" sz="quarter" idx="11"/>
          </p:nvPr>
        </p:nvSpPr>
        <p:spPr/>
        <p:txBody>
          <a:bodyPr/>
          <a:lstStyle/>
          <a:p>
            <a:r>
              <a:rPr lang="it-IT"/>
              <a:t>Avv. Silvia GROSSO</a:t>
            </a:r>
          </a:p>
        </p:txBody>
      </p:sp>
      <p:sp>
        <p:nvSpPr>
          <p:cNvPr id="7" name="Segnaposto numero diapositiva 6"/>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270195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545DC10-1F8D-454C-93F4-9D56AF9AB4D5}" type="datetime1">
              <a:rPr lang="it-IT" smtClean="0"/>
              <a:t>18/05/2022</a:t>
            </a:fld>
            <a:endParaRPr lang="it-IT"/>
          </a:p>
        </p:txBody>
      </p:sp>
      <p:sp>
        <p:nvSpPr>
          <p:cNvPr id="8" name="Segnaposto piè di pagina 7"/>
          <p:cNvSpPr>
            <a:spLocks noGrp="1"/>
          </p:cNvSpPr>
          <p:nvPr>
            <p:ph type="ftr" sz="quarter" idx="11"/>
          </p:nvPr>
        </p:nvSpPr>
        <p:spPr/>
        <p:txBody>
          <a:bodyPr/>
          <a:lstStyle/>
          <a:p>
            <a:r>
              <a:rPr lang="it-IT"/>
              <a:t>Avv. Silvia GROSSO</a:t>
            </a:r>
          </a:p>
        </p:txBody>
      </p:sp>
      <p:sp>
        <p:nvSpPr>
          <p:cNvPr id="9" name="Segnaposto numero diapositiva 8"/>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205109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9A9C352-D2D2-4E53-AD45-3CED16501AA8}" type="datetime1">
              <a:rPr lang="it-IT" smtClean="0"/>
              <a:t>18/05/2022</a:t>
            </a:fld>
            <a:endParaRPr lang="it-IT"/>
          </a:p>
        </p:txBody>
      </p:sp>
      <p:sp>
        <p:nvSpPr>
          <p:cNvPr id="4" name="Segnaposto piè di pagina 3"/>
          <p:cNvSpPr>
            <a:spLocks noGrp="1"/>
          </p:cNvSpPr>
          <p:nvPr>
            <p:ph type="ftr" sz="quarter" idx="11"/>
          </p:nvPr>
        </p:nvSpPr>
        <p:spPr/>
        <p:txBody>
          <a:bodyPr/>
          <a:lstStyle/>
          <a:p>
            <a:r>
              <a:rPr lang="it-IT"/>
              <a:t>Avv. Silvia GROSSO</a:t>
            </a:r>
          </a:p>
        </p:txBody>
      </p:sp>
      <p:sp>
        <p:nvSpPr>
          <p:cNvPr id="5" name="Segnaposto numero diapositiva 4"/>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854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ABFE5A-E9B8-47DE-9D1D-716DF718F208}" type="datetime1">
              <a:rPr lang="it-IT" smtClean="0"/>
              <a:t>18/05/2022</a:t>
            </a:fld>
            <a:endParaRPr lang="it-IT"/>
          </a:p>
        </p:txBody>
      </p:sp>
      <p:sp>
        <p:nvSpPr>
          <p:cNvPr id="3" name="Segnaposto piè di pagina 2"/>
          <p:cNvSpPr>
            <a:spLocks noGrp="1"/>
          </p:cNvSpPr>
          <p:nvPr>
            <p:ph type="ftr" sz="quarter" idx="11"/>
          </p:nvPr>
        </p:nvSpPr>
        <p:spPr/>
        <p:txBody>
          <a:bodyPr/>
          <a:lstStyle/>
          <a:p>
            <a:r>
              <a:rPr lang="it-IT"/>
              <a:t>Avv. Silvia GROSSO</a:t>
            </a:r>
          </a:p>
        </p:txBody>
      </p:sp>
      <p:sp>
        <p:nvSpPr>
          <p:cNvPr id="4" name="Segnaposto numero diapositiva 3"/>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332652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9DE87DE-492D-4598-8F22-0C5335E4FEAB}" type="datetime1">
              <a:rPr lang="it-IT" smtClean="0"/>
              <a:t>18/05/2022</a:t>
            </a:fld>
            <a:endParaRPr lang="it-IT"/>
          </a:p>
        </p:txBody>
      </p:sp>
      <p:sp>
        <p:nvSpPr>
          <p:cNvPr id="6" name="Segnaposto piè di pagina 5"/>
          <p:cNvSpPr>
            <a:spLocks noGrp="1"/>
          </p:cNvSpPr>
          <p:nvPr>
            <p:ph type="ftr" sz="quarter" idx="11"/>
          </p:nvPr>
        </p:nvSpPr>
        <p:spPr/>
        <p:txBody>
          <a:bodyPr/>
          <a:lstStyle/>
          <a:p>
            <a:r>
              <a:rPr lang="it-IT"/>
              <a:t>Avv. Silvia GROSSO</a:t>
            </a:r>
          </a:p>
        </p:txBody>
      </p:sp>
      <p:sp>
        <p:nvSpPr>
          <p:cNvPr id="7" name="Segnaposto numero diapositiva 6"/>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192763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8441346-C858-4431-8B18-882D071F3849}" type="datetime1">
              <a:rPr lang="it-IT" smtClean="0"/>
              <a:t>18/05/2022</a:t>
            </a:fld>
            <a:endParaRPr lang="it-IT"/>
          </a:p>
        </p:txBody>
      </p:sp>
      <p:sp>
        <p:nvSpPr>
          <p:cNvPr id="6" name="Segnaposto piè di pagina 5"/>
          <p:cNvSpPr>
            <a:spLocks noGrp="1"/>
          </p:cNvSpPr>
          <p:nvPr>
            <p:ph type="ftr" sz="quarter" idx="11"/>
          </p:nvPr>
        </p:nvSpPr>
        <p:spPr/>
        <p:txBody>
          <a:bodyPr/>
          <a:lstStyle/>
          <a:p>
            <a:r>
              <a:rPr lang="it-IT"/>
              <a:t>Avv. Silvia GROSSO</a:t>
            </a:r>
          </a:p>
        </p:txBody>
      </p:sp>
      <p:sp>
        <p:nvSpPr>
          <p:cNvPr id="7" name="Segnaposto numero diapositiva 6"/>
          <p:cNvSpPr>
            <a:spLocks noGrp="1"/>
          </p:cNvSpPr>
          <p:nvPr>
            <p:ph type="sldNum" sz="quarter" idx="12"/>
          </p:nvPr>
        </p:nvSpPr>
        <p:spPr/>
        <p:txBody>
          <a:bodyPr/>
          <a:lstStyle/>
          <a:p>
            <a:fld id="{9DF99B3A-CAC0-441E-A767-6E6E90D25805}" type="slidenum">
              <a:rPr lang="it-IT" smtClean="0"/>
              <a:t>‹N›</a:t>
            </a:fld>
            <a:endParaRPr lang="it-IT"/>
          </a:p>
        </p:txBody>
      </p:sp>
    </p:spTree>
    <p:extLst>
      <p:ext uri="{BB962C8B-B14F-4D97-AF65-F5344CB8AC3E}">
        <p14:creationId xmlns:p14="http://schemas.microsoft.com/office/powerpoint/2010/main" val="83900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0A9BD-0254-4736-B481-2E8C569F3E04}" type="datetime1">
              <a:rPr lang="it-IT" smtClean="0"/>
              <a:t>18/05/2022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Avv. Silvia GROSSO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99B3A-CAC0-441E-A767-6E6E90D25805}" type="slidenum">
              <a:rPr lang="it-IT" smtClean="0"/>
              <a:t>‹N›</a:t>
            </a:fld>
            <a:endParaRPr lang="it-IT"/>
          </a:p>
        </p:txBody>
      </p:sp>
    </p:spTree>
    <p:extLst>
      <p:ext uri="{BB962C8B-B14F-4D97-AF65-F5344CB8AC3E}">
        <p14:creationId xmlns:p14="http://schemas.microsoft.com/office/powerpoint/2010/main" val="364464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9DF99B3A-CAC0-441E-A767-6E6E90D25805}" type="slidenum">
              <a:rPr lang="it-IT" smtClean="0"/>
              <a:t>1</a:t>
            </a:fld>
            <a:endParaRPr lang="it-IT"/>
          </a:p>
        </p:txBody>
      </p:sp>
      <p:sp>
        <p:nvSpPr>
          <p:cNvPr id="9" name="Rectangle 8"/>
          <p:cNvSpPr/>
          <p:nvPr/>
        </p:nvSpPr>
        <p:spPr>
          <a:xfrm>
            <a:off x="971600" y="5862519"/>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612" y="6525739"/>
            <a:ext cx="2736304" cy="266781"/>
          </a:xfrm>
          <a:prstGeom prst="rect">
            <a:avLst/>
          </a:prstGeom>
        </p:spPr>
      </p:pic>
      <p:sp>
        <p:nvSpPr>
          <p:cNvPr id="10" name="Subtitle 6"/>
          <p:cNvSpPr>
            <a:spLocks noGrp="1"/>
          </p:cNvSpPr>
          <p:nvPr>
            <p:ph type="subTitle" idx="1"/>
          </p:nvPr>
        </p:nvSpPr>
        <p:spPr>
          <a:xfrm>
            <a:off x="30362" y="4357931"/>
            <a:ext cx="4972496" cy="1752600"/>
          </a:xfrm>
        </p:spPr>
        <p:txBody>
          <a:bodyPr>
            <a:normAutofit lnSpcReduction="10000"/>
          </a:bodyPr>
          <a:lstStyle/>
          <a:p>
            <a:pPr algn="l" defTabSz="828000">
              <a:spcBef>
                <a:spcPts val="0"/>
              </a:spcBef>
            </a:pPr>
            <a:r>
              <a:rPr lang="it-IT" sz="2400" b="1" i="1" dirty="0">
                <a:solidFill>
                  <a:schemeClr val="tx1"/>
                </a:solidFill>
                <a:latin typeface="Divenire" panose="00000500000000000000" pitchFamily="50" charset="0"/>
              </a:rPr>
              <a:t>Consenso informato e disposizioni anticipate di trattamento sanitario.</a:t>
            </a:r>
          </a:p>
          <a:p>
            <a:pPr algn="l" defTabSz="828000">
              <a:spcBef>
                <a:spcPts val="0"/>
              </a:spcBef>
            </a:pPr>
            <a:endParaRPr lang="it-IT" sz="2400" b="1" i="1" dirty="0">
              <a:solidFill>
                <a:schemeClr val="tx1"/>
              </a:solidFill>
              <a:latin typeface="Divenire" panose="00000500000000000000" pitchFamily="50" charset="0"/>
            </a:endParaRPr>
          </a:p>
          <a:p>
            <a:pPr algn="l" defTabSz="828000">
              <a:spcBef>
                <a:spcPts val="0"/>
              </a:spcBef>
            </a:pPr>
            <a:r>
              <a:rPr lang="it-IT" sz="2400" b="1" i="1" dirty="0">
                <a:solidFill>
                  <a:schemeClr val="tx1"/>
                </a:solidFill>
                <a:latin typeface="Divenire" panose="00000500000000000000" pitchFamily="50" charset="0"/>
              </a:rPr>
              <a:t>Torino, 19 maggio 2022 </a:t>
            </a:r>
            <a:endParaRPr lang="it-IT" sz="2400" i="1" dirty="0">
              <a:solidFill>
                <a:schemeClr val="tx1"/>
              </a:solidFill>
              <a:latin typeface="Divenire" panose="00000500000000000000" pitchFamily="50" charset="0"/>
            </a:endParaRPr>
          </a:p>
          <a:p>
            <a:pPr algn="just"/>
            <a:endParaRPr lang="it-IT" dirty="0"/>
          </a:p>
        </p:txBody>
      </p:sp>
      <p:sp>
        <p:nvSpPr>
          <p:cNvPr id="14" name="Title 5"/>
          <p:cNvSpPr>
            <a:spLocks noGrp="1"/>
          </p:cNvSpPr>
          <p:nvPr>
            <p:ph type="ctrTitle"/>
          </p:nvPr>
        </p:nvSpPr>
        <p:spPr>
          <a:xfrm>
            <a:off x="30362" y="2438123"/>
            <a:ext cx="7772400" cy="1470025"/>
          </a:xfrm>
        </p:spPr>
        <p:txBody>
          <a:bodyPr>
            <a:noAutofit/>
          </a:bodyPr>
          <a:lstStyle/>
          <a:p>
            <a:pPr algn="l">
              <a:spcBef>
                <a:spcPts val="0"/>
              </a:spcBef>
            </a:pPr>
            <a:r>
              <a:rPr lang="it-IT" sz="3200" b="1" dirty="0">
                <a:latin typeface="Divenire" panose="00000500000000000000" pitchFamily="50" charset="0"/>
              </a:rPr>
              <a:t>Corso di formazione per amministratori </a:t>
            </a:r>
            <a:br>
              <a:rPr lang="it-IT" sz="3200" dirty="0">
                <a:latin typeface="Divenire" panose="00000500000000000000" pitchFamily="50" charset="0"/>
              </a:rPr>
            </a:br>
            <a:r>
              <a:rPr lang="it-IT" sz="3200" b="1" dirty="0">
                <a:latin typeface="Divenire" panose="00000500000000000000" pitchFamily="50" charset="0"/>
              </a:rPr>
              <a:t>di sostegno e tutori.</a:t>
            </a:r>
            <a:endParaRPr lang="it-IT" sz="3200" dirty="0">
              <a:latin typeface="Divenire" panose="00000500000000000000" pitchFamily="50" charset="0"/>
            </a:endParaRPr>
          </a:p>
        </p:txBody>
      </p:sp>
      <p:pic>
        <p:nvPicPr>
          <p:cNvPr id="1026" name="Picture 2" descr="Ordine Avvocati Tor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88640"/>
            <a:ext cx="549654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5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3" y="6378121"/>
            <a:ext cx="432049"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16416" y="6356350"/>
            <a:ext cx="540060" cy="501650"/>
          </a:xfrm>
        </p:spPr>
        <p:txBody>
          <a:bodyPr/>
          <a:lstStyle/>
          <a:p>
            <a:fld id="{9DF99B3A-CAC0-441E-A767-6E6E90D25805}" type="slidenum">
              <a:rPr lang="it-IT" sz="2400" b="1" smtClean="0"/>
              <a:t>10</a:t>
            </a:fld>
            <a:endParaRPr lang="it-IT" sz="2400" b="1" dirty="0"/>
          </a:p>
        </p:txBody>
      </p:sp>
      <p:sp>
        <p:nvSpPr>
          <p:cNvPr id="20" name="TextBox 19"/>
          <p:cNvSpPr txBox="1"/>
          <p:nvPr/>
        </p:nvSpPr>
        <p:spPr>
          <a:xfrm>
            <a:off x="61785" y="37073"/>
            <a:ext cx="8038607" cy="1015663"/>
          </a:xfrm>
          <a:prstGeom prst="rect">
            <a:avLst/>
          </a:prstGeom>
          <a:noFill/>
        </p:spPr>
        <p:txBody>
          <a:bodyPr wrap="square" rtlCol="0">
            <a:spAutoFit/>
          </a:bodyPr>
          <a:lstStyle/>
          <a:p>
            <a:r>
              <a:rPr lang="it-IT" sz="3000" b="1" dirty="0">
                <a:solidFill>
                  <a:schemeClr val="bg1"/>
                </a:solidFill>
                <a:effectLst>
                  <a:outerShdw blurRad="38100" dist="38100" dir="2700000" algn="tl">
                    <a:srgbClr val="000000">
                      <a:alpha val="43137"/>
                    </a:srgbClr>
                  </a:outerShdw>
                </a:effectLst>
                <a:latin typeface="Divenire" panose="00000500000000000000" pitchFamily="50" charset="0"/>
              </a:rPr>
              <a:t>Articolo 4 - Disposizioni Anticipate di </a:t>
            </a:r>
          </a:p>
          <a:p>
            <a:r>
              <a:rPr lang="it-IT" sz="3000" b="1" dirty="0">
                <a:solidFill>
                  <a:schemeClr val="bg1"/>
                </a:solidFill>
                <a:effectLst>
                  <a:outerShdw blurRad="38100" dist="38100" dir="2700000" algn="tl">
                    <a:srgbClr val="000000">
                      <a:alpha val="43137"/>
                    </a:srgbClr>
                  </a:outerShdw>
                </a:effectLst>
                <a:latin typeface="Divenire" panose="00000500000000000000" pitchFamily="50" charset="0"/>
              </a:rPr>
              <a:t>Trattamento.</a:t>
            </a:r>
          </a:p>
        </p:txBody>
      </p:sp>
      <p:sp>
        <p:nvSpPr>
          <p:cNvPr id="9" name="Rectangle 8"/>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
        <p:nvSpPr>
          <p:cNvPr id="2" name="Rectangle 1"/>
          <p:cNvSpPr/>
          <p:nvPr/>
        </p:nvSpPr>
        <p:spPr>
          <a:xfrm>
            <a:off x="179512" y="1916832"/>
            <a:ext cx="2268252" cy="1296144"/>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dirty="0">
                <a:latin typeface="Arial" panose="020B0604020202020204" pitchFamily="34" charset="0"/>
                <a:cs typeface="Arial" panose="020B0604020202020204" pitchFamily="34" charset="0"/>
              </a:rPr>
              <a:t>Persona maggiorenne capace di intendere e di volere.</a:t>
            </a:r>
          </a:p>
        </p:txBody>
      </p:sp>
      <p:sp>
        <p:nvSpPr>
          <p:cNvPr id="3" name="Right Arrow 2"/>
          <p:cNvSpPr/>
          <p:nvPr/>
        </p:nvSpPr>
        <p:spPr>
          <a:xfrm>
            <a:off x="2699792" y="2342548"/>
            <a:ext cx="1591460" cy="468052"/>
          </a:xfrm>
          <a:prstGeom prst="rightArrow">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ctangle 3"/>
          <p:cNvSpPr/>
          <p:nvPr/>
        </p:nvSpPr>
        <p:spPr>
          <a:xfrm>
            <a:off x="4572000" y="2036514"/>
            <a:ext cx="4392488" cy="54006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a:latin typeface="Arial" panose="020B0604020202020204" pitchFamily="34" charset="0"/>
                <a:cs typeface="Arial" panose="020B0604020202020204" pitchFamily="34" charset="0"/>
              </a:rPr>
              <a:t>Esprime</a:t>
            </a:r>
            <a:r>
              <a:rPr lang="it-IT" sz="1700" dirty="0">
                <a:latin typeface="Arial" panose="020B0604020202020204" pitchFamily="34" charset="0"/>
                <a:cs typeface="Arial" panose="020B0604020202020204" pitchFamily="34" charset="0"/>
              </a:rPr>
              <a:t> le proprie volontà in materia di trattamenti sanitari.</a:t>
            </a:r>
          </a:p>
        </p:txBody>
      </p:sp>
      <p:sp>
        <p:nvSpPr>
          <p:cNvPr id="11" name="Rectangle 10"/>
          <p:cNvSpPr/>
          <p:nvPr/>
        </p:nvSpPr>
        <p:spPr>
          <a:xfrm>
            <a:off x="4572000" y="2707181"/>
            <a:ext cx="4392488" cy="54006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Designa</a:t>
            </a:r>
            <a:r>
              <a:rPr lang="it-IT" dirty="0"/>
              <a:t> un fiduciario che la rappresenti.</a:t>
            </a:r>
          </a:p>
        </p:txBody>
      </p:sp>
      <p:sp>
        <p:nvSpPr>
          <p:cNvPr id="6" name="Down Arrow 5"/>
          <p:cNvSpPr/>
          <p:nvPr/>
        </p:nvSpPr>
        <p:spPr>
          <a:xfrm>
            <a:off x="7632340" y="3325032"/>
            <a:ext cx="648072" cy="830117"/>
          </a:xfrm>
          <a:prstGeom prst="downArrow">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Down Arrow 6"/>
          <p:cNvSpPr/>
          <p:nvPr/>
        </p:nvSpPr>
        <p:spPr>
          <a:xfrm>
            <a:off x="4896036" y="3346292"/>
            <a:ext cx="720080" cy="1279800"/>
          </a:xfrm>
          <a:prstGeom prst="downArrow">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p:nvSpPr>
        <p:spPr>
          <a:xfrm>
            <a:off x="3707904" y="4725143"/>
            <a:ext cx="3096344" cy="1080121"/>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Arial" panose="020B0604020202020204" pitchFamily="34" charset="0"/>
                <a:cs typeface="Arial" panose="020B0604020202020204" pitchFamily="34" charset="0"/>
              </a:rPr>
              <a:t>Se non è presente un fiduciario, </a:t>
            </a:r>
            <a:r>
              <a:rPr lang="it-IT" sz="1400" u="sng" dirty="0">
                <a:solidFill>
                  <a:schemeClr val="tx1"/>
                </a:solidFill>
                <a:latin typeface="Arial" panose="020B0604020202020204" pitchFamily="34" charset="0"/>
                <a:cs typeface="Arial" panose="020B0604020202020204" pitchFamily="34" charset="0"/>
              </a:rPr>
              <a:t>in caso di necessità</a:t>
            </a:r>
            <a:r>
              <a:rPr lang="it-IT" sz="1400" dirty="0">
                <a:solidFill>
                  <a:schemeClr val="tx1"/>
                </a:solidFill>
                <a:latin typeface="Arial" panose="020B0604020202020204" pitchFamily="34" charset="0"/>
                <a:cs typeface="Arial" panose="020B0604020202020204" pitchFamily="34" charset="0"/>
              </a:rPr>
              <a:t>, il giudice tutelare provvede alla nomina di un amministratore di sostegno. </a:t>
            </a:r>
          </a:p>
        </p:txBody>
      </p:sp>
      <p:sp>
        <p:nvSpPr>
          <p:cNvPr id="12" name="Rectangle 11"/>
          <p:cNvSpPr/>
          <p:nvPr/>
        </p:nvSpPr>
        <p:spPr>
          <a:xfrm>
            <a:off x="7020272" y="4293096"/>
            <a:ext cx="1872208" cy="1296144"/>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Arial" panose="020B0604020202020204" pitchFamily="34" charset="0"/>
                <a:cs typeface="Arial" panose="020B0604020202020204" pitchFamily="34" charset="0"/>
              </a:rPr>
              <a:t>Il fiduciario deve essere una persona maggiorenne e capace di intendere e di volere.</a:t>
            </a:r>
          </a:p>
        </p:txBody>
      </p:sp>
      <p:sp>
        <p:nvSpPr>
          <p:cNvPr id="13" name="Rectangle 12"/>
          <p:cNvSpPr/>
          <p:nvPr/>
        </p:nvSpPr>
        <p:spPr>
          <a:xfrm>
            <a:off x="2555776" y="2939729"/>
            <a:ext cx="1908212" cy="705295"/>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latin typeface="Arial" panose="020B0604020202020204" pitchFamily="34" charset="0"/>
                <a:cs typeface="Arial" panose="020B0604020202020204" pitchFamily="34" charset="0"/>
              </a:rPr>
              <a:t>In previsione di un’eventuale futura incapacità di intendere e di volere.</a:t>
            </a:r>
          </a:p>
        </p:txBody>
      </p:sp>
    </p:spTree>
    <p:extLst>
      <p:ext uri="{BB962C8B-B14F-4D97-AF65-F5344CB8AC3E}">
        <p14:creationId xmlns:p14="http://schemas.microsoft.com/office/powerpoint/2010/main" val="397020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244408" y="6356350"/>
            <a:ext cx="648072" cy="501650"/>
          </a:xfrm>
        </p:spPr>
        <p:txBody>
          <a:bodyPr/>
          <a:lstStyle/>
          <a:p>
            <a:fld id="{9DF99B3A-CAC0-441E-A767-6E6E90D25805}" type="slidenum">
              <a:rPr lang="it-IT" sz="2400" b="1" smtClean="0"/>
              <a:t>11</a:t>
            </a:fld>
            <a:endParaRPr lang="it-IT" sz="2400" b="1" dirty="0"/>
          </a:p>
        </p:txBody>
      </p:sp>
      <p:sp>
        <p:nvSpPr>
          <p:cNvPr id="9" name="Rectangle 8"/>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
        <p:nvSpPr>
          <p:cNvPr id="14" name="Rectangle 13"/>
          <p:cNvSpPr/>
          <p:nvPr/>
        </p:nvSpPr>
        <p:spPr>
          <a:xfrm>
            <a:off x="308011" y="357634"/>
            <a:ext cx="2304256" cy="5735662"/>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latin typeface="Arial" panose="020B0604020202020204" pitchFamily="34" charset="0"/>
                <a:cs typeface="Arial" panose="020B0604020202020204" pitchFamily="34" charset="0"/>
              </a:rPr>
              <a:t>D.A.T.</a:t>
            </a:r>
          </a:p>
        </p:txBody>
      </p:sp>
      <p:sp>
        <p:nvSpPr>
          <p:cNvPr id="15" name="Rectangle 14"/>
          <p:cNvSpPr/>
          <p:nvPr/>
        </p:nvSpPr>
        <p:spPr>
          <a:xfrm>
            <a:off x="3491880" y="357634"/>
            <a:ext cx="5328592" cy="2016224"/>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latin typeface="Arial" panose="020B0604020202020204" pitchFamily="34" charset="0"/>
                <a:cs typeface="Arial" panose="020B0604020202020204" pitchFamily="34" charset="0"/>
              </a:rPr>
              <a:t>FORMA</a:t>
            </a:r>
          </a:p>
          <a:p>
            <a:r>
              <a:rPr lang="it-IT" sz="1400" dirty="0">
                <a:latin typeface="Arial" panose="020B0604020202020204" pitchFamily="34" charset="0"/>
                <a:cs typeface="Arial" panose="020B0604020202020204" pitchFamily="34" charset="0"/>
              </a:rPr>
              <a:t>Le DAT devono essere redatte per atto pubblico o per scrittura privata autenticata ovvero per scrittura privata consegnata personalmente dal disponente presso l’ufficio dello stato civile del comune di residenza del disponente medesimo, che provvede all’annotazione in apposito registro, ove istituito, oppure presso le strutture sanitarie se sussistenti i presupposti di cui all’articolo 4, comma 7, della legge.</a:t>
            </a:r>
          </a:p>
        </p:txBody>
      </p:sp>
      <p:sp>
        <p:nvSpPr>
          <p:cNvPr id="18" name="Rectangle 17"/>
          <p:cNvSpPr/>
          <p:nvPr/>
        </p:nvSpPr>
        <p:spPr>
          <a:xfrm>
            <a:off x="3491880" y="2623147"/>
            <a:ext cx="5328592" cy="2016224"/>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latin typeface="Arial" panose="020B0604020202020204" pitchFamily="34" charset="0"/>
                <a:cs typeface="Arial" panose="020B0604020202020204" pitchFamily="34" charset="0"/>
              </a:rPr>
              <a:t>EFFETTI</a:t>
            </a:r>
          </a:p>
          <a:p>
            <a:r>
              <a:rPr lang="it-IT" sz="1400" dirty="0">
                <a:latin typeface="Arial" panose="020B0604020202020204" pitchFamily="34" charset="0"/>
                <a:cs typeface="Arial" panose="020B0604020202020204" pitchFamily="34" charset="0"/>
              </a:rPr>
              <a:t>Il medico è tenuto al rispetto delle DAT, le quali possono essere disattese in tutto o in parte, dal medico stesso, in accordo con il fiduciario, qualora esse appaiano palesemente incongrue o non corrispondenti alla condizione clinica attuale del paziente ovvero sussistano terapie non prevedibili all’atto della sottoscrizione, capaci di offrire concrete possibilità di miglioramento alle condizioni di vita.</a:t>
            </a:r>
          </a:p>
        </p:txBody>
      </p:sp>
      <p:sp>
        <p:nvSpPr>
          <p:cNvPr id="19" name="Rectangle 18"/>
          <p:cNvSpPr/>
          <p:nvPr/>
        </p:nvSpPr>
        <p:spPr>
          <a:xfrm>
            <a:off x="3476363" y="4888660"/>
            <a:ext cx="5328592" cy="1204636"/>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latin typeface="Arial" panose="020B0604020202020204" pitchFamily="34" charset="0"/>
                <a:cs typeface="Arial" panose="020B0604020202020204" pitchFamily="34" charset="0"/>
              </a:rPr>
              <a:t>DAT preesistenti</a:t>
            </a:r>
          </a:p>
          <a:p>
            <a:r>
              <a:rPr lang="it-IT" sz="1400" dirty="0">
                <a:latin typeface="Arial" panose="020B0604020202020204" pitchFamily="34" charset="0"/>
                <a:cs typeface="Arial" panose="020B0604020202020204" pitchFamily="34" charset="0"/>
              </a:rPr>
              <a:t>Ai documenti atti ad esprimere le volontà del disponente in merito ai trattamenti sanitari, depositati presso il comune di residenza o presso un notaio prima della data di entrata in vigore della legge, si applicano le disposizioni della medesima legge.</a:t>
            </a:r>
          </a:p>
        </p:txBody>
      </p:sp>
      <p:sp>
        <p:nvSpPr>
          <p:cNvPr id="16" name="Right Arrow 15"/>
          <p:cNvSpPr/>
          <p:nvPr/>
        </p:nvSpPr>
        <p:spPr>
          <a:xfrm>
            <a:off x="2729596" y="1149722"/>
            <a:ext cx="648072" cy="432048"/>
          </a:xfrm>
          <a:prstGeom prst="rightArrow">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ight Arrow 20"/>
          <p:cNvSpPr/>
          <p:nvPr/>
        </p:nvSpPr>
        <p:spPr>
          <a:xfrm>
            <a:off x="2729596" y="3415235"/>
            <a:ext cx="648072" cy="432048"/>
          </a:xfrm>
          <a:prstGeom prst="rightArrow">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ight Arrow 21"/>
          <p:cNvSpPr/>
          <p:nvPr/>
        </p:nvSpPr>
        <p:spPr>
          <a:xfrm>
            <a:off x="2728016" y="5274954"/>
            <a:ext cx="648072" cy="432048"/>
          </a:xfrm>
          <a:prstGeom prst="rightArrow">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634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3" y="6378121"/>
            <a:ext cx="504057"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16415" y="6356350"/>
            <a:ext cx="576065" cy="501650"/>
          </a:xfrm>
        </p:spPr>
        <p:txBody>
          <a:bodyPr/>
          <a:lstStyle/>
          <a:p>
            <a:fld id="{9DF99B3A-CAC0-441E-A767-6E6E90D25805}" type="slidenum">
              <a:rPr lang="it-IT" sz="2400" b="1" smtClean="0"/>
              <a:t>12</a:t>
            </a:fld>
            <a:endParaRPr lang="it-IT" sz="2400" b="1" dirty="0"/>
          </a:p>
        </p:txBody>
      </p:sp>
      <p:sp>
        <p:nvSpPr>
          <p:cNvPr id="10" name="TextBox 9"/>
          <p:cNvSpPr txBox="1"/>
          <p:nvPr/>
        </p:nvSpPr>
        <p:spPr>
          <a:xfrm>
            <a:off x="323528" y="218278"/>
            <a:ext cx="5282215" cy="600164"/>
          </a:xfrm>
          <a:prstGeom prst="rect">
            <a:avLst/>
          </a:prstGeom>
          <a:noFill/>
        </p:spPr>
        <p:txBody>
          <a:bodyPr wrap="none" rtlCol="0">
            <a:spAutoFit/>
          </a:bodyPr>
          <a:lstStyle/>
          <a:p>
            <a:r>
              <a:rPr lang="it-IT" sz="3300" b="1" dirty="0">
                <a:solidFill>
                  <a:schemeClr val="bg1"/>
                </a:solidFill>
                <a:effectLst>
                  <a:outerShdw blurRad="38100" dist="38100" dir="2700000" algn="tl">
                    <a:srgbClr val="000000">
                      <a:alpha val="43137"/>
                    </a:srgbClr>
                  </a:outerShdw>
                </a:effectLst>
                <a:latin typeface="Divenire" panose="00000500000000000000" pitchFamily="50" charset="0"/>
              </a:rPr>
              <a:t>LE D.A.T. nel Mondo.</a:t>
            </a:r>
          </a:p>
        </p:txBody>
      </p:sp>
      <p:sp>
        <p:nvSpPr>
          <p:cNvPr id="14" name="Rectangle 13"/>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25018280"/>
              </p:ext>
            </p:extLst>
          </p:nvPr>
        </p:nvGraphicFramePr>
        <p:xfrm>
          <a:off x="107504" y="2039599"/>
          <a:ext cx="8928992" cy="3782748"/>
        </p:xfrm>
        <a:graphic>
          <a:graphicData uri="http://schemas.openxmlformats.org/drawingml/2006/table">
            <a:tbl>
              <a:tblPr firstRow="1" firstCol="1" bandRow="1">
                <a:tableStyleId>{69CF1AB2-1976-4502-BF36-3FF5EA218861}</a:tableStyleId>
              </a:tblPr>
              <a:tblGrid>
                <a:gridCol w="1944216">
                  <a:extLst>
                    <a:ext uri="{9D8B030D-6E8A-4147-A177-3AD203B41FA5}">
                      <a16:colId xmlns:a16="http://schemas.microsoft.com/office/drawing/2014/main" val="1828689961"/>
                    </a:ext>
                  </a:extLst>
                </a:gridCol>
                <a:gridCol w="6984776">
                  <a:extLst>
                    <a:ext uri="{9D8B030D-6E8A-4147-A177-3AD203B41FA5}">
                      <a16:colId xmlns:a16="http://schemas.microsoft.com/office/drawing/2014/main" val="430263774"/>
                    </a:ext>
                  </a:extLst>
                </a:gridCol>
              </a:tblGrid>
              <a:tr h="184962">
                <a:tc>
                  <a:txBody>
                    <a:bodyPr/>
                    <a:lstStyle/>
                    <a:p>
                      <a:pPr algn="ctr">
                        <a:lnSpc>
                          <a:spcPct val="115000"/>
                        </a:lnSpc>
                        <a:spcAft>
                          <a:spcPts val="0"/>
                        </a:spcAft>
                      </a:pPr>
                      <a:r>
                        <a:rPr lang="it-IT" sz="1100" kern="150" dirty="0">
                          <a:effectLst/>
                        </a:rPr>
                        <a:t>PAESE</a:t>
                      </a:r>
                      <a:endParaRPr lang="it-IT" sz="1100" kern="150" dirty="0">
                        <a:effectLst/>
                        <a:latin typeface="Arial" panose="020B0604020202020204" pitchFamily="34" charset="0"/>
                        <a:ea typeface="SimSun" panose="02010600030101010101" pitchFamily="2" charset="-122"/>
                        <a:cs typeface="Arial" panose="020B0604020202020204" pitchFamily="34" charset="0"/>
                      </a:endParaRPr>
                    </a:p>
                  </a:txBody>
                  <a:tcPr marL="5080" marR="5080" marT="0" marB="0"/>
                </a:tc>
                <a:tc>
                  <a:txBody>
                    <a:bodyPr/>
                    <a:lstStyle/>
                    <a:p>
                      <a:pPr algn="just">
                        <a:lnSpc>
                          <a:spcPct val="115000"/>
                        </a:lnSpc>
                        <a:spcAft>
                          <a:spcPts val="0"/>
                        </a:spcAft>
                      </a:pPr>
                      <a:r>
                        <a:rPr lang="it-IT" sz="1200" kern="150" dirty="0">
                          <a:effectLst/>
                        </a:rPr>
                        <a:t>Disposizioni anticipate di trattamento (DAT)</a:t>
                      </a:r>
                      <a:endParaRPr lang="it-IT" sz="1100" kern="150" dirty="0">
                        <a:effectLst/>
                        <a:latin typeface="Arial" panose="020B0604020202020204" pitchFamily="34" charset="0"/>
                        <a:ea typeface="SimSun" panose="02010600030101010101" pitchFamily="2" charset="-122"/>
                        <a:cs typeface="Arial" panose="020B0604020202020204" pitchFamily="34" charset="0"/>
                      </a:endParaRPr>
                    </a:p>
                  </a:txBody>
                  <a:tcPr marL="5080" marR="5080" marT="0" marB="0"/>
                </a:tc>
                <a:extLst>
                  <a:ext uri="{0D108BD9-81ED-4DB2-BD59-A6C34878D82A}">
                    <a16:rowId xmlns:a16="http://schemas.microsoft.com/office/drawing/2014/main" val="1428402440"/>
                  </a:ext>
                </a:extLst>
              </a:tr>
              <a:tr h="1720103">
                <a:tc>
                  <a:txBody>
                    <a:bodyPr/>
                    <a:lstStyle/>
                    <a:p>
                      <a:pPr algn="ctr">
                        <a:lnSpc>
                          <a:spcPct val="115000"/>
                        </a:lnSpc>
                        <a:spcAft>
                          <a:spcPts val="0"/>
                        </a:spcAft>
                      </a:pPr>
                      <a:r>
                        <a:rPr lang="it-IT" sz="1100" kern="150" dirty="0">
                          <a:effectLst/>
                        </a:rPr>
                        <a:t> </a:t>
                      </a:r>
                    </a:p>
                    <a:p>
                      <a:pPr algn="ctr">
                        <a:lnSpc>
                          <a:spcPct val="115000"/>
                        </a:lnSpc>
                        <a:spcAft>
                          <a:spcPts val="0"/>
                        </a:spcAft>
                      </a:pPr>
                      <a:r>
                        <a:rPr lang="it-IT" sz="1100" kern="150" dirty="0">
                          <a:effectLst/>
                        </a:rPr>
                        <a:t>FRANCIA</a:t>
                      </a:r>
                      <a:endParaRPr lang="it-IT" sz="1100" kern="150" dirty="0">
                        <a:effectLst/>
                        <a:latin typeface="Arial" panose="020B0604020202020204" pitchFamily="34" charset="0"/>
                        <a:ea typeface="SimSun" panose="02010600030101010101" pitchFamily="2" charset="-122"/>
                        <a:cs typeface="Arial" panose="020B0604020202020204" pitchFamily="34" charset="0"/>
                      </a:endParaRPr>
                    </a:p>
                  </a:txBody>
                  <a:tcPr marL="5080" marR="5080" marT="0" marB="0"/>
                </a:tc>
                <a:tc>
                  <a:txBody>
                    <a:bodyPr/>
                    <a:lstStyle/>
                    <a:p>
                      <a:pPr algn="just">
                        <a:lnSpc>
                          <a:spcPct val="115000"/>
                        </a:lnSpc>
                        <a:spcAft>
                          <a:spcPts val="0"/>
                        </a:spcAft>
                        <a:tabLst>
                          <a:tab pos="914400" algn="l"/>
                        </a:tabLst>
                      </a:pPr>
                      <a:endParaRPr lang="it-IT" sz="1100" kern="150" dirty="0">
                        <a:effectLst/>
                      </a:endParaRPr>
                    </a:p>
                    <a:p>
                      <a:pPr algn="just">
                        <a:lnSpc>
                          <a:spcPct val="115000"/>
                        </a:lnSpc>
                        <a:spcAft>
                          <a:spcPts val="0"/>
                        </a:spcAft>
                        <a:tabLst>
                          <a:tab pos="914400" algn="l"/>
                        </a:tabLst>
                      </a:pPr>
                      <a:r>
                        <a:rPr lang="it-IT" sz="1100" kern="150" dirty="0">
                          <a:effectLst/>
                        </a:rPr>
                        <a:t>FONTE: legge 22 aprile 2005, n. 2005-370 e legge 2 febbraio 2016, n. 2016-87, che hanno novellato il code de la santé publique.</a:t>
                      </a:r>
                    </a:p>
                    <a:p>
                      <a:pPr algn="just">
                        <a:lnSpc>
                          <a:spcPct val="115000"/>
                        </a:lnSpc>
                        <a:spcAft>
                          <a:spcPts val="0"/>
                        </a:spcAft>
                        <a:tabLst>
                          <a:tab pos="914400" algn="l"/>
                        </a:tabLst>
                      </a:pPr>
                      <a:r>
                        <a:rPr lang="it-IT" sz="1100" kern="150" dirty="0">
                          <a:effectLst/>
                        </a:rPr>
                        <a:t>DISCIPLINA: ogni persona maggiorenne in piena capacità di intendere e di volere può esprimere direttive anticipate di volontà in materia di applicazione, prosecuzione, limitazione o cessazione di trattamenti sanitari, per il caso in cui non sia più in condizione di esprimere la propria volontà.</a:t>
                      </a:r>
                    </a:p>
                    <a:p>
                      <a:pPr algn="just">
                        <a:lnSpc>
                          <a:spcPct val="115000"/>
                        </a:lnSpc>
                        <a:spcAft>
                          <a:spcPts val="0"/>
                        </a:spcAft>
                        <a:tabLst>
                          <a:tab pos="914400" algn="l"/>
                        </a:tabLst>
                      </a:pPr>
                      <a:r>
                        <a:rPr lang="it-IT" sz="1100" kern="150" dirty="0">
                          <a:effectLst/>
                        </a:rPr>
                        <a:t>Le direttive devono essere formulate in maniera scritta e sono vincolanti per i medici, ad eccezione dei casi di urgenza vitale e dei casi in cui esse appaiono manifestamene inappropriate o non conformi alla situazione medica. Esse sono revocabili in ogni momento e con ogni mezzo. </a:t>
                      </a:r>
                    </a:p>
                    <a:p>
                      <a:pPr algn="just">
                        <a:lnSpc>
                          <a:spcPct val="115000"/>
                        </a:lnSpc>
                        <a:spcAft>
                          <a:spcPts val="0"/>
                        </a:spcAft>
                      </a:pPr>
                      <a:endParaRPr lang="it-IT" sz="1100" kern="150" dirty="0">
                        <a:effectLst/>
                        <a:latin typeface="Arial" panose="020B0604020202020204" pitchFamily="34" charset="0"/>
                        <a:ea typeface="SimSun" panose="02010600030101010101" pitchFamily="2" charset="-122"/>
                        <a:cs typeface="Arial" panose="020B0604020202020204" pitchFamily="34" charset="0"/>
                      </a:endParaRPr>
                    </a:p>
                  </a:txBody>
                  <a:tcPr marL="5080" marR="5080" marT="0" marB="0"/>
                </a:tc>
                <a:extLst>
                  <a:ext uri="{0D108BD9-81ED-4DB2-BD59-A6C34878D82A}">
                    <a16:rowId xmlns:a16="http://schemas.microsoft.com/office/drawing/2014/main" val="1809434613"/>
                  </a:ext>
                </a:extLst>
              </a:tr>
              <a:tr h="1644576">
                <a:tc>
                  <a:txBody>
                    <a:bodyPr/>
                    <a:lstStyle/>
                    <a:p>
                      <a:pPr algn="ctr">
                        <a:lnSpc>
                          <a:spcPct val="115000"/>
                        </a:lnSpc>
                        <a:spcAft>
                          <a:spcPts val="0"/>
                        </a:spcAft>
                      </a:pPr>
                      <a:endParaRPr lang="it-IT" sz="1100" kern="150" dirty="0">
                        <a:effectLst/>
                      </a:endParaRPr>
                    </a:p>
                    <a:p>
                      <a:pPr algn="ctr">
                        <a:lnSpc>
                          <a:spcPct val="115000"/>
                        </a:lnSpc>
                        <a:spcAft>
                          <a:spcPts val="0"/>
                        </a:spcAft>
                      </a:pPr>
                      <a:r>
                        <a:rPr lang="it-IT" sz="1100" kern="150" dirty="0">
                          <a:effectLst/>
                        </a:rPr>
                        <a:t>GERMANIA</a:t>
                      </a:r>
                      <a:endParaRPr lang="it-IT" sz="1100" kern="150" dirty="0">
                        <a:effectLst/>
                        <a:latin typeface="Arial" panose="020B0604020202020204" pitchFamily="34" charset="0"/>
                        <a:ea typeface="SimSun" panose="02010600030101010101" pitchFamily="2" charset="-122"/>
                        <a:cs typeface="Arial" panose="020B0604020202020204" pitchFamily="34" charset="0"/>
                      </a:endParaRPr>
                    </a:p>
                  </a:txBody>
                  <a:tcPr marL="5080" marR="5080" marT="0" marB="0"/>
                </a:tc>
                <a:tc>
                  <a:txBody>
                    <a:bodyPr/>
                    <a:lstStyle/>
                    <a:p>
                      <a:pPr algn="just">
                        <a:lnSpc>
                          <a:spcPct val="115000"/>
                        </a:lnSpc>
                        <a:spcAft>
                          <a:spcPts val="0"/>
                        </a:spcAft>
                      </a:pPr>
                      <a:endParaRPr lang="it-IT" sz="1100" kern="150" dirty="0">
                        <a:effectLst/>
                      </a:endParaRPr>
                    </a:p>
                    <a:p>
                      <a:pPr algn="just">
                        <a:lnSpc>
                          <a:spcPct val="115000"/>
                        </a:lnSpc>
                        <a:spcAft>
                          <a:spcPts val="0"/>
                        </a:spcAft>
                      </a:pPr>
                      <a:r>
                        <a:rPr lang="it-IT" sz="1100" kern="150" dirty="0">
                          <a:effectLst/>
                        </a:rPr>
                        <a:t>FONTE: artt. 1901a, 1901b, 1901c e 1904 del codice civile.</a:t>
                      </a:r>
                    </a:p>
                    <a:p>
                      <a:pPr algn="just">
                        <a:lnSpc>
                          <a:spcPct val="115000"/>
                        </a:lnSpc>
                        <a:spcAft>
                          <a:spcPts val="0"/>
                        </a:spcAft>
                      </a:pPr>
                      <a:r>
                        <a:rPr lang="it-IT" sz="1100" kern="150" dirty="0">
                          <a:effectLst/>
                        </a:rPr>
                        <a:t>DISCIPLINA: ogni persona maggiorenne in grado di esprimere il proprio consenso può lasciare per iscritto le proprie dichiarazioni anticipate di volontà, per quanto riguarda gli interventi medici o di cura ai quali potrebbe essere sottoposto in futuro.</a:t>
                      </a:r>
                    </a:p>
                    <a:p>
                      <a:pPr algn="just">
                        <a:lnSpc>
                          <a:spcPct val="115000"/>
                        </a:lnSpc>
                        <a:spcAft>
                          <a:spcPts val="0"/>
                        </a:spcAft>
                      </a:pPr>
                      <a:r>
                        <a:rPr lang="it-IT" sz="1100" kern="150" dirty="0">
                          <a:effectLst/>
                        </a:rPr>
                        <a:t>La volontà dell’assistito, come espressa nelle dichiarazioni anticipate, è vincolante per i medici e per il tutore o fiduciario. La dichiarazione può essere revocata in qualsiasi momento.</a:t>
                      </a:r>
                      <a:endParaRPr lang="it-IT" sz="1200" kern="150" dirty="0">
                        <a:effectLst/>
                      </a:endParaRPr>
                    </a:p>
                  </a:txBody>
                  <a:tcPr marL="5080" marR="5080" marT="0" marB="0"/>
                </a:tc>
                <a:extLst>
                  <a:ext uri="{0D108BD9-81ED-4DB2-BD59-A6C34878D82A}">
                    <a16:rowId xmlns:a16="http://schemas.microsoft.com/office/drawing/2014/main" val="3168941518"/>
                  </a:ext>
                </a:extLst>
              </a:tr>
            </a:tbl>
          </a:graphicData>
        </a:graphic>
      </p:graphicFrame>
    </p:spTree>
    <p:extLst>
      <p:ext uri="{BB962C8B-B14F-4D97-AF65-F5344CB8AC3E}">
        <p14:creationId xmlns:p14="http://schemas.microsoft.com/office/powerpoint/2010/main" val="217411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8" name="Rectangle 27"/>
          <p:cNvSpPr/>
          <p:nvPr/>
        </p:nvSpPr>
        <p:spPr>
          <a:xfrm>
            <a:off x="8388423" y="6378121"/>
            <a:ext cx="504057"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16415" y="6356350"/>
            <a:ext cx="576065" cy="501650"/>
          </a:xfrm>
        </p:spPr>
        <p:txBody>
          <a:bodyPr/>
          <a:lstStyle/>
          <a:p>
            <a:fld id="{9DF99B3A-CAC0-441E-A767-6E6E90D25805}" type="slidenum">
              <a:rPr lang="it-IT" sz="2400" b="1" smtClean="0"/>
              <a:t>13</a:t>
            </a:fld>
            <a:endParaRPr lang="it-IT" sz="2400" b="1" dirty="0"/>
          </a:p>
        </p:txBody>
      </p:sp>
      <p:sp>
        <p:nvSpPr>
          <p:cNvPr id="14" name="Rectangle 13"/>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260983967"/>
              </p:ext>
            </p:extLst>
          </p:nvPr>
        </p:nvGraphicFramePr>
        <p:xfrm>
          <a:off x="179512" y="116632"/>
          <a:ext cx="8784976" cy="6111938"/>
        </p:xfrm>
        <a:graphic>
          <a:graphicData uri="http://schemas.openxmlformats.org/drawingml/2006/table">
            <a:tbl>
              <a:tblPr firstCol="1" bandRow="1">
                <a:tableStyleId>{69CF1AB2-1976-4502-BF36-3FF5EA218861}</a:tableStyleId>
              </a:tblPr>
              <a:tblGrid>
                <a:gridCol w="2547048">
                  <a:extLst>
                    <a:ext uri="{9D8B030D-6E8A-4147-A177-3AD203B41FA5}">
                      <a16:colId xmlns:a16="http://schemas.microsoft.com/office/drawing/2014/main" val="58578190"/>
                    </a:ext>
                  </a:extLst>
                </a:gridCol>
                <a:gridCol w="6237928">
                  <a:extLst>
                    <a:ext uri="{9D8B030D-6E8A-4147-A177-3AD203B41FA5}">
                      <a16:colId xmlns:a16="http://schemas.microsoft.com/office/drawing/2014/main" val="3342009975"/>
                    </a:ext>
                  </a:extLst>
                </a:gridCol>
              </a:tblGrid>
              <a:tr h="1584176">
                <a:tc>
                  <a:txBody>
                    <a:bodyPr/>
                    <a:lstStyle/>
                    <a:p>
                      <a:pPr algn="ctr">
                        <a:lnSpc>
                          <a:spcPct val="115000"/>
                        </a:lnSpc>
                        <a:spcAft>
                          <a:spcPts val="0"/>
                        </a:spcAft>
                      </a:pPr>
                      <a:r>
                        <a:rPr lang="it-IT" sz="1000" kern="150" dirty="0">
                          <a:effectLst/>
                        </a:rPr>
                        <a:t> </a:t>
                      </a:r>
                    </a:p>
                    <a:p>
                      <a:pPr algn="ctr">
                        <a:lnSpc>
                          <a:spcPct val="115000"/>
                        </a:lnSpc>
                        <a:spcAft>
                          <a:spcPts val="0"/>
                        </a:spcAft>
                      </a:pPr>
                      <a:r>
                        <a:rPr lang="it-IT" sz="1000" kern="150" dirty="0">
                          <a:effectLst/>
                        </a:rPr>
                        <a:t>PAESI BASSI</a:t>
                      </a: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tc>
                  <a:txBody>
                    <a:bodyPr/>
                    <a:lstStyle/>
                    <a:p>
                      <a:pPr algn="l">
                        <a:lnSpc>
                          <a:spcPct val="115000"/>
                        </a:lnSpc>
                        <a:spcAft>
                          <a:spcPts val="0"/>
                        </a:spcAft>
                      </a:pPr>
                      <a:endParaRPr lang="it-IT" sz="1000" b="0" kern="150" dirty="0">
                        <a:effectLst/>
                      </a:endParaRPr>
                    </a:p>
                    <a:p>
                      <a:pPr algn="l">
                        <a:lnSpc>
                          <a:spcPct val="115000"/>
                        </a:lnSpc>
                        <a:spcAft>
                          <a:spcPts val="0"/>
                        </a:spcAft>
                      </a:pPr>
                      <a:r>
                        <a:rPr lang="it-IT" sz="1000" b="0" kern="150" dirty="0">
                          <a:effectLst/>
                        </a:rPr>
                        <a:t>FONTE: legge 17 novembre 1994 che modifica il codice civile.</a:t>
                      </a:r>
                    </a:p>
                    <a:p>
                      <a:pPr algn="l">
                        <a:lnSpc>
                          <a:spcPct val="115000"/>
                        </a:lnSpc>
                        <a:spcAft>
                          <a:spcPts val="0"/>
                        </a:spcAft>
                      </a:pPr>
                      <a:r>
                        <a:rPr lang="it-IT" sz="1000" b="0" kern="150" dirty="0">
                          <a:effectLst/>
                        </a:rPr>
                        <a:t>DISCIPLINA: ogni persona maggiorenne in piena capacità di intendere e di volere può esprimere per iscritto dichiarazioni anticipate di trattamento, per il caso in cui sopravvenga l’impossibilità di valutare il proprio miglior interesse.</a:t>
                      </a:r>
                    </a:p>
                    <a:p>
                      <a:pPr algn="l">
                        <a:lnSpc>
                          <a:spcPct val="115000"/>
                        </a:lnSpc>
                        <a:spcAft>
                          <a:spcPts val="0"/>
                        </a:spcAft>
                      </a:pPr>
                      <a:r>
                        <a:rPr lang="it-IT" sz="1000" b="0" kern="150" dirty="0">
                          <a:effectLst/>
                        </a:rPr>
                        <a:t>Il medico e l’eventuale rappresentante del paziente devono seguire quanto prescritto dalle dichiarazioni anticipate di volontà e possono discostarsi da esse solo in caso di “ben fondati motivi”. La legge riconosce anche la possibilità di nominare, per iscritto, un rappresentante che prenda le decisioni relative alle cure da prestare in caso sopraggiunga uno stato d'incapacità.</a:t>
                      </a:r>
                      <a:endParaRPr lang="it-IT" sz="1000" b="0" kern="15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extLst>
                  <a:ext uri="{0D108BD9-81ED-4DB2-BD59-A6C34878D82A}">
                    <a16:rowId xmlns:a16="http://schemas.microsoft.com/office/drawing/2014/main" val="3500457820"/>
                  </a:ext>
                </a:extLst>
              </a:tr>
              <a:tr h="1551759">
                <a:tc>
                  <a:txBody>
                    <a:bodyPr/>
                    <a:lstStyle/>
                    <a:p>
                      <a:pPr algn="ctr">
                        <a:lnSpc>
                          <a:spcPct val="115000"/>
                        </a:lnSpc>
                        <a:spcAft>
                          <a:spcPts val="0"/>
                        </a:spcAft>
                      </a:pPr>
                      <a:r>
                        <a:rPr lang="it-IT" sz="1000" kern="150" dirty="0">
                          <a:effectLst/>
                        </a:rPr>
                        <a:t> </a:t>
                      </a:r>
                    </a:p>
                    <a:p>
                      <a:pPr algn="ctr">
                        <a:lnSpc>
                          <a:spcPct val="115000"/>
                        </a:lnSpc>
                        <a:spcAft>
                          <a:spcPts val="0"/>
                        </a:spcAft>
                      </a:pPr>
                      <a:r>
                        <a:rPr lang="it-IT" sz="1000" kern="150" dirty="0">
                          <a:effectLst/>
                        </a:rPr>
                        <a:t> </a:t>
                      </a:r>
                    </a:p>
                    <a:p>
                      <a:pPr algn="ctr">
                        <a:lnSpc>
                          <a:spcPct val="115000"/>
                        </a:lnSpc>
                        <a:spcAft>
                          <a:spcPts val="0"/>
                        </a:spcAft>
                      </a:pPr>
                      <a:r>
                        <a:rPr lang="it-IT" sz="1000" kern="150" dirty="0">
                          <a:effectLst/>
                        </a:rPr>
                        <a:t>REGNO UNITO</a:t>
                      </a: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tc>
                  <a:txBody>
                    <a:bodyPr/>
                    <a:lstStyle/>
                    <a:p>
                      <a:pPr algn="l">
                        <a:lnSpc>
                          <a:spcPct val="115000"/>
                        </a:lnSpc>
                        <a:spcAft>
                          <a:spcPts val="0"/>
                        </a:spcAft>
                      </a:pPr>
                      <a:endParaRPr lang="it-IT" sz="1000" kern="150" dirty="0">
                        <a:effectLst/>
                      </a:endParaRPr>
                    </a:p>
                    <a:p>
                      <a:pPr algn="l">
                        <a:lnSpc>
                          <a:spcPct val="115000"/>
                        </a:lnSpc>
                        <a:spcAft>
                          <a:spcPts val="0"/>
                        </a:spcAft>
                      </a:pPr>
                      <a:r>
                        <a:rPr lang="it-IT" sz="1000" kern="150" dirty="0">
                          <a:effectLst/>
                        </a:rPr>
                        <a:t>FONTE: Mental Capacity Act entrato in vigore il 1° ottobre 2007.</a:t>
                      </a:r>
                    </a:p>
                    <a:p>
                      <a:pPr algn="l">
                        <a:lnSpc>
                          <a:spcPct val="115000"/>
                        </a:lnSpc>
                        <a:spcAft>
                          <a:spcPts val="0"/>
                        </a:spcAft>
                      </a:pPr>
                      <a:r>
                        <a:rPr lang="it-IT" sz="1000" kern="150" dirty="0">
                          <a:effectLst/>
                        </a:rPr>
                        <a:t>DISCIPLINA: ogni persona maggiorenne in piena capacità di intendere e di volere può esprimere dichiarazioni anticipate di volontà, per quanto riguarda gli interventi medici o di cura ai quali potrebbe essere sottoposto in futuro.</a:t>
                      </a:r>
                    </a:p>
                    <a:p>
                      <a:pPr algn="l">
                        <a:lnSpc>
                          <a:spcPct val="115000"/>
                        </a:lnSpc>
                        <a:spcAft>
                          <a:spcPts val="0"/>
                        </a:spcAft>
                      </a:pPr>
                      <a:r>
                        <a:rPr lang="it-IT" sz="1000" kern="150" dirty="0">
                          <a:effectLst/>
                        </a:rPr>
                        <a:t>Affinché tali dichiarazioni siano vincolanti per i medici, esse devono essere redatte per iscritto, firmate dal dichiarante in presenza di testimoni e sottoscritte dalla persona incaricata di rappresentare il soggetto nell’ipotesi di sopravvenienza di incapacità. La dichiarazione è modificabile o revocabile in qualsiasi momento. Le decisioni in nome di una persona incapace e che non abbia espresso chiare volontà anticipate si devono fondare sul criterio dei best interests.</a:t>
                      </a: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extLst>
                  <a:ext uri="{0D108BD9-81ED-4DB2-BD59-A6C34878D82A}">
                    <a16:rowId xmlns:a16="http://schemas.microsoft.com/office/drawing/2014/main" val="2674979452"/>
                  </a:ext>
                </a:extLst>
              </a:tr>
              <a:tr h="1749183">
                <a:tc>
                  <a:txBody>
                    <a:bodyPr/>
                    <a:lstStyle/>
                    <a:p>
                      <a:pPr algn="ctr">
                        <a:lnSpc>
                          <a:spcPct val="115000"/>
                        </a:lnSpc>
                        <a:spcAft>
                          <a:spcPts val="0"/>
                        </a:spcAft>
                      </a:pPr>
                      <a:r>
                        <a:rPr lang="it-IT" sz="1000" kern="150" dirty="0">
                          <a:effectLst/>
                        </a:rPr>
                        <a:t> </a:t>
                      </a:r>
                    </a:p>
                    <a:p>
                      <a:pPr algn="ctr">
                        <a:lnSpc>
                          <a:spcPct val="115000"/>
                        </a:lnSpc>
                        <a:spcAft>
                          <a:spcPts val="0"/>
                        </a:spcAft>
                      </a:pPr>
                      <a:r>
                        <a:rPr lang="it-IT" sz="1000" kern="150" dirty="0">
                          <a:effectLst/>
                        </a:rPr>
                        <a:t>SPAGNA</a:t>
                      </a: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tc>
                  <a:txBody>
                    <a:bodyPr/>
                    <a:lstStyle/>
                    <a:p>
                      <a:pPr algn="l">
                        <a:lnSpc>
                          <a:spcPct val="115000"/>
                        </a:lnSpc>
                        <a:spcAft>
                          <a:spcPts val="0"/>
                        </a:spcAft>
                      </a:pPr>
                      <a:endParaRPr lang="it-IT" sz="1000" kern="150" dirty="0">
                        <a:effectLst/>
                      </a:endParaRPr>
                    </a:p>
                    <a:p>
                      <a:pPr lvl="0" algn="l">
                        <a:lnSpc>
                          <a:spcPct val="100000"/>
                        </a:lnSpc>
                        <a:spcAft>
                          <a:spcPts val="0"/>
                        </a:spcAft>
                      </a:pPr>
                      <a:r>
                        <a:rPr lang="it-IT" sz="1000" kern="150" dirty="0">
                          <a:effectLst/>
                        </a:rPr>
                        <a:t>FONTE: legge 14 novembre 2002, n. 41 e successive modifiche.</a:t>
                      </a:r>
                    </a:p>
                    <a:p>
                      <a:pPr lvl="0" algn="l">
                        <a:lnSpc>
                          <a:spcPct val="100000"/>
                        </a:lnSpc>
                        <a:spcAft>
                          <a:spcPts val="0"/>
                        </a:spcAft>
                      </a:pPr>
                      <a:r>
                        <a:rPr lang="it-IT" sz="1000" kern="150" dirty="0">
                          <a:effectLst/>
                        </a:rPr>
                        <a:t>DISCIPLINA: ogni persona maggiorenne in piena capacità di intendere e di volere può esprimere dichiarazioni anticipate di volontà, per il caso in cui si trovi in un’eventuale situazione d’incapacità, in merito a cure e terapie cui essere sottoposto.</a:t>
                      </a:r>
                    </a:p>
                    <a:p>
                      <a:pPr lvl="0" algn="l">
                        <a:lnSpc>
                          <a:spcPct val="100000"/>
                        </a:lnSpc>
                        <a:spcAft>
                          <a:spcPts val="0"/>
                        </a:spcAft>
                      </a:pPr>
                      <a:r>
                        <a:rPr lang="it-IT" sz="1000" kern="150" dirty="0">
                          <a:effectLst/>
                        </a:rPr>
                        <a:t>Il medico può disattendere tali istruzioni solo qualora si verifichino presupposti di fatto non corrispondenti a quelli previsti dall’interessato al momento della formulazione delle medesime. Le dichiarazioni possono essere revocate in qualsiasi momento per iscritto. Al fine di  di assicurare l’efficacia su tutto il territorio nazionale delle DAT, è istituito, presso il Ministero della Salute, il Registro Nazionale che raccoglie le dichiarazioni e le loro eventuali modifiche.</a:t>
                      </a: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extLst>
                  <a:ext uri="{0D108BD9-81ED-4DB2-BD59-A6C34878D82A}">
                    <a16:rowId xmlns:a16="http://schemas.microsoft.com/office/drawing/2014/main" val="3173072407"/>
                  </a:ext>
                </a:extLst>
              </a:tr>
              <a:tr h="107172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000" kern="150" dirty="0">
                          <a:effectLst/>
                        </a:rPr>
                        <a:t>STATI UNITI</a:t>
                      </a:r>
                    </a:p>
                    <a:p>
                      <a:pPr algn="ctr">
                        <a:lnSpc>
                          <a:spcPct val="115000"/>
                        </a:lnSpc>
                        <a:spcAft>
                          <a:spcPts val="0"/>
                        </a:spcAft>
                      </a:pP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tc>
                  <a:txBody>
                    <a:bodyPr/>
                    <a:lstStyle/>
                    <a:p>
                      <a:pPr marL="0" algn="l">
                        <a:lnSpc>
                          <a:spcPct val="115000"/>
                        </a:lnSpc>
                        <a:spcAft>
                          <a:spcPts val="0"/>
                        </a:spcAft>
                      </a:pPr>
                      <a:endParaRPr lang="it-IT" sz="1000" kern="150" dirty="0">
                        <a:effectLst/>
                      </a:endParaRPr>
                    </a:p>
                    <a:p>
                      <a:pPr marL="0" algn="l">
                        <a:lnSpc>
                          <a:spcPct val="115000"/>
                        </a:lnSpc>
                        <a:spcAft>
                          <a:spcPts val="0"/>
                        </a:spcAft>
                      </a:pPr>
                      <a:r>
                        <a:rPr lang="it-IT" sz="1000" kern="150" dirty="0">
                          <a:effectLst/>
                        </a:rPr>
                        <a:t>FONTE: la materia è disciplinata dai singoli Stati federati.</a:t>
                      </a:r>
                    </a:p>
                    <a:p>
                      <a:pPr marL="0" algn="l">
                        <a:lnSpc>
                          <a:spcPct val="115000"/>
                        </a:lnSpc>
                        <a:spcAft>
                          <a:spcPts val="0"/>
                        </a:spcAft>
                      </a:pPr>
                      <a:r>
                        <a:rPr lang="it-IT" sz="1000" kern="150" dirty="0">
                          <a:effectLst/>
                        </a:rPr>
                        <a:t>DISCIPLINA: Riguardo alla forma ed alla struttura delle dichiarazioni anticipate, la normativa di alcuni Stati federati prevede uno schema semplice e generico, in base al quale ognuno può indicare, scrivendo di proprio pugno, le sue scelte. In altri Stati, invece, si segue uno schema molto dettagliato, alla stregua di un questionario. È possibile la nomina di un fiduciario (sempre con riferimento ai casi di sopravvenienza di incapacità).</a:t>
                      </a:r>
                    </a:p>
                    <a:p>
                      <a:pPr algn="l">
                        <a:lnSpc>
                          <a:spcPct val="115000"/>
                        </a:lnSpc>
                        <a:spcAft>
                          <a:spcPts val="0"/>
                        </a:spcAft>
                      </a:pPr>
                      <a:endParaRPr lang="it-IT" sz="1000" kern="150" dirty="0">
                        <a:effectLst/>
                        <a:latin typeface="Arial" panose="020B0604020202020204" pitchFamily="34" charset="0"/>
                        <a:ea typeface="SimSun" panose="02010600030101010101" pitchFamily="2" charset="-122"/>
                        <a:cs typeface="Arial" panose="020B0604020202020204" pitchFamily="34" charset="0"/>
                      </a:endParaRPr>
                    </a:p>
                  </a:txBody>
                  <a:tcPr marL="3904" marR="3904" marT="0" marB="0"/>
                </a:tc>
                <a:extLst>
                  <a:ext uri="{0D108BD9-81ED-4DB2-BD59-A6C34878D82A}">
                    <a16:rowId xmlns:a16="http://schemas.microsoft.com/office/drawing/2014/main" val="803916551"/>
                  </a:ext>
                </a:extLst>
              </a:tr>
            </a:tbl>
          </a:graphicData>
        </a:graphic>
      </p:graphicFrame>
    </p:spTree>
    <p:extLst>
      <p:ext uri="{BB962C8B-B14F-4D97-AF65-F5344CB8AC3E}">
        <p14:creationId xmlns:p14="http://schemas.microsoft.com/office/powerpoint/2010/main" val="200164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4" y="6378121"/>
            <a:ext cx="504056"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16416" y="6356350"/>
            <a:ext cx="545232" cy="501650"/>
          </a:xfrm>
        </p:spPr>
        <p:txBody>
          <a:bodyPr/>
          <a:lstStyle/>
          <a:p>
            <a:fld id="{9DF99B3A-CAC0-441E-A767-6E6E90D25805}" type="slidenum">
              <a:rPr lang="it-IT" sz="2400" b="1" smtClean="0"/>
              <a:t>14</a:t>
            </a:fld>
            <a:endParaRPr lang="it-IT" sz="2400" b="1" dirty="0"/>
          </a:p>
        </p:txBody>
      </p:sp>
      <p:sp>
        <p:nvSpPr>
          <p:cNvPr id="19" name="Rectangle 18"/>
          <p:cNvSpPr/>
          <p:nvPr/>
        </p:nvSpPr>
        <p:spPr>
          <a:xfrm>
            <a:off x="269258" y="2602647"/>
            <a:ext cx="8623222" cy="1938992"/>
          </a:xfrm>
          <a:prstGeom prst="rect">
            <a:avLst/>
          </a:prstGeom>
          <a:solidFill>
            <a:schemeClr val="bg1">
              <a:alpha val="91000"/>
            </a:schemeClr>
          </a:solidFill>
          <a:ln>
            <a:noFill/>
          </a:ln>
        </p:spPr>
        <p:txBody>
          <a:bodyPr wrap="square">
            <a:spAutoFit/>
          </a:bodyPr>
          <a:lstStyle/>
          <a:p>
            <a:r>
              <a:rPr lang="it-IT" sz="2000" dirty="0">
                <a:latin typeface="Arial" panose="020B0604020202020204" pitchFamily="34" charset="0"/>
                <a:cs typeface="Arial" panose="020B0604020202020204" pitchFamily="34" charset="0"/>
              </a:rPr>
              <a:t>Nella relazione tra paziente e medico, rispetto all’evolversi di una patologia cronica ed invalidante o caratterizzata da inarrestabile evoluzione con prognosi infausta, può essere realizzata una pianificazione condivisa delle cure tra medico e paziente, alla quale i sanitari dovranno attenersi qualora il paziente venga a trovarsi nella condizione di non poter esprimere il proprio consenso o in una condizione di incapacità. </a:t>
            </a:r>
          </a:p>
        </p:txBody>
      </p:sp>
      <p:sp>
        <p:nvSpPr>
          <p:cNvPr id="20" name="TextBox 19"/>
          <p:cNvSpPr txBox="1"/>
          <p:nvPr/>
        </p:nvSpPr>
        <p:spPr>
          <a:xfrm>
            <a:off x="61785" y="-27384"/>
            <a:ext cx="6598447" cy="1077218"/>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Divenire" panose="00000500000000000000" pitchFamily="50" charset="0"/>
              </a:rPr>
              <a:t>Art. 5 – Pianificazione condivisa delle cure.</a:t>
            </a:r>
          </a:p>
        </p:txBody>
      </p:sp>
      <p:sp>
        <p:nvSpPr>
          <p:cNvPr id="9" name="Rectangle 8"/>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261979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2</a:t>
            </a:fld>
            <a:endParaRPr lang="it-IT" sz="2400" b="1" dirty="0"/>
          </a:p>
        </p:txBody>
      </p:sp>
      <p:sp>
        <p:nvSpPr>
          <p:cNvPr id="12" name="Rectangle 11"/>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
        <p:nvSpPr>
          <p:cNvPr id="2" name="Rettangolo 1"/>
          <p:cNvSpPr/>
          <p:nvPr/>
        </p:nvSpPr>
        <p:spPr>
          <a:xfrm>
            <a:off x="429299" y="1817522"/>
            <a:ext cx="8250088" cy="3170099"/>
          </a:xfrm>
          <a:prstGeom prst="rect">
            <a:avLst/>
          </a:prstGeom>
          <a:solidFill>
            <a:schemeClr val="bg1">
              <a:alpha val="97000"/>
            </a:schemeClr>
          </a:solidFill>
        </p:spPr>
        <p:txBody>
          <a:bodyPr wrap="square">
            <a:spAutoFit/>
          </a:bodyPr>
          <a:lstStyle/>
          <a:p>
            <a:pPr algn="just"/>
            <a:r>
              <a:rPr lang="it-IT" sz="2000" dirty="0">
                <a:latin typeface="Arial" panose="020B0604020202020204" pitchFamily="34" charset="0"/>
                <a:cs typeface="Arial" panose="020B0604020202020204" pitchFamily="34" charset="0"/>
              </a:rPr>
              <a:t>La legge </a:t>
            </a:r>
            <a:r>
              <a:rPr lang="it-IT" sz="2000" b="1" u="sng" dirty="0">
                <a:latin typeface="Arial" panose="020B0604020202020204" pitchFamily="34" charset="0"/>
                <a:cs typeface="Arial" panose="020B0604020202020204" pitchFamily="34" charset="0"/>
              </a:rPr>
              <a:t>disciplina</a:t>
            </a:r>
            <a:r>
              <a:rPr lang="it-IT" sz="2000" dirty="0">
                <a:latin typeface="Arial" panose="020B0604020202020204" pitchFamily="34" charset="0"/>
                <a:cs typeface="Arial" panose="020B0604020202020204" pitchFamily="34" charset="0"/>
              </a:rPr>
              <a:t> i seguenti ambiti:</a:t>
            </a:r>
          </a:p>
          <a:p>
            <a:pPr lvl="0" algn="just"/>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Consenso informato del paziente ai trattamenti sanitari ed agli accertamenti diagnostici.</a:t>
            </a:r>
          </a:p>
          <a:p>
            <a:pPr marL="342900" lvl="0" indent="-342900" algn="just">
              <a:buFontTx/>
              <a:buChar char="-"/>
            </a:pPr>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Terapia del dolore e divieto di ostinazione irragionevole delle cure.</a:t>
            </a:r>
          </a:p>
          <a:p>
            <a:pPr marL="342900" lvl="0" indent="-342900" algn="just">
              <a:buFontTx/>
              <a:buChar char="-"/>
            </a:pPr>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Disposizioni anticipate di trattamento (DAT).</a:t>
            </a:r>
          </a:p>
          <a:p>
            <a:pPr lvl="0" algn="just"/>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Pianificazione condivisa delle cure</a:t>
            </a:r>
            <a:r>
              <a:rPr lang="it-IT" sz="2000" dirty="0"/>
              <a:t>. </a:t>
            </a:r>
          </a:p>
        </p:txBody>
      </p:sp>
      <p:sp>
        <p:nvSpPr>
          <p:cNvPr id="3" name="Rectangle 2"/>
          <p:cNvSpPr/>
          <p:nvPr/>
        </p:nvSpPr>
        <p:spPr>
          <a:xfrm>
            <a:off x="0" y="0"/>
            <a:ext cx="6084168" cy="8367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LEGGE</a:t>
            </a:r>
            <a:r>
              <a:rPr lang="it-IT"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 219 del 14 dicembre 2017, n. 219</a:t>
            </a:r>
          </a:p>
        </p:txBody>
      </p:sp>
      <p:sp>
        <p:nvSpPr>
          <p:cNvPr id="4" name="Oval 3"/>
          <p:cNvSpPr/>
          <p:nvPr/>
        </p:nvSpPr>
        <p:spPr>
          <a:xfrm>
            <a:off x="5724128" y="-229716"/>
            <a:ext cx="1368152" cy="12961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28772"/>
            <a:ext cx="730234" cy="894256"/>
          </a:xfrm>
          <a:prstGeom prst="rect">
            <a:avLst/>
          </a:prstGeom>
        </p:spPr>
      </p:pic>
    </p:spTree>
    <p:extLst>
      <p:ext uri="{BB962C8B-B14F-4D97-AF65-F5344CB8AC3E}">
        <p14:creationId xmlns:p14="http://schemas.microsoft.com/office/powerpoint/2010/main" val="45346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3</a:t>
            </a:fld>
            <a:endParaRPr lang="it-IT" sz="2400" b="1" dirty="0"/>
          </a:p>
        </p:txBody>
      </p:sp>
      <p:sp>
        <p:nvSpPr>
          <p:cNvPr id="12" name="Rectangle 11"/>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
        <p:nvSpPr>
          <p:cNvPr id="2" name="Rettangolo 1"/>
          <p:cNvSpPr/>
          <p:nvPr/>
        </p:nvSpPr>
        <p:spPr>
          <a:xfrm>
            <a:off x="422336" y="980728"/>
            <a:ext cx="8250088" cy="4093428"/>
          </a:xfrm>
          <a:prstGeom prst="rect">
            <a:avLst/>
          </a:prstGeom>
          <a:solidFill>
            <a:schemeClr val="bg1">
              <a:alpha val="97000"/>
            </a:schemeClr>
          </a:solidFill>
        </p:spPr>
        <p:txBody>
          <a:bodyPr wrap="square">
            <a:spAutoFit/>
          </a:bodyPr>
          <a:lstStyle/>
          <a:p>
            <a:pPr algn="just"/>
            <a:r>
              <a:rPr lang="it-IT" sz="2000" dirty="0">
                <a:latin typeface="Arial" panose="020B0604020202020204" pitchFamily="34" charset="0"/>
                <a:cs typeface="Arial" panose="020B0604020202020204" pitchFamily="34" charset="0"/>
              </a:rPr>
              <a:t>Gli </a:t>
            </a:r>
            <a:r>
              <a:rPr lang="it-IT" sz="2000" b="1" u="sng" dirty="0">
                <a:latin typeface="Arial" panose="020B0604020202020204" pitchFamily="34" charset="0"/>
                <a:cs typeface="Arial" panose="020B0604020202020204" pitchFamily="34" charset="0"/>
              </a:rPr>
              <a:t>obiettivi</a:t>
            </a:r>
            <a:r>
              <a:rPr lang="it-IT" sz="2000" dirty="0">
                <a:latin typeface="Arial" panose="020B0604020202020204" pitchFamily="34" charset="0"/>
                <a:cs typeface="Arial" panose="020B0604020202020204" pitchFamily="34" charset="0"/>
              </a:rPr>
              <a:t> fondamentali della legge sono:</a:t>
            </a:r>
          </a:p>
          <a:p>
            <a:pPr algn="just"/>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Valorizzare il rapporto di fiducia tra medico e paziente basato sul consenso informato.</a:t>
            </a:r>
          </a:p>
          <a:p>
            <a:pPr lvl="0" algn="just"/>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dirty="0">
                <a:latin typeface="Arial" panose="020B0604020202020204" pitchFamily="34" charset="0"/>
                <a:cs typeface="Arial" panose="020B0604020202020204" pitchFamily="34" charset="0"/>
              </a:rPr>
              <a:t>Tutelare la dignità umana nella fase finale della vita attraverso il divieto di ostinazione irragionevole delle cure ed il ricorso a trattamenti inutili o sproporzionati</a:t>
            </a:r>
          </a:p>
          <a:p>
            <a:pPr lvl="0" algn="just"/>
            <a:endParaRPr lang="it-IT" sz="2000" dirty="0">
              <a:latin typeface="Arial" panose="020B0604020202020204" pitchFamily="34" charset="0"/>
              <a:cs typeface="Arial" panose="020B0604020202020204" pitchFamily="34" charset="0"/>
            </a:endParaRPr>
          </a:p>
          <a:p>
            <a:pPr marL="342900" lvl="0" indent="-342900" algn="just">
              <a:buFontTx/>
              <a:buChar char="-"/>
            </a:pPr>
            <a:r>
              <a:rPr lang="it-IT" sz="2000">
                <a:latin typeface="Arial" panose="020B0604020202020204" pitchFamily="34" charset="0"/>
                <a:cs typeface="Arial" panose="020B0604020202020204" pitchFamily="34" charset="0"/>
              </a:rPr>
              <a:t>Garantire </a:t>
            </a:r>
            <a:r>
              <a:rPr lang="it-IT" sz="2000" dirty="0">
                <a:latin typeface="Arial" panose="020B0604020202020204" pitchFamily="34" charset="0"/>
                <a:cs typeface="Arial" panose="020B0604020202020204" pitchFamily="34" charset="0"/>
              </a:rPr>
              <a:t>il diritto all’autodeterminazione di </a:t>
            </a:r>
            <a:r>
              <a:rPr lang="it-IT" sz="2000">
                <a:latin typeface="Arial" panose="020B0604020202020204" pitchFamily="34" charset="0"/>
                <a:cs typeface="Arial" panose="020B0604020202020204" pitchFamily="34" charset="0"/>
              </a:rPr>
              <a:t>ogni individuo, riconoscendo </a:t>
            </a:r>
            <a:r>
              <a:rPr lang="it-IT" sz="2000" dirty="0">
                <a:latin typeface="Arial" panose="020B0604020202020204" pitchFamily="34" charset="0"/>
                <a:cs typeface="Arial" panose="020B0604020202020204" pitchFamily="34" charset="0"/>
              </a:rPr>
              <a:t>un adeguato valore giuridico alle DAT, quale espressione della volontà del paziente rispetto ad accertamenti diagnostici o scelte terapeutiche.</a:t>
            </a:r>
          </a:p>
        </p:txBody>
      </p:sp>
    </p:spTree>
    <p:extLst>
      <p:ext uri="{BB962C8B-B14F-4D97-AF65-F5344CB8AC3E}">
        <p14:creationId xmlns:p14="http://schemas.microsoft.com/office/powerpoint/2010/main" val="334481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277808" y="1988840"/>
            <a:ext cx="8511831" cy="327462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4</a:t>
            </a:fld>
            <a:endParaRPr lang="it-IT" sz="2400" b="1" dirty="0"/>
          </a:p>
        </p:txBody>
      </p:sp>
      <p:sp>
        <p:nvSpPr>
          <p:cNvPr id="19" name="Rectangle 18"/>
          <p:cNvSpPr/>
          <p:nvPr/>
        </p:nvSpPr>
        <p:spPr>
          <a:xfrm>
            <a:off x="277809" y="2204864"/>
            <a:ext cx="8511830" cy="2862322"/>
          </a:xfrm>
          <a:prstGeom prst="rect">
            <a:avLst/>
          </a:prstGeom>
          <a:noFill/>
          <a:ln>
            <a:noFill/>
          </a:ln>
        </p:spPr>
        <p:txBody>
          <a:bodyPr wrap="square">
            <a:spAutoFit/>
          </a:bodyPr>
          <a:lstStyle/>
          <a:p>
            <a:r>
              <a:rPr lang="it-IT" sz="2000" dirty="0">
                <a:solidFill>
                  <a:schemeClr val="tx1">
                    <a:lumMod val="85000"/>
                    <a:lumOff val="15000"/>
                  </a:schemeClr>
                </a:solidFill>
                <a:latin typeface="Arial" panose="020B0604020202020204" pitchFamily="34" charset="0"/>
                <a:cs typeface="Arial" panose="020B0604020202020204" pitchFamily="34" charset="0"/>
              </a:rPr>
              <a:t>Nessun trattamento sanitario può essere iniziato o proseguito se privo del consenso libero e informato della persona interessata, tranne che nei casi espressamente previsti dalla legge. </a:t>
            </a:r>
          </a:p>
          <a:p>
            <a:endParaRPr lang="it-IT" sz="2000" dirty="0">
              <a:solidFill>
                <a:schemeClr val="tx1">
                  <a:lumMod val="85000"/>
                  <a:lumOff val="15000"/>
                </a:schemeClr>
              </a:solidFill>
              <a:latin typeface="Arial" panose="020B0604020202020204" pitchFamily="34" charset="0"/>
              <a:cs typeface="Arial" panose="020B0604020202020204" pitchFamily="34" charset="0"/>
            </a:endParaRPr>
          </a:p>
          <a:p>
            <a:r>
              <a:rPr lang="it-IT" sz="2000" dirty="0">
                <a:solidFill>
                  <a:schemeClr val="tx1">
                    <a:lumMod val="85000"/>
                    <a:lumOff val="15000"/>
                  </a:schemeClr>
                </a:solidFill>
                <a:latin typeface="Arial" panose="020B0604020202020204" pitchFamily="34" charset="0"/>
                <a:cs typeface="Arial" panose="020B0604020202020204" pitchFamily="34" charset="0"/>
              </a:rPr>
              <a:t>Ogni persona capace di agire ha il diritto di rifiutare, in tutto o in parte, qualsiasi accertamento diagnostico o trattamento sanitario indicato dal medico per la sua patologia o singoli atti del trattamento stesso.</a:t>
            </a:r>
          </a:p>
          <a:p>
            <a:endParaRPr lang="it-IT" sz="2000" dirty="0">
              <a:solidFill>
                <a:schemeClr val="tx1">
                  <a:lumMod val="85000"/>
                  <a:lumOff val="15000"/>
                </a:schemeClr>
              </a:solidFill>
              <a:latin typeface="Arial" panose="020B0604020202020204" pitchFamily="34" charset="0"/>
              <a:cs typeface="Arial" panose="020B0604020202020204" pitchFamily="34" charset="0"/>
            </a:endParaRPr>
          </a:p>
          <a:p>
            <a:r>
              <a:rPr lang="it-IT" sz="2000" dirty="0">
                <a:solidFill>
                  <a:schemeClr val="tx1">
                    <a:lumMod val="85000"/>
                    <a:lumOff val="15000"/>
                  </a:schemeClr>
                </a:solidFill>
                <a:latin typeface="Arial" panose="020B0604020202020204" pitchFamily="34" charset="0"/>
                <a:cs typeface="Arial" panose="020B0604020202020204" pitchFamily="34" charset="0"/>
              </a:rPr>
              <a:t>Idratazione e nutrizione artificiale sono a tutti gli effetti trattamenti sanitari. </a:t>
            </a:r>
            <a:endParaRPr lang="it-IT"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179513" y="188640"/>
            <a:ext cx="6696744" cy="646331"/>
          </a:xfrm>
          <a:prstGeom prst="rect">
            <a:avLst/>
          </a:prstGeom>
          <a:noFill/>
        </p:spPr>
        <p:txBody>
          <a:bodyPr wrap="square" rtlCol="0">
            <a:spAutoFit/>
          </a:bodyPr>
          <a:lstStyle/>
          <a:p>
            <a:r>
              <a:rPr lang="it-IT" sz="3600" b="1" dirty="0">
                <a:solidFill>
                  <a:schemeClr val="bg1"/>
                </a:solidFill>
                <a:effectLst>
                  <a:outerShdw blurRad="38100" dist="38100" dir="2700000" algn="tl">
                    <a:srgbClr val="000000">
                      <a:alpha val="43137"/>
                    </a:srgbClr>
                  </a:outerShdw>
                </a:effectLst>
                <a:latin typeface="Divenire" panose="00000500000000000000" pitchFamily="50" charset="0"/>
              </a:rPr>
              <a:t>Articolo 1 – Consenso Informato.</a:t>
            </a:r>
          </a:p>
        </p:txBody>
      </p:sp>
      <p:sp>
        <p:nvSpPr>
          <p:cNvPr id="12" name="Rectangle 11"/>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313275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5</a:t>
            </a:fld>
            <a:endParaRPr lang="it-IT" sz="2400" b="1" dirty="0"/>
          </a:p>
        </p:txBody>
      </p:sp>
      <p:sp>
        <p:nvSpPr>
          <p:cNvPr id="19" name="Rectangle 18"/>
          <p:cNvSpPr/>
          <p:nvPr/>
        </p:nvSpPr>
        <p:spPr>
          <a:xfrm>
            <a:off x="388257" y="2204864"/>
            <a:ext cx="8435280" cy="2862322"/>
          </a:xfrm>
          <a:prstGeom prst="rect">
            <a:avLst/>
          </a:prstGeom>
          <a:solidFill>
            <a:schemeClr val="bg1">
              <a:alpha val="82000"/>
            </a:schemeClr>
          </a:solidFill>
          <a:ln>
            <a:noFill/>
          </a:ln>
        </p:spPr>
        <p:txBody>
          <a:bodyPr wrap="square">
            <a:spAutoFit/>
          </a:bodyPr>
          <a:lstStyle/>
          <a:p>
            <a:pPr algn="just"/>
            <a:r>
              <a:rPr lang="it-IT" sz="2000" dirty="0">
                <a:solidFill>
                  <a:schemeClr val="tx1">
                    <a:lumMod val="85000"/>
                    <a:lumOff val="15000"/>
                  </a:schemeClr>
                </a:solidFill>
                <a:latin typeface="Arial" panose="020B0604020202020204" pitchFamily="34" charset="0"/>
                <a:cs typeface="Arial" panose="020B0604020202020204" pitchFamily="34" charset="0"/>
              </a:rPr>
              <a:t>Qualora il paziente esprima la rinuncia o il rifiuto di trattamenti sanitari necessari alla propria sopravvivenza, il medico prospetta al paziente e, se questi acconsente, ai suoi familiari, le conseguenze di tale decisione e le possibili alternative e promuove ogni azione di sostegno al paziente medesimo, anche avvalendosi dei servizi di assistenza psicologica. </a:t>
            </a:r>
          </a:p>
          <a:p>
            <a:pPr algn="just"/>
            <a:endParaRPr lang="it-IT" sz="2000" dirty="0">
              <a:solidFill>
                <a:schemeClr val="tx1">
                  <a:lumMod val="85000"/>
                  <a:lumOff val="15000"/>
                </a:schemeClr>
              </a:solidFill>
              <a:latin typeface="Arial" panose="020B0604020202020204" pitchFamily="34" charset="0"/>
              <a:cs typeface="Arial" panose="020B0604020202020204" pitchFamily="34" charset="0"/>
            </a:endParaRPr>
          </a:p>
          <a:p>
            <a:pPr algn="just"/>
            <a:r>
              <a:rPr lang="it-IT" sz="2000" dirty="0">
                <a:solidFill>
                  <a:schemeClr val="tx1">
                    <a:lumMod val="85000"/>
                    <a:lumOff val="15000"/>
                  </a:schemeClr>
                </a:solidFill>
                <a:latin typeface="Arial" panose="020B0604020202020204" pitchFamily="34" charset="0"/>
                <a:cs typeface="Arial" panose="020B0604020202020204" pitchFamily="34" charset="0"/>
              </a:rPr>
              <a:t>Ferma restando la possibilità per il paziente di modificare la propria volontà, l'accettazione, la revoca e  il rifiuto sono annotati nella cartella clinica e nel fascicolo sanitario elettronico</a:t>
            </a:r>
          </a:p>
        </p:txBody>
      </p:sp>
      <p:sp>
        <p:nvSpPr>
          <p:cNvPr id="8" name="Rectangle 7"/>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390605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308641" y="1829390"/>
            <a:ext cx="8511831" cy="44293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6</a:t>
            </a:fld>
            <a:endParaRPr lang="it-IT" sz="2400" b="1" dirty="0"/>
          </a:p>
        </p:txBody>
      </p:sp>
      <p:sp>
        <p:nvSpPr>
          <p:cNvPr id="19" name="Rectangle 18"/>
          <p:cNvSpPr/>
          <p:nvPr/>
        </p:nvSpPr>
        <p:spPr>
          <a:xfrm>
            <a:off x="395536" y="1988840"/>
            <a:ext cx="8435280" cy="4093428"/>
          </a:xfrm>
          <a:prstGeom prst="rect">
            <a:avLst/>
          </a:prstGeom>
          <a:noFill/>
          <a:ln>
            <a:noFill/>
          </a:ln>
        </p:spPr>
        <p:txBody>
          <a:bodyPr wrap="square">
            <a:spAutoFit/>
          </a:bodyPr>
          <a:lstStyle/>
          <a:p>
            <a:r>
              <a:rPr lang="it-IT" sz="2000" dirty="0">
                <a:latin typeface="Arial" panose="020B0604020202020204" pitchFamily="34" charset="0"/>
                <a:cs typeface="Arial" panose="020B0604020202020204" pitchFamily="34" charset="0"/>
              </a:rPr>
              <a:t>Il medico deve adoperarsi per alleviare le sofferenze del paziente, anche quando abbia rifiutato o revocato il consenso al trattamento sanitario indicato dal medico. A tal fine è sempre garantita un’appropriata terapia del dolore, anche con il coinvolgimento del medico di base e l’erogazione di cure palliative ex l. n. 38/2010.</a:t>
            </a: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In caso di pazienti con prognosi infausta a breve termine il medico deve astenersi da ogni ostinazione irragionevole nella somministrazione di cure e trattamenti inutili o sproporzionati.</a:t>
            </a: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In caso di sofferenze refrattarie ai trattamenti sanitari si può ricorrere, con il consenso del paziente, alla sedazione palliativa profonda continua in associazione alla terapia del dolore (da annotarsi in cartella clinica).</a:t>
            </a:r>
          </a:p>
        </p:txBody>
      </p:sp>
      <p:sp>
        <p:nvSpPr>
          <p:cNvPr id="20" name="TextBox 19"/>
          <p:cNvSpPr txBox="1"/>
          <p:nvPr/>
        </p:nvSpPr>
        <p:spPr>
          <a:xfrm>
            <a:off x="277809" y="98629"/>
            <a:ext cx="6598447" cy="954107"/>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Divenire" panose="00000500000000000000" pitchFamily="50" charset="0"/>
              </a:rPr>
              <a:t>Articolo 2 – Terapia del dolore e divieto di ostinazione delle cure.</a:t>
            </a:r>
          </a:p>
        </p:txBody>
      </p:sp>
      <p:sp>
        <p:nvSpPr>
          <p:cNvPr id="12" name="Rectangle 11"/>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22233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277809" y="2769823"/>
            <a:ext cx="8511831" cy="165298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7</a:t>
            </a:fld>
            <a:endParaRPr lang="it-IT" sz="2400" b="1" dirty="0"/>
          </a:p>
        </p:txBody>
      </p:sp>
      <p:sp>
        <p:nvSpPr>
          <p:cNvPr id="19" name="Rectangle 18"/>
          <p:cNvSpPr/>
          <p:nvPr/>
        </p:nvSpPr>
        <p:spPr>
          <a:xfrm>
            <a:off x="316084" y="2791594"/>
            <a:ext cx="8435280" cy="1631216"/>
          </a:xfrm>
          <a:prstGeom prst="rect">
            <a:avLst/>
          </a:prstGeom>
          <a:noFill/>
          <a:ln>
            <a:noFill/>
          </a:ln>
        </p:spPr>
        <p:txBody>
          <a:bodyPr wrap="square">
            <a:spAutoFit/>
          </a:bodyPr>
          <a:lstStyle/>
          <a:p>
            <a:pPr algn="just"/>
            <a:r>
              <a:rPr lang="it-IT" sz="2000" dirty="0">
                <a:solidFill>
                  <a:schemeClr val="tx1">
                    <a:lumMod val="85000"/>
                    <a:lumOff val="15000"/>
                  </a:schemeClr>
                </a:solidFill>
                <a:latin typeface="Arial" panose="020B0604020202020204" pitchFamily="34" charset="0"/>
                <a:cs typeface="Arial" panose="020B0604020202020204" pitchFamily="34" charset="0"/>
              </a:rPr>
              <a:t>Il consenso informato al trattamento sanitario del minore è espresso o rifiutato dagli esercenti la responsabilità genitoriale o dal tutore tenendo conto della volontà della persona minore, in relazione alla sua età e al suo grado di maturità, e avendo come scopo la tutela della salute psicofisica e della vita del minore nel pieno rispetto della sua dignità.</a:t>
            </a:r>
          </a:p>
        </p:txBody>
      </p:sp>
      <p:sp>
        <p:nvSpPr>
          <p:cNvPr id="20" name="TextBox 19"/>
          <p:cNvSpPr txBox="1"/>
          <p:nvPr/>
        </p:nvSpPr>
        <p:spPr>
          <a:xfrm>
            <a:off x="277809" y="-24482"/>
            <a:ext cx="6598447" cy="1077218"/>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Divenire" panose="00000500000000000000" pitchFamily="50" charset="0"/>
              </a:rPr>
              <a:t>Art. 3, n. 1 e 2 - Persone minori di età.</a:t>
            </a:r>
          </a:p>
        </p:txBody>
      </p:sp>
      <p:sp>
        <p:nvSpPr>
          <p:cNvPr id="10" name="Rectangle 9"/>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180896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8</a:t>
            </a:fld>
            <a:endParaRPr lang="it-IT" sz="2400" b="1" dirty="0"/>
          </a:p>
        </p:txBody>
      </p:sp>
      <p:sp>
        <p:nvSpPr>
          <p:cNvPr id="19" name="Rectangle 18"/>
          <p:cNvSpPr/>
          <p:nvPr/>
        </p:nvSpPr>
        <p:spPr>
          <a:xfrm>
            <a:off x="179513" y="1916832"/>
            <a:ext cx="8623222" cy="4278094"/>
          </a:xfrm>
          <a:prstGeom prst="rect">
            <a:avLst/>
          </a:prstGeom>
          <a:solidFill>
            <a:schemeClr val="bg1">
              <a:alpha val="49000"/>
            </a:schemeClr>
          </a:solidFill>
          <a:ln>
            <a:noFill/>
          </a:ln>
        </p:spPr>
        <p:txBody>
          <a:bodyPr wrap="square">
            <a:spAutoFit/>
          </a:bodyPr>
          <a:lstStyle/>
          <a:p>
            <a:r>
              <a:rPr lang="it-IT" sz="1700" b="1" i="1" dirty="0">
                <a:solidFill>
                  <a:schemeClr val="tx1">
                    <a:lumMod val="85000"/>
                    <a:lumOff val="15000"/>
                  </a:schemeClr>
                </a:solidFill>
                <a:latin typeface="Arial" panose="020B0604020202020204" pitchFamily="34" charset="0"/>
                <a:cs typeface="Arial" panose="020B0604020202020204" pitchFamily="34" charset="0"/>
              </a:rPr>
              <a:t>Interdizione</a:t>
            </a:r>
            <a:r>
              <a:rPr lang="it-IT" sz="1700" b="1" dirty="0">
                <a:solidFill>
                  <a:schemeClr val="tx1">
                    <a:lumMod val="85000"/>
                    <a:lumOff val="15000"/>
                  </a:schemeClr>
                </a:solidFill>
                <a:latin typeface="Arial" panose="020B0604020202020204" pitchFamily="34" charset="0"/>
                <a:cs typeface="Arial" panose="020B0604020202020204" pitchFamily="34" charset="0"/>
              </a:rPr>
              <a:t>.</a:t>
            </a:r>
          </a:p>
          <a:p>
            <a:pPr algn="just"/>
            <a:r>
              <a:rPr lang="it-IT" sz="1700" dirty="0">
                <a:solidFill>
                  <a:schemeClr val="tx1">
                    <a:lumMod val="85000"/>
                    <a:lumOff val="15000"/>
                  </a:schemeClr>
                </a:solidFill>
                <a:latin typeface="Arial" panose="020B0604020202020204" pitchFamily="34" charset="0"/>
                <a:cs typeface="Arial" panose="020B0604020202020204" pitchFamily="34" charset="0"/>
              </a:rPr>
              <a:t>Il consenso informato della persona interdetta ai sensi dell'articolo 414 del codice</a:t>
            </a:r>
          </a:p>
          <a:p>
            <a:pPr algn="just"/>
            <a:r>
              <a:rPr lang="it-IT" sz="1700" dirty="0">
                <a:solidFill>
                  <a:schemeClr val="tx1">
                    <a:lumMod val="85000"/>
                    <a:lumOff val="15000"/>
                  </a:schemeClr>
                </a:solidFill>
                <a:latin typeface="Arial" panose="020B0604020202020204" pitchFamily="34" charset="0"/>
                <a:cs typeface="Arial" panose="020B0604020202020204" pitchFamily="34" charset="0"/>
              </a:rPr>
              <a:t>civile è espresso o rifiutato dal tutore, sentito l'interdetto ove possibile, avendo come scopo la tutela della salute psicofisica e della vita della persona nel pieno rispetto della sua dignità.</a:t>
            </a:r>
          </a:p>
          <a:p>
            <a:pPr algn="just"/>
            <a:endParaRPr lang="it-IT" sz="1700" dirty="0">
              <a:solidFill>
                <a:schemeClr val="tx1">
                  <a:lumMod val="85000"/>
                  <a:lumOff val="15000"/>
                </a:schemeClr>
              </a:solidFill>
              <a:latin typeface="Arial" panose="020B0604020202020204" pitchFamily="34" charset="0"/>
              <a:cs typeface="Arial" panose="020B0604020202020204" pitchFamily="34" charset="0"/>
            </a:endParaRPr>
          </a:p>
          <a:p>
            <a:r>
              <a:rPr lang="it-IT" sz="1700" b="1" i="1" dirty="0">
                <a:solidFill>
                  <a:schemeClr val="tx1">
                    <a:lumMod val="85000"/>
                    <a:lumOff val="15000"/>
                  </a:schemeClr>
                </a:solidFill>
                <a:latin typeface="Arial" panose="020B0604020202020204" pitchFamily="34" charset="0"/>
                <a:cs typeface="Arial" panose="020B0604020202020204" pitchFamily="34" charset="0"/>
              </a:rPr>
              <a:t>Inabilitazione.</a:t>
            </a:r>
          </a:p>
          <a:p>
            <a:pPr algn="just"/>
            <a:r>
              <a:rPr lang="it-IT" sz="1700" dirty="0">
                <a:solidFill>
                  <a:schemeClr val="tx1">
                    <a:lumMod val="85000"/>
                    <a:lumOff val="15000"/>
                  </a:schemeClr>
                </a:solidFill>
                <a:latin typeface="Arial" panose="020B0604020202020204" pitchFamily="34" charset="0"/>
                <a:cs typeface="Arial" panose="020B0604020202020204" pitchFamily="34" charset="0"/>
              </a:rPr>
              <a:t>Il consenso informato della persona inabilitata è espresso dalla medesima persona inabilitata.</a:t>
            </a:r>
          </a:p>
          <a:p>
            <a:endParaRPr lang="it-IT" sz="1700" i="1" dirty="0">
              <a:solidFill>
                <a:schemeClr val="tx1">
                  <a:lumMod val="85000"/>
                  <a:lumOff val="15000"/>
                </a:schemeClr>
              </a:solidFill>
              <a:latin typeface="Arial" panose="020B0604020202020204" pitchFamily="34" charset="0"/>
              <a:cs typeface="Arial" panose="020B0604020202020204" pitchFamily="34" charset="0"/>
            </a:endParaRPr>
          </a:p>
          <a:p>
            <a:r>
              <a:rPr lang="it-IT" sz="1700" b="1" i="1" dirty="0">
                <a:solidFill>
                  <a:schemeClr val="tx1">
                    <a:lumMod val="85000"/>
                    <a:lumOff val="15000"/>
                  </a:schemeClr>
                </a:solidFill>
                <a:latin typeface="Arial" panose="020B0604020202020204" pitchFamily="34" charset="0"/>
                <a:cs typeface="Arial" panose="020B0604020202020204" pitchFamily="34" charset="0"/>
              </a:rPr>
              <a:t>Amministrazione di sostegno.</a:t>
            </a:r>
          </a:p>
          <a:p>
            <a:pPr algn="just"/>
            <a:r>
              <a:rPr lang="it-IT" sz="1700" dirty="0">
                <a:solidFill>
                  <a:schemeClr val="tx1">
                    <a:lumMod val="85000"/>
                    <a:lumOff val="15000"/>
                  </a:schemeClr>
                </a:solidFill>
                <a:latin typeface="Arial" panose="020B0604020202020204" pitchFamily="34" charset="0"/>
                <a:cs typeface="Arial" panose="020B0604020202020204" pitchFamily="34" charset="0"/>
              </a:rPr>
              <a:t>Nel caso in cui sia stato nominato un amministratore di sostegno la cui nomina preveda l'assistenza necessaria o la rappresentanza esclusiva in ambito sanitario, il consenso informato è espresso o rifiutato anche dall'amministratore di sostegno ovvero solo da quest'ultimo, tenendo conto della volontà del beneficiario, in relazione al suo grado di capacità di intendere e di volere.</a:t>
            </a:r>
          </a:p>
        </p:txBody>
      </p:sp>
      <p:sp>
        <p:nvSpPr>
          <p:cNvPr id="20" name="TextBox 19"/>
          <p:cNvSpPr txBox="1"/>
          <p:nvPr/>
        </p:nvSpPr>
        <p:spPr>
          <a:xfrm>
            <a:off x="277809" y="44624"/>
            <a:ext cx="6598447" cy="954107"/>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latin typeface="Divenire" panose="00000500000000000000" pitchFamily="50" charset="0"/>
              </a:rPr>
              <a:t>Art.3, n.3 e 4 - Persone incapaci di intendere  e di volere.</a:t>
            </a:r>
          </a:p>
        </p:txBody>
      </p:sp>
      <p:sp>
        <p:nvSpPr>
          <p:cNvPr id="9" name="Rectangle 8"/>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36941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8" name="Rectangle 27"/>
          <p:cNvSpPr/>
          <p:nvPr/>
        </p:nvSpPr>
        <p:spPr>
          <a:xfrm>
            <a:off x="8388425" y="6378121"/>
            <a:ext cx="504055" cy="50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a:xfrm>
            <a:off x="8388424" y="6356350"/>
            <a:ext cx="401216" cy="501650"/>
          </a:xfrm>
        </p:spPr>
        <p:txBody>
          <a:bodyPr/>
          <a:lstStyle/>
          <a:p>
            <a:fld id="{9DF99B3A-CAC0-441E-A767-6E6E90D25805}" type="slidenum">
              <a:rPr lang="it-IT" sz="2400" b="1" smtClean="0"/>
              <a:t>9</a:t>
            </a:fld>
            <a:endParaRPr lang="it-IT" sz="2400" b="1" dirty="0"/>
          </a:p>
        </p:txBody>
      </p:sp>
      <p:sp>
        <p:nvSpPr>
          <p:cNvPr id="19" name="Rectangle 18"/>
          <p:cNvSpPr/>
          <p:nvPr/>
        </p:nvSpPr>
        <p:spPr>
          <a:xfrm>
            <a:off x="269258" y="2602647"/>
            <a:ext cx="8623222" cy="2554545"/>
          </a:xfrm>
          <a:prstGeom prst="rect">
            <a:avLst/>
          </a:prstGeom>
          <a:solidFill>
            <a:schemeClr val="bg1">
              <a:alpha val="91000"/>
            </a:schemeClr>
          </a:solidFill>
          <a:ln>
            <a:noFill/>
          </a:ln>
        </p:spPr>
        <p:txBody>
          <a:bodyPr wrap="square">
            <a:spAutoFit/>
          </a:bodyPr>
          <a:lstStyle/>
          <a:p>
            <a:pPr algn="just"/>
            <a:r>
              <a:rPr lang="it-IT" sz="2000" dirty="0">
                <a:solidFill>
                  <a:schemeClr val="tx1">
                    <a:lumMod val="85000"/>
                    <a:lumOff val="15000"/>
                  </a:schemeClr>
                </a:solidFill>
                <a:latin typeface="Arial" panose="020B0604020202020204" pitchFamily="34" charset="0"/>
                <a:cs typeface="Arial" panose="020B0604020202020204" pitchFamily="34" charset="0"/>
              </a:rPr>
              <a:t>Nel caso in cui il rappresentante legale della persona interdetta o inabilitata oppure l'amministratore di sostegno, in assenza delle disposizioni anticipate di trattamento (DAT), o il rappresentante legale della persona minore rifiuti le cure proposte e il medico ritenga invece che queste siano appropriate e necessarie, la decisione è rimessa al giudice tutelare su ricorso del rappresentante legale della persona interessata o dei soggetti di cui agli articoli 406 e seguenti del codice civile o del medico o del rappresentante legale della struttura sanitaria.</a:t>
            </a:r>
          </a:p>
        </p:txBody>
      </p:sp>
      <p:sp>
        <p:nvSpPr>
          <p:cNvPr id="20" name="TextBox 19"/>
          <p:cNvSpPr txBox="1"/>
          <p:nvPr/>
        </p:nvSpPr>
        <p:spPr>
          <a:xfrm>
            <a:off x="61785" y="77723"/>
            <a:ext cx="6598447" cy="830997"/>
          </a:xfrm>
          <a:prstGeom prst="rect">
            <a:avLst/>
          </a:prstGeom>
          <a:noFill/>
        </p:spPr>
        <p:txBody>
          <a:bodyPr wrap="square" rtlCol="0">
            <a:spAutoFit/>
          </a:bodyPr>
          <a:lstStyle/>
          <a:p>
            <a:r>
              <a:rPr lang="it-IT" sz="2400" b="1" dirty="0">
                <a:solidFill>
                  <a:schemeClr val="bg1"/>
                </a:solidFill>
                <a:effectLst>
                  <a:outerShdw blurRad="38100" dist="38100" dir="2700000" algn="tl">
                    <a:srgbClr val="000000">
                      <a:alpha val="43137"/>
                    </a:srgbClr>
                  </a:outerShdw>
                </a:effectLst>
                <a:latin typeface="Divenire" panose="00000500000000000000" pitchFamily="50" charset="0"/>
              </a:rPr>
              <a:t>Art. 3, n. 5 - Conflitto di interessi tra medico e volontà espressa dal rappresentante.</a:t>
            </a:r>
          </a:p>
        </p:txBody>
      </p:sp>
      <p:sp>
        <p:nvSpPr>
          <p:cNvPr id="9" name="Rectangle 8"/>
          <p:cNvSpPr/>
          <p:nvPr/>
        </p:nvSpPr>
        <p:spPr>
          <a:xfrm>
            <a:off x="3059832" y="6525344"/>
            <a:ext cx="2952328" cy="33878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6576102"/>
            <a:ext cx="2736304" cy="266781"/>
          </a:xfrm>
          <a:prstGeom prst="rect">
            <a:avLst/>
          </a:prstGeom>
        </p:spPr>
      </p:pic>
    </p:spTree>
    <p:extLst>
      <p:ext uri="{BB962C8B-B14F-4D97-AF65-F5344CB8AC3E}">
        <p14:creationId xmlns:p14="http://schemas.microsoft.com/office/powerpoint/2010/main" val="18696149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1856</Words>
  <Application>Microsoft Office PowerPoint</Application>
  <PresentationFormat>Presentazione su schermo (4:3)</PresentationFormat>
  <Paragraphs>133</Paragraphs>
  <Slides>14</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Divenire</vt:lpstr>
      <vt:lpstr>Tema di Office</vt:lpstr>
      <vt:lpstr>Corso di formazione per amministratori  di sostegno e tutori.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 stacca la spina?  La legge sul fine vita: nuovi compiti per l’avvocato</dc:title>
  <dc:creator>Silvia</dc:creator>
  <cp:lastModifiedBy>Rebecca Bonfante</cp:lastModifiedBy>
  <cp:revision>72</cp:revision>
  <dcterms:created xsi:type="dcterms:W3CDTF">2018-02-24T11:52:34Z</dcterms:created>
  <dcterms:modified xsi:type="dcterms:W3CDTF">2022-05-18T14:27:14Z</dcterms:modified>
</cp:coreProperties>
</file>